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57" r:id="rId3"/>
    <p:sldId id="268" r:id="rId4"/>
    <p:sldId id="263" r:id="rId5"/>
    <p:sldId id="262" r:id="rId6"/>
    <p:sldId id="260" r:id="rId7"/>
    <p:sldId id="259" r:id="rId8"/>
    <p:sldId id="261" r:id="rId9"/>
    <p:sldId id="269" r:id="rId10"/>
    <p:sldId id="265" r:id="rId11"/>
    <p:sldId id="264" r:id="rId12"/>
    <p:sldId id="266" r:id="rId13"/>
  </p:sldIdLst>
  <p:sldSz cx="12061825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708" y="-78"/>
      </p:cViewPr>
      <p:guideLst>
        <p:guide orient="horz" pos="2160"/>
        <p:guide pos="37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42B9B-BB8A-4325-A143-3EC65881B3F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685800"/>
            <a:ext cx="60293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AF67E-DF17-472F-B3AD-D19067FE4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51717-324C-44D9-9674-BD9D404AC159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5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41" y="2130448"/>
            <a:ext cx="1025255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74" y="3886200"/>
            <a:ext cx="84432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27" y="274661"/>
            <a:ext cx="271391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094" y="274661"/>
            <a:ext cx="7940701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4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48" y="279985"/>
            <a:ext cx="10252553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04638" y="1397001"/>
            <a:ext cx="3292878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84474" y="1397001"/>
            <a:ext cx="3292878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864309" y="1397001"/>
            <a:ext cx="3292878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4638" y="4980592"/>
            <a:ext cx="3292878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4474" y="4980592"/>
            <a:ext cx="3292878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864309" y="4980592"/>
            <a:ext cx="3292878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04648" y="933453"/>
            <a:ext cx="10252553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82292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4638" y="2125984"/>
            <a:ext cx="1025255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09274" y="3840480"/>
            <a:ext cx="844327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5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4" y="216473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5" y="1650916"/>
            <a:ext cx="9479033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4" y="216473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3094" y="1577340"/>
            <a:ext cx="524689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1842" y="1577340"/>
            <a:ext cx="524689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5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4" y="216473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47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45" y="150404"/>
            <a:ext cx="1182138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4194"/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997784" y="336829"/>
            <a:ext cx="52869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194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7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1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5" y="4406923"/>
            <a:ext cx="102525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5" y="2906713"/>
            <a:ext cx="102525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3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3097" y="1600206"/>
            <a:ext cx="53273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31436" y="1600206"/>
            <a:ext cx="53273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0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6" y="1535113"/>
            <a:ext cx="53294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096" y="2174875"/>
            <a:ext cx="53294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0" y="1535113"/>
            <a:ext cx="53314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27240" y="2174875"/>
            <a:ext cx="53314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8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2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04" y="273050"/>
            <a:ext cx="396825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5844" y="273073"/>
            <a:ext cx="674289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104" y="1435103"/>
            <a:ext cx="396825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2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10" y="4800600"/>
            <a:ext cx="72370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10" y="612775"/>
            <a:ext cx="72370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10" y="5367338"/>
            <a:ext cx="72370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3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5" y="274638"/>
            <a:ext cx="108556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5" y="1600206"/>
            <a:ext cx="108556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1" y="6356373"/>
            <a:ext cx="28144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24" y="6356373"/>
            <a:ext cx="381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13" y="6356373"/>
            <a:ext cx="28144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5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29" y="1133193"/>
            <a:ext cx="11821385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4194"/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39845" y="150404"/>
            <a:ext cx="1182138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4194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4" y="216478"/>
            <a:ext cx="108035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5" y="1650916"/>
            <a:ext cx="947903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377944"/>
            <a:ext cx="38597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377944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4"/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94"/>
              <a:t>01.11.2020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5" y="6377944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4"/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4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11896" eaLnBrk="1" hangingPunct="1">
        <a:defRPr>
          <a:latin typeface="+mn-lt"/>
          <a:ea typeface="+mn-ea"/>
          <a:cs typeface="+mn-cs"/>
        </a:defRPr>
      </a:lvl2pPr>
      <a:lvl3pPr marL="1623792" eaLnBrk="1" hangingPunct="1">
        <a:defRPr>
          <a:latin typeface="+mn-lt"/>
          <a:ea typeface="+mn-ea"/>
          <a:cs typeface="+mn-cs"/>
        </a:defRPr>
      </a:lvl3pPr>
      <a:lvl4pPr marL="2435687" eaLnBrk="1" hangingPunct="1">
        <a:defRPr>
          <a:latin typeface="+mn-lt"/>
          <a:ea typeface="+mn-ea"/>
          <a:cs typeface="+mn-cs"/>
        </a:defRPr>
      </a:lvl4pPr>
      <a:lvl5pPr marL="3247583" eaLnBrk="1" hangingPunct="1">
        <a:defRPr>
          <a:latin typeface="+mn-lt"/>
          <a:ea typeface="+mn-ea"/>
          <a:cs typeface="+mn-cs"/>
        </a:defRPr>
      </a:lvl5pPr>
      <a:lvl6pPr marL="4059479" eaLnBrk="1" hangingPunct="1">
        <a:defRPr>
          <a:latin typeface="+mn-lt"/>
          <a:ea typeface="+mn-ea"/>
          <a:cs typeface="+mn-cs"/>
        </a:defRPr>
      </a:lvl6pPr>
      <a:lvl7pPr marL="4871375" eaLnBrk="1" hangingPunct="1">
        <a:defRPr>
          <a:latin typeface="+mn-lt"/>
          <a:ea typeface="+mn-ea"/>
          <a:cs typeface="+mn-cs"/>
        </a:defRPr>
      </a:lvl7pPr>
      <a:lvl8pPr marL="5683270" eaLnBrk="1" hangingPunct="1">
        <a:defRPr>
          <a:latin typeface="+mn-lt"/>
          <a:ea typeface="+mn-ea"/>
          <a:cs typeface="+mn-cs"/>
        </a:defRPr>
      </a:lvl8pPr>
      <a:lvl9pPr marL="6495166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11896" eaLnBrk="1" hangingPunct="1">
        <a:defRPr>
          <a:latin typeface="+mn-lt"/>
          <a:ea typeface="+mn-ea"/>
          <a:cs typeface="+mn-cs"/>
        </a:defRPr>
      </a:lvl2pPr>
      <a:lvl3pPr marL="1623792" eaLnBrk="1" hangingPunct="1">
        <a:defRPr>
          <a:latin typeface="+mn-lt"/>
          <a:ea typeface="+mn-ea"/>
          <a:cs typeface="+mn-cs"/>
        </a:defRPr>
      </a:lvl3pPr>
      <a:lvl4pPr marL="2435687" eaLnBrk="1" hangingPunct="1">
        <a:defRPr>
          <a:latin typeface="+mn-lt"/>
          <a:ea typeface="+mn-ea"/>
          <a:cs typeface="+mn-cs"/>
        </a:defRPr>
      </a:lvl4pPr>
      <a:lvl5pPr marL="3247583" eaLnBrk="1" hangingPunct="1">
        <a:defRPr>
          <a:latin typeface="+mn-lt"/>
          <a:ea typeface="+mn-ea"/>
          <a:cs typeface="+mn-cs"/>
        </a:defRPr>
      </a:lvl5pPr>
      <a:lvl6pPr marL="4059479" eaLnBrk="1" hangingPunct="1">
        <a:defRPr>
          <a:latin typeface="+mn-lt"/>
          <a:ea typeface="+mn-ea"/>
          <a:cs typeface="+mn-cs"/>
        </a:defRPr>
      </a:lvl6pPr>
      <a:lvl7pPr marL="4871375" eaLnBrk="1" hangingPunct="1">
        <a:defRPr>
          <a:latin typeface="+mn-lt"/>
          <a:ea typeface="+mn-ea"/>
          <a:cs typeface="+mn-cs"/>
        </a:defRPr>
      </a:lvl7pPr>
      <a:lvl8pPr marL="5683270" eaLnBrk="1" hangingPunct="1">
        <a:defRPr>
          <a:latin typeface="+mn-lt"/>
          <a:ea typeface="+mn-ea"/>
          <a:cs typeface="+mn-cs"/>
        </a:defRPr>
      </a:lvl8pPr>
      <a:lvl9pPr marL="6495166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220" y="3285"/>
            <a:ext cx="12045450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23886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994388" y="2700158"/>
            <a:ext cx="9869179" cy="3295168"/>
          </a:xfrm>
          <a:prstGeom prst="rect">
            <a:avLst/>
          </a:prstGeom>
        </p:spPr>
        <p:txBody>
          <a:bodyPr vert="horz" wrap="square" lIns="0" tIns="24800" rIns="0" bIns="0" rtlCol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</a:pPr>
            <a:r>
              <a:rPr lang="ru-RU" sz="4000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400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ru-RU" sz="44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Явление резонанса в  цепи  переменного тока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</a:pPr>
            <a:endParaRPr lang="ru-RU" sz="44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</a:pPr>
            <a:endParaRPr lang="ru-RU" sz="4000" dirty="0">
              <a:solidFill>
                <a:prstClr val="black"/>
              </a:solidFill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</a:pPr>
            <a:endParaRPr lang="ru-RU" sz="4000" dirty="0">
              <a:solidFill>
                <a:prstClr val="black"/>
              </a:solidFill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</a:pPr>
            <a:r>
              <a:rPr lang="ru-RU" sz="4000" dirty="0">
                <a:solidFill>
                  <a:prstClr val="black"/>
                </a:solidFill>
              </a:rPr>
              <a:t>Урок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ru-RU" sz="4000" dirty="0">
                <a:solidFill>
                  <a:prstClr val="black"/>
                </a:solidFill>
              </a:rPr>
              <a:t>9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</a:pPr>
            <a:r>
              <a:rPr lang="ru-RU" sz="4000" dirty="0">
                <a:solidFill>
                  <a:prstClr val="black"/>
                </a:solidFill>
              </a:rPr>
              <a:t> </a:t>
            </a:r>
            <a:endParaRPr sz="4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17729" y="2644425"/>
            <a:ext cx="719726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23886"/>
            <a:endParaRPr sz="2000">
              <a:solidFill>
                <a:srgbClr val="57565A"/>
              </a:solidFill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17729" y="4438107"/>
            <a:ext cx="719726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1023886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887718" y="449338"/>
            <a:ext cx="126284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23886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898020" y="476797"/>
            <a:ext cx="126284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23886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20314" y="455391"/>
            <a:ext cx="1130246" cy="1044121"/>
          </a:xfrm>
          <a:prstGeom prst="rect">
            <a:avLst/>
          </a:prstGeom>
        </p:spPr>
        <p:txBody>
          <a:bodyPr vert="horz" wrap="square" lIns="0" tIns="28183" rIns="0" bIns="0" rtlCol="0">
            <a:spAutoFit/>
          </a:bodyPr>
          <a:lstStyle/>
          <a:p>
            <a:pPr defTabSz="1023886">
              <a:spcBef>
                <a:spcPts val="222"/>
              </a:spcBef>
            </a:pPr>
            <a:r>
              <a:rPr lang="ru-RU" sz="6600" b="1" spc="18" dirty="0" smtClean="0">
                <a:solidFill>
                  <a:srgbClr val="FEFEFE"/>
                </a:solidFill>
                <a:latin typeface="Arial"/>
                <a:cs typeface="Arial"/>
              </a:rPr>
              <a:t>11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20314" y="1333976"/>
            <a:ext cx="1519768" cy="375572"/>
          </a:xfrm>
          <a:prstGeom prst="rect">
            <a:avLst/>
          </a:prstGeom>
        </p:spPr>
        <p:txBody>
          <a:bodyPr vert="horz" wrap="square" lIns="0" tIns="21420" rIns="0" bIns="0" rtlCol="0">
            <a:spAutoFit/>
          </a:bodyPr>
          <a:lstStyle/>
          <a:p>
            <a:pPr defTabSz="1023886">
              <a:spcBef>
                <a:spcPts val="169"/>
              </a:spcBef>
            </a:pPr>
            <a:r>
              <a:rPr lang="ru-RU" sz="2300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38010" y="476762"/>
            <a:ext cx="3707957" cy="857214"/>
          </a:xfrm>
          <a:prstGeom prst="rect">
            <a:avLst/>
          </a:prstGeom>
        </p:spPr>
        <p:txBody>
          <a:bodyPr vert="horz" wrap="square" lIns="0" tIns="2596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581" defTabSz="1625718">
              <a:spcBef>
                <a:spcPts val="203"/>
              </a:spcBef>
              <a:defRPr/>
            </a:pPr>
            <a:r>
              <a:rPr lang="ru-RU" sz="5400" kern="0" spc="9" dirty="0" smtClean="0">
                <a:solidFill>
                  <a:sysClr val="window" lastClr="FFFFFF"/>
                </a:solidFill>
              </a:rPr>
              <a:t>Физика</a:t>
            </a:r>
            <a:endParaRPr lang="en-US" sz="5400" kern="0" spc="9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=""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692033" y="584822"/>
            <a:ext cx="891777" cy="1005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625718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Решим задачу: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1395" y="1650916"/>
            <a:ext cx="9479033" cy="4431983"/>
          </a:xfrm>
        </p:spPr>
        <p:txBody>
          <a:bodyPr/>
          <a:lstStyle/>
          <a:p>
            <a:r>
              <a:rPr lang="ru-RU" sz="3600" b="0" dirty="0" smtClean="0"/>
              <a:t> В цепь переменного тока с циклической частотой 300 рад/с последовательно включены резистор сопротивлением 4 Ом и катушка с индуктивностью 10 </a:t>
            </a:r>
            <a:r>
              <a:rPr lang="ru-RU" sz="3600" b="0" dirty="0" err="1" smtClean="0"/>
              <a:t>мГн</a:t>
            </a:r>
            <a:r>
              <a:rPr lang="ru-RU" sz="3600" b="0" dirty="0" smtClean="0"/>
              <a:t>. Каково  амплитудное значение напряжения в этой цепи</a:t>
            </a:r>
            <a:r>
              <a:rPr lang="en-US" sz="3600" b="0" dirty="0" smtClean="0"/>
              <a:t>(</a:t>
            </a:r>
            <a:r>
              <a:rPr lang="ru-RU" sz="3600" b="0" dirty="0" smtClean="0"/>
              <a:t>В</a:t>
            </a:r>
            <a:r>
              <a:rPr lang="en-US" sz="3600" b="0" dirty="0" smtClean="0"/>
              <a:t>)</a:t>
            </a:r>
            <a:r>
              <a:rPr lang="ru-RU" sz="3600" b="0" dirty="0" smtClean="0"/>
              <a:t>, если амплитудное значение силы тока равно 50А?</a:t>
            </a:r>
            <a:endParaRPr lang="ru-RU" sz="3600" b="0" dirty="0"/>
          </a:p>
        </p:txBody>
      </p:sp>
    </p:spTree>
    <p:extLst>
      <p:ext uri="{BB962C8B-B14F-4D97-AF65-F5344CB8AC3E}">
        <p14:creationId xmlns:p14="http://schemas.microsoft.com/office/powerpoint/2010/main" val="14476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Самостоятельно: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296" y="1196752"/>
            <a:ext cx="11161239" cy="4431983"/>
          </a:xfrm>
        </p:spPr>
        <p:txBody>
          <a:bodyPr/>
          <a:lstStyle/>
          <a:p>
            <a:r>
              <a:rPr lang="ru-RU" sz="3200" b="0" dirty="0" smtClean="0"/>
              <a:t>Прочитать тему 18. </a:t>
            </a:r>
          </a:p>
          <a:p>
            <a:r>
              <a:rPr lang="ru-RU" sz="3200" b="0" dirty="0" smtClean="0"/>
              <a:t>Решить задачи:</a:t>
            </a:r>
          </a:p>
          <a:p>
            <a:r>
              <a:rPr lang="ru-RU" sz="3200" b="0" dirty="0" smtClean="0"/>
              <a:t>1. К </a:t>
            </a:r>
            <a:r>
              <a:rPr lang="ru-RU" sz="3200" b="0" dirty="0"/>
              <a:t>цепи переменного тока частотой 400 Гц подсоединена </a:t>
            </a:r>
            <a:r>
              <a:rPr lang="ru-RU" sz="3200" b="0" dirty="0" smtClean="0"/>
              <a:t>катушка индуктивностью </a:t>
            </a:r>
            <a:r>
              <a:rPr lang="ru-RU" sz="3200" b="0" dirty="0"/>
              <a:t>0,1 Гн. При соединении к цепи конденсатора </a:t>
            </a:r>
            <a:r>
              <a:rPr lang="ru-RU" sz="3200" b="0" dirty="0" smtClean="0"/>
              <a:t>какой  емкости </a:t>
            </a:r>
            <a:r>
              <a:rPr lang="ru-RU" sz="3200" b="0" dirty="0"/>
              <a:t>произойдет явление резонанса? </a:t>
            </a:r>
          </a:p>
          <a:p>
            <a:r>
              <a:rPr lang="ru-RU" sz="3200" b="0" dirty="0"/>
              <a:t>2</a:t>
            </a:r>
            <a:r>
              <a:rPr lang="ru-RU" sz="3200" b="0" dirty="0" smtClean="0"/>
              <a:t>. </a:t>
            </a:r>
            <a:r>
              <a:rPr lang="ru-RU" sz="3200" b="0" dirty="0"/>
              <a:t>Конденсатор, подсоединенный к колебательному </a:t>
            </a:r>
            <a:r>
              <a:rPr lang="ru-RU" sz="3200" b="0" dirty="0" smtClean="0"/>
              <a:t>контуру, имеет </a:t>
            </a:r>
            <a:r>
              <a:rPr lang="ru-RU" sz="3200" b="0" dirty="0"/>
              <a:t>емкость 50 пФ, частота свободных колебаний 10 МГц. </a:t>
            </a:r>
            <a:r>
              <a:rPr lang="ru-RU" sz="3200" b="0" dirty="0" smtClean="0"/>
              <a:t>Найдите  индуктивность </a:t>
            </a:r>
            <a:r>
              <a:rPr lang="ru-RU" sz="3200" b="0" dirty="0"/>
              <a:t>катушки.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05549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1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618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69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04"/>
            <a:ext cx="12061825" cy="688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0396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287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" y="10886"/>
            <a:ext cx="120075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2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5"/>
            <a:ext cx="12061825" cy="688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07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61825" cy="672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04775"/>
            <a:ext cx="1205865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4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pic>
        <p:nvPicPr>
          <p:cNvPr id="4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061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Решим задачу: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1395" y="1650916"/>
            <a:ext cx="9479033" cy="3693319"/>
          </a:xfrm>
        </p:spPr>
        <p:txBody>
          <a:bodyPr/>
          <a:lstStyle/>
          <a:p>
            <a:r>
              <a:rPr lang="ru-RU" sz="4000" b="0" dirty="0" smtClean="0"/>
              <a:t>  В цепь переменного тока с частотой 100 Гц включена катушка с индуктивностью 25 </a:t>
            </a:r>
            <a:r>
              <a:rPr lang="ru-RU" sz="4000" b="0" dirty="0" err="1" smtClean="0"/>
              <a:t>мГн</a:t>
            </a:r>
            <a:r>
              <a:rPr lang="ru-RU" sz="4000" b="0" dirty="0" smtClean="0"/>
              <a:t>. Какой емкости </a:t>
            </a:r>
            <a:r>
              <a:rPr lang="en-US" sz="4000" b="0" dirty="0" smtClean="0"/>
              <a:t>(</a:t>
            </a:r>
            <a:r>
              <a:rPr lang="ru-RU" sz="4000" b="0" dirty="0" smtClean="0"/>
              <a:t>мкФ</a:t>
            </a:r>
            <a:r>
              <a:rPr lang="en-US" sz="4000" b="0" dirty="0" smtClean="0"/>
              <a:t>) </a:t>
            </a:r>
            <a:r>
              <a:rPr lang="ru-RU" sz="4000" b="0" dirty="0" smtClean="0"/>
              <a:t>конденсатор  надо включить в  эту цепь, чтобы осуществился резонанс? </a:t>
            </a:r>
            <a:endParaRPr lang="ru-RU" sz="4000" b="0" dirty="0"/>
          </a:p>
        </p:txBody>
      </p:sp>
    </p:spTree>
    <p:extLst>
      <p:ext uri="{BB962C8B-B14F-4D97-AF65-F5344CB8AC3E}">
        <p14:creationId xmlns:p14="http://schemas.microsoft.com/office/powerpoint/2010/main" val="84291382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155</Words>
  <Application>Microsoft Office PowerPoint</Application>
  <PresentationFormat>Произвольный</PresentationFormat>
  <Paragraphs>20</Paragraphs>
  <Slides>11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Решим задачу:</vt:lpstr>
      <vt:lpstr>Решим задачу:</vt:lpstr>
      <vt:lpstr>Самостоятельно: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Juravleva</dc:creator>
  <cp:lastModifiedBy>Liza</cp:lastModifiedBy>
  <cp:revision>9</cp:revision>
  <dcterms:created xsi:type="dcterms:W3CDTF">2020-10-28T15:31:12Z</dcterms:created>
  <dcterms:modified xsi:type="dcterms:W3CDTF">2020-11-01T13:04:44Z</dcterms:modified>
</cp:coreProperties>
</file>