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7" r:id="rId3"/>
    <p:sldId id="259" r:id="rId4"/>
    <p:sldId id="258" r:id="rId5"/>
    <p:sldId id="260" r:id="rId6"/>
    <p:sldId id="262" r:id="rId7"/>
    <p:sldId id="261" r:id="rId8"/>
  </p:sldIdLst>
  <p:sldSz cx="12061825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660" y="-108"/>
      </p:cViewPr>
      <p:guideLst>
        <p:guide orient="horz" pos="2160"/>
        <p:guide pos="37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4641" y="2130448"/>
            <a:ext cx="10252551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09274" y="3886200"/>
            <a:ext cx="84432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90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613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44827" y="274661"/>
            <a:ext cx="2713911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3094" y="274661"/>
            <a:ext cx="7940701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982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648" y="279985"/>
            <a:ext cx="10252553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04638" y="1397001"/>
            <a:ext cx="3292878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384474" y="1397001"/>
            <a:ext cx="3292878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864309" y="1397001"/>
            <a:ext cx="3292878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04638" y="4980592"/>
            <a:ext cx="3292878" cy="958851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384474" y="4980592"/>
            <a:ext cx="3292878" cy="958851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864309" y="4980592"/>
            <a:ext cx="3292878" cy="958851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04648" y="933453"/>
            <a:ext cx="10252553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5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18045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04638" y="2125984"/>
            <a:ext cx="1025255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09274" y="3840480"/>
            <a:ext cx="8443278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74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9164" y="216473"/>
            <a:ext cx="10803500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91395" y="1650916"/>
            <a:ext cx="9479033" cy="661720"/>
          </a:xfrm>
        </p:spPr>
        <p:txBody>
          <a:bodyPr lIns="0" tIns="0" rIns="0" bIns="0"/>
          <a:lstStyle>
            <a:lvl1pPr>
              <a:defRPr sz="43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556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9164" y="216473"/>
            <a:ext cx="10803500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3094" y="1577340"/>
            <a:ext cx="524689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11842" y="1577340"/>
            <a:ext cx="524689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142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9164" y="216473"/>
            <a:ext cx="10803500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754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39845" y="150404"/>
            <a:ext cx="11821385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94"/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0997784" y="336829"/>
            <a:ext cx="528699" cy="534143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91419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201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840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805" y="4406923"/>
            <a:ext cx="102525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2805" y="2906713"/>
            <a:ext cx="102525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576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3097" y="1600206"/>
            <a:ext cx="53273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31436" y="1600206"/>
            <a:ext cx="53273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45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3096" y="1535113"/>
            <a:ext cx="53294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3096" y="2174875"/>
            <a:ext cx="53294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27240" y="1535113"/>
            <a:ext cx="533149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27240" y="2174875"/>
            <a:ext cx="533149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523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627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048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104" y="273050"/>
            <a:ext cx="396825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5844" y="273073"/>
            <a:ext cx="674289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3104" y="1435103"/>
            <a:ext cx="396825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335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4210" y="4800600"/>
            <a:ext cx="72370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64210" y="612775"/>
            <a:ext cx="72370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64210" y="5367338"/>
            <a:ext cx="72370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930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095" y="274638"/>
            <a:ext cx="108556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3095" y="1600206"/>
            <a:ext cx="108556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3091" y="6356373"/>
            <a:ext cx="28144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21124" y="6356373"/>
            <a:ext cx="38195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44313" y="6356373"/>
            <a:ext cx="28144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912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39829" y="1133193"/>
            <a:ext cx="11821385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pPr defTabSz="914194"/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39845" y="150404"/>
            <a:ext cx="11821385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9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9164" y="216478"/>
            <a:ext cx="108035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91395" y="1650916"/>
            <a:ext cx="947903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01021" y="6377944"/>
            <a:ext cx="38597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94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3091" y="6377944"/>
            <a:ext cx="27742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94"/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194"/>
              <a:t>27.10.2020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84515" y="6377944"/>
            <a:ext cx="27742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94"/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194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03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</p:sldLayoutIdLst>
  <p:timing>
    <p:tnLst>
      <p:par>
        <p:cTn id="1" dur="indefinite" restart="never" nodeType="tmRoot"/>
      </p:par>
    </p:tnLst>
  </p:timing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811896" eaLnBrk="1" hangingPunct="1">
        <a:defRPr>
          <a:latin typeface="+mn-lt"/>
          <a:ea typeface="+mn-ea"/>
          <a:cs typeface="+mn-cs"/>
        </a:defRPr>
      </a:lvl2pPr>
      <a:lvl3pPr marL="1623792" eaLnBrk="1" hangingPunct="1">
        <a:defRPr>
          <a:latin typeface="+mn-lt"/>
          <a:ea typeface="+mn-ea"/>
          <a:cs typeface="+mn-cs"/>
        </a:defRPr>
      </a:lvl3pPr>
      <a:lvl4pPr marL="2435687" eaLnBrk="1" hangingPunct="1">
        <a:defRPr>
          <a:latin typeface="+mn-lt"/>
          <a:ea typeface="+mn-ea"/>
          <a:cs typeface="+mn-cs"/>
        </a:defRPr>
      </a:lvl4pPr>
      <a:lvl5pPr marL="3247583" eaLnBrk="1" hangingPunct="1">
        <a:defRPr>
          <a:latin typeface="+mn-lt"/>
          <a:ea typeface="+mn-ea"/>
          <a:cs typeface="+mn-cs"/>
        </a:defRPr>
      </a:lvl5pPr>
      <a:lvl6pPr marL="4059479" eaLnBrk="1" hangingPunct="1">
        <a:defRPr>
          <a:latin typeface="+mn-lt"/>
          <a:ea typeface="+mn-ea"/>
          <a:cs typeface="+mn-cs"/>
        </a:defRPr>
      </a:lvl6pPr>
      <a:lvl7pPr marL="4871375" eaLnBrk="1" hangingPunct="1">
        <a:defRPr>
          <a:latin typeface="+mn-lt"/>
          <a:ea typeface="+mn-ea"/>
          <a:cs typeface="+mn-cs"/>
        </a:defRPr>
      </a:lvl7pPr>
      <a:lvl8pPr marL="5683270" eaLnBrk="1" hangingPunct="1">
        <a:defRPr>
          <a:latin typeface="+mn-lt"/>
          <a:ea typeface="+mn-ea"/>
          <a:cs typeface="+mn-cs"/>
        </a:defRPr>
      </a:lvl8pPr>
      <a:lvl9pPr marL="6495166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811896" eaLnBrk="1" hangingPunct="1">
        <a:defRPr>
          <a:latin typeface="+mn-lt"/>
          <a:ea typeface="+mn-ea"/>
          <a:cs typeface="+mn-cs"/>
        </a:defRPr>
      </a:lvl2pPr>
      <a:lvl3pPr marL="1623792" eaLnBrk="1" hangingPunct="1">
        <a:defRPr>
          <a:latin typeface="+mn-lt"/>
          <a:ea typeface="+mn-ea"/>
          <a:cs typeface="+mn-cs"/>
        </a:defRPr>
      </a:lvl3pPr>
      <a:lvl4pPr marL="2435687" eaLnBrk="1" hangingPunct="1">
        <a:defRPr>
          <a:latin typeface="+mn-lt"/>
          <a:ea typeface="+mn-ea"/>
          <a:cs typeface="+mn-cs"/>
        </a:defRPr>
      </a:lvl4pPr>
      <a:lvl5pPr marL="3247583" eaLnBrk="1" hangingPunct="1">
        <a:defRPr>
          <a:latin typeface="+mn-lt"/>
          <a:ea typeface="+mn-ea"/>
          <a:cs typeface="+mn-cs"/>
        </a:defRPr>
      </a:lvl5pPr>
      <a:lvl6pPr marL="4059479" eaLnBrk="1" hangingPunct="1">
        <a:defRPr>
          <a:latin typeface="+mn-lt"/>
          <a:ea typeface="+mn-ea"/>
          <a:cs typeface="+mn-cs"/>
        </a:defRPr>
      </a:lvl6pPr>
      <a:lvl7pPr marL="4871375" eaLnBrk="1" hangingPunct="1">
        <a:defRPr>
          <a:latin typeface="+mn-lt"/>
          <a:ea typeface="+mn-ea"/>
          <a:cs typeface="+mn-cs"/>
        </a:defRPr>
      </a:lvl7pPr>
      <a:lvl8pPr marL="5683270" eaLnBrk="1" hangingPunct="1">
        <a:defRPr>
          <a:latin typeface="+mn-lt"/>
          <a:ea typeface="+mn-ea"/>
          <a:cs typeface="+mn-cs"/>
        </a:defRPr>
      </a:lvl8pPr>
      <a:lvl9pPr marL="6495166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220" y="3285"/>
            <a:ext cx="12045450" cy="21580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1023886"/>
            <a:endParaRPr sz="2000">
              <a:solidFill>
                <a:srgbClr val="57565A"/>
              </a:solidFill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1994388" y="2700156"/>
            <a:ext cx="9869179" cy="3320816"/>
          </a:xfrm>
          <a:prstGeom prst="rect">
            <a:avLst/>
          </a:prstGeom>
        </p:spPr>
        <p:txBody>
          <a:bodyPr vert="horz" wrap="square" lIns="0" tIns="24800" rIns="0" bIns="0" rtlCol="0">
            <a:spAutoFit/>
          </a:bodyPr>
          <a:lstStyle/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r>
              <a:rPr lang="ru-RU" sz="4400" dirty="0" err="1" smtClean="0">
                <a:solidFill>
                  <a:srgbClr val="2365C7"/>
                </a:solidFill>
                <a:latin typeface="Arial"/>
                <a:cs typeface="Arial"/>
              </a:rPr>
              <a:t>Тема:</a:t>
            </a:r>
            <a:r>
              <a:rPr lang="ru-RU" sz="4000" dirty="0" err="1"/>
              <a:t>Решение</a:t>
            </a:r>
            <a:r>
              <a:rPr lang="ru-RU" sz="4000" dirty="0"/>
              <a:t>  задач</a:t>
            </a:r>
            <a:endParaRPr lang="ru-RU" sz="4000" dirty="0">
              <a:solidFill>
                <a:prstClr val="black"/>
              </a:solidFill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endParaRPr lang="ru-RU" sz="4000" dirty="0">
              <a:solidFill>
                <a:prstClr val="black"/>
              </a:solidFill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endParaRPr lang="ru-RU" sz="4000" dirty="0">
              <a:solidFill>
                <a:prstClr val="black"/>
              </a:solidFill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endParaRPr lang="ru-RU" sz="4000" dirty="0">
              <a:solidFill>
                <a:prstClr val="black"/>
              </a:solidFill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r>
              <a:rPr lang="ru-RU" sz="4000" dirty="0">
                <a:solidFill>
                  <a:prstClr val="black"/>
                </a:solidFill>
              </a:rPr>
              <a:t>Урок  </a:t>
            </a:r>
            <a:r>
              <a:rPr lang="en-US" sz="4000" dirty="0" smtClean="0">
                <a:solidFill>
                  <a:prstClr val="black"/>
                </a:solidFill>
              </a:rPr>
              <a:t>7</a:t>
            </a:r>
            <a:r>
              <a:rPr lang="ru-RU" sz="4000" dirty="0" smtClean="0">
                <a:solidFill>
                  <a:prstClr val="black"/>
                </a:solidFill>
              </a:rPr>
              <a:t> </a:t>
            </a:r>
            <a:r>
              <a:rPr lang="en-US" sz="4000" dirty="0">
                <a:solidFill>
                  <a:prstClr val="black"/>
                </a:solidFill>
              </a:rPr>
              <a:t>(</a:t>
            </a:r>
            <a:r>
              <a:rPr lang="ru-RU" sz="4000" dirty="0" smtClean="0">
                <a:solidFill>
                  <a:prstClr val="black"/>
                </a:solidFill>
              </a:rPr>
              <a:t>2</a:t>
            </a:r>
            <a:r>
              <a:rPr lang="en-US" sz="4000" dirty="0" smtClean="0">
                <a:solidFill>
                  <a:prstClr val="black"/>
                </a:solidFill>
              </a:rPr>
              <a:t>4)</a:t>
            </a:r>
            <a:endParaRPr lang="ru-RU" sz="4000" dirty="0">
              <a:solidFill>
                <a:prstClr val="black"/>
              </a:solidFill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endParaRPr lang="ru-RU" sz="4000" dirty="0">
              <a:solidFill>
                <a:prstClr val="black"/>
              </a:solidFill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r>
              <a:rPr lang="ru-RU" sz="4000" dirty="0">
                <a:solidFill>
                  <a:prstClr val="black"/>
                </a:solidFill>
              </a:rPr>
              <a:t> </a:t>
            </a:r>
            <a:endParaRPr sz="40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917729" y="2644425"/>
            <a:ext cx="719726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1023886"/>
            <a:endParaRPr sz="2000">
              <a:solidFill>
                <a:srgbClr val="57565A"/>
              </a:solidFill>
            </a:endParaRPr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917729" y="4438107"/>
            <a:ext cx="719726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pPr defTabSz="1023886"/>
            <a:endParaRPr sz="2000">
              <a:solidFill>
                <a:srgbClr val="57565A"/>
              </a:solidFill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9887718" y="449338"/>
            <a:ext cx="1262840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1023886"/>
            <a:endParaRPr sz="2000">
              <a:solidFill>
                <a:srgbClr val="57565A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9898020" y="476797"/>
            <a:ext cx="1262840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1023886"/>
            <a:endParaRPr sz="2000">
              <a:solidFill>
                <a:srgbClr val="57565A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0020314" y="455391"/>
            <a:ext cx="1130246" cy="1044121"/>
          </a:xfrm>
          <a:prstGeom prst="rect">
            <a:avLst/>
          </a:prstGeom>
        </p:spPr>
        <p:txBody>
          <a:bodyPr vert="horz" wrap="square" lIns="0" tIns="28183" rIns="0" bIns="0" rtlCol="0">
            <a:spAutoFit/>
          </a:bodyPr>
          <a:lstStyle/>
          <a:p>
            <a:pPr defTabSz="1023886">
              <a:spcBef>
                <a:spcPts val="222"/>
              </a:spcBef>
            </a:pPr>
            <a:r>
              <a:rPr lang="ru-RU" sz="6600" b="1" spc="18" dirty="0">
                <a:solidFill>
                  <a:srgbClr val="FEFEFE"/>
                </a:solidFill>
                <a:latin typeface="Arial"/>
                <a:cs typeface="Arial"/>
              </a:rPr>
              <a:t>11</a:t>
            </a:r>
            <a:endParaRPr sz="66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0020314" y="1333976"/>
            <a:ext cx="1519768" cy="375572"/>
          </a:xfrm>
          <a:prstGeom prst="rect">
            <a:avLst/>
          </a:prstGeom>
        </p:spPr>
        <p:txBody>
          <a:bodyPr vert="horz" wrap="square" lIns="0" tIns="21420" rIns="0" bIns="0" rtlCol="0">
            <a:spAutoFit/>
          </a:bodyPr>
          <a:lstStyle/>
          <a:p>
            <a:pPr defTabSz="1023886">
              <a:spcBef>
                <a:spcPts val="169"/>
              </a:spcBef>
            </a:pPr>
            <a:r>
              <a:rPr lang="ru-RU" sz="2300" spc="-9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3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xmlns="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38010" y="476762"/>
            <a:ext cx="3707957" cy="857214"/>
          </a:xfrm>
          <a:prstGeom prst="rect">
            <a:avLst/>
          </a:prstGeom>
        </p:spPr>
        <p:txBody>
          <a:bodyPr vert="horz" wrap="square" lIns="0" tIns="25964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2581" defTabSz="1625718">
              <a:spcBef>
                <a:spcPts val="203"/>
              </a:spcBef>
              <a:defRPr/>
            </a:pPr>
            <a:r>
              <a:rPr lang="ru-RU" sz="5400" kern="0" spc="9" dirty="0" smtClean="0">
                <a:solidFill>
                  <a:sysClr val="window" lastClr="FFFFFF"/>
                </a:solidFill>
              </a:rPr>
              <a:t>Физика</a:t>
            </a:r>
            <a:endParaRPr lang="en-US" sz="5400" kern="0" spc="9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xmlns="" id="{CF4C4251-150C-409F-BB4F-13D887806802}"/>
              </a:ext>
            </a:extLst>
          </p:cNvPr>
          <p:cNvSpPr/>
          <p:nvPr/>
        </p:nvSpPr>
        <p:spPr>
          <a:xfrm>
            <a:off x="692033" y="584822"/>
            <a:ext cx="891777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625718"/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583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164" y="216473"/>
            <a:ext cx="10803500" cy="553998"/>
          </a:xfrm>
        </p:spPr>
        <p:txBody>
          <a:bodyPr/>
          <a:lstStyle/>
          <a:p>
            <a:r>
              <a:rPr lang="ru-RU" dirty="0" smtClean="0"/>
              <a:t>Решим задачу: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6336" y="1650916"/>
            <a:ext cx="10369151" cy="3077766"/>
          </a:xfrm>
        </p:spPr>
        <p:txBody>
          <a:bodyPr/>
          <a:lstStyle/>
          <a:p>
            <a:r>
              <a:rPr lang="ru-RU" sz="4000" b="0" dirty="0">
                <a:latin typeface="Arial" pitchFamily="34" charset="0"/>
                <a:cs typeface="Arial" pitchFamily="34" charset="0"/>
              </a:rPr>
              <a:t>М</a:t>
            </a:r>
            <a:r>
              <a:rPr lang="ru-RU" sz="4000" b="0" dirty="0" smtClean="0">
                <a:latin typeface="Arial" pitchFamily="34" charset="0"/>
                <a:cs typeface="Arial" pitchFamily="34" charset="0"/>
              </a:rPr>
              <a:t>гновенное </a:t>
            </a:r>
            <a:r>
              <a:rPr lang="ru-RU" sz="4000" b="0" dirty="0">
                <a:latin typeface="Arial" pitchFamily="34" charset="0"/>
                <a:cs typeface="Arial" pitchFamily="34" charset="0"/>
              </a:rPr>
              <a:t>значение силы тока </a:t>
            </a:r>
            <a:r>
              <a:rPr lang="ru-RU" sz="4000" b="0" dirty="0" smtClean="0">
                <a:latin typeface="Arial" pitchFamily="34" charset="0"/>
                <a:cs typeface="Arial" pitchFamily="34" charset="0"/>
              </a:rPr>
              <a:t>гармонически изменяющегося тока при фазе </a:t>
            </a:r>
            <a:r>
              <a:rPr lang="ru-RU" sz="4000" b="0" dirty="0" smtClean="0">
                <a:latin typeface="Arial" pitchFamily="34" charset="0"/>
                <a:ea typeface="Cambria Math"/>
                <a:cs typeface="Arial" pitchFamily="34" charset="0"/>
              </a:rPr>
              <a:t>𝛑/4 равно 5 А. Каково действующее значение этого тока </a:t>
            </a:r>
            <a:r>
              <a:rPr lang="en-US" sz="4000" b="0" dirty="0" smtClean="0">
                <a:latin typeface="Arial" pitchFamily="34" charset="0"/>
                <a:ea typeface="Cambria Math"/>
                <a:cs typeface="Arial" pitchFamily="34" charset="0"/>
              </a:rPr>
              <a:t>(</a:t>
            </a:r>
            <a:r>
              <a:rPr lang="ru-RU" sz="4000" b="0" dirty="0" smtClean="0">
                <a:latin typeface="Arial" pitchFamily="34" charset="0"/>
                <a:ea typeface="Cambria Math"/>
                <a:cs typeface="Arial" pitchFamily="34" charset="0"/>
              </a:rPr>
              <a:t>А</a:t>
            </a:r>
            <a:r>
              <a:rPr lang="en-US" sz="4000" b="0" dirty="0" smtClean="0">
                <a:latin typeface="Arial" pitchFamily="34" charset="0"/>
                <a:ea typeface="Cambria Math"/>
                <a:cs typeface="Arial" pitchFamily="34" charset="0"/>
              </a:rPr>
              <a:t>)</a:t>
            </a:r>
            <a:endParaRPr lang="ru-RU" sz="40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48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Решим задачу: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1395" y="1650916"/>
            <a:ext cx="9479033" cy="2462213"/>
          </a:xfrm>
        </p:spPr>
        <p:txBody>
          <a:bodyPr/>
          <a:lstStyle/>
          <a:p>
            <a:r>
              <a:rPr lang="ru-RU" sz="4000" b="0" dirty="0" smtClean="0"/>
              <a:t>   </a:t>
            </a:r>
            <a:r>
              <a:rPr lang="ru-RU" sz="4000" b="0" dirty="0" smtClean="0"/>
              <a:t> Определите  сопротивление конденсатора емкостью 200 мкФ, включенного в сеть переменного тока с частотой 50Гц.</a:t>
            </a:r>
            <a:endParaRPr lang="ru-RU" sz="4000" b="0" dirty="0"/>
          </a:p>
        </p:txBody>
      </p:sp>
    </p:spTree>
    <p:extLst>
      <p:ext uri="{BB962C8B-B14F-4D97-AF65-F5344CB8AC3E}">
        <p14:creationId xmlns:p14="http://schemas.microsoft.com/office/powerpoint/2010/main" val="3721321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Решим задачу: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1395" y="1650916"/>
            <a:ext cx="9479033" cy="3693319"/>
          </a:xfrm>
        </p:spPr>
        <p:txBody>
          <a:bodyPr/>
          <a:lstStyle/>
          <a:p>
            <a:r>
              <a:rPr lang="ru-RU" sz="4000" b="0" dirty="0" smtClean="0"/>
              <a:t>  Как изменится амплитуда колебаний силы тока через конденсатор, если при том же значении амплитуды колебаний напряжения на его обкладках частоту колебаний напряжения увеличить в 2 раза?</a:t>
            </a:r>
            <a:endParaRPr lang="ru-RU" sz="4000" b="0" dirty="0"/>
          </a:p>
        </p:txBody>
      </p:sp>
    </p:spTree>
    <p:extLst>
      <p:ext uri="{BB962C8B-B14F-4D97-AF65-F5344CB8AC3E}">
        <p14:creationId xmlns:p14="http://schemas.microsoft.com/office/powerpoint/2010/main" val="611256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Решим задачу: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1395" y="1650916"/>
            <a:ext cx="9479033" cy="3739485"/>
          </a:xfrm>
        </p:spPr>
        <p:txBody>
          <a:bodyPr/>
          <a:lstStyle/>
          <a:p>
            <a:r>
              <a:rPr lang="ru-RU" sz="4000" b="0" dirty="0" smtClean="0"/>
              <a:t>  Как</a:t>
            </a:r>
            <a:r>
              <a:rPr lang="ru-RU" dirty="0" smtClean="0"/>
              <a:t> </a:t>
            </a:r>
            <a:r>
              <a:rPr lang="ru-RU" sz="4000" b="0" dirty="0" smtClean="0"/>
              <a:t> изменится амплитуда силы тока, протекающего через катушку без активного сопротивления, если при неизменной амплитуде колебаний напряжения частоту колебаний увеличить в 2 раза?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1850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Самостоятельно: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4288" y="1650916"/>
            <a:ext cx="11377264" cy="4678204"/>
          </a:xfrm>
        </p:spPr>
        <p:txBody>
          <a:bodyPr/>
          <a:lstStyle/>
          <a:p>
            <a:r>
              <a:rPr lang="ru-RU" sz="4000" b="0" dirty="0" smtClean="0"/>
              <a:t>  1. </a:t>
            </a:r>
            <a:r>
              <a:rPr lang="ru-RU" sz="3200" b="0" dirty="0" smtClean="0"/>
              <a:t>Катушка</a:t>
            </a:r>
            <a:r>
              <a:rPr lang="ru-RU" sz="3200" b="0" dirty="0"/>
              <a:t>, подсоединенная к цепи переменного тока, </a:t>
            </a:r>
            <a:r>
              <a:rPr lang="ru-RU" sz="3200" b="0" dirty="0" smtClean="0"/>
              <a:t>имеет  амплитуду </a:t>
            </a:r>
            <a:r>
              <a:rPr lang="ru-RU" sz="3200" b="0" dirty="0"/>
              <a:t>приложенного напряжение 157 В, амплитуду силы тока 5 </a:t>
            </a:r>
            <a:r>
              <a:rPr lang="ru-RU" sz="3200" b="0" dirty="0" smtClean="0"/>
              <a:t>А, частоту </a:t>
            </a:r>
            <a:r>
              <a:rPr lang="ru-RU" sz="3200" b="0" dirty="0"/>
              <a:t>тока 50 Гц. Определите ее индуктивность. </a:t>
            </a:r>
            <a:endParaRPr lang="ru-RU" sz="3200" b="0" dirty="0" smtClean="0"/>
          </a:p>
          <a:p>
            <a:endParaRPr lang="ru-RU" sz="3200" b="0" i="0" dirty="0"/>
          </a:p>
          <a:p>
            <a:r>
              <a:rPr lang="ru-RU" sz="3200" b="0" dirty="0" smtClean="0"/>
              <a:t>2 . В катушке с индуктивным сопротивлением 2 Ом возбуждался ток с действующим значением 10 А. Каково амплитудное значение ЭДС в катушке</a:t>
            </a:r>
            <a:r>
              <a:rPr lang="en-US" sz="3200" b="0" dirty="0" smtClean="0"/>
              <a:t>(</a:t>
            </a:r>
            <a:r>
              <a:rPr lang="ru-RU" sz="3200" b="0" dirty="0" smtClean="0"/>
              <a:t>В</a:t>
            </a:r>
            <a:r>
              <a:rPr lang="en-US" sz="3200" b="0" dirty="0" smtClean="0"/>
              <a:t>)</a:t>
            </a:r>
            <a:r>
              <a:rPr lang="ru-RU" sz="3200" b="0" dirty="0" smtClean="0"/>
              <a:t>? Активным сопротивлением  катушки пренебречь</a:t>
            </a:r>
            <a:r>
              <a:rPr lang="ru-RU" sz="4000" b="0" dirty="0" smtClean="0"/>
              <a:t>.</a:t>
            </a:r>
            <a:endParaRPr lang="ru-RU" sz="4000" b="0" dirty="0"/>
          </a:p>
        </p:txBody>
      </p:sp>
    </p:spTree>
    <p:extLst>
      <p:ext uri="{BB962C8B-B14F-4D97-AF65-F5344CB8AC3E}">
        <p14:creationId xmlns:p14="http://schemas.microsoft.com/office/powerpoint/2010/main" val="2178805148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188</Words>
  <Application>Microsoft Office PowerPoint</Application>
  <PresentationFormat>Произвольный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1_Тема Office</vt:lpstr>
      <vt:lpstr>2_Тема Office</vt:lpstr>
      <vt:lpstr>Презентация PowerPoint</vt:lpstr>
      <vt:lpstr>Решим задачу:</vt:lpstr>
      <vt:lpstr>Решим задачу:</vt:lpstr>
      <vt:lpstr>Решим задачу:</vt:lpstr>
      <vt:lpstr>Решим задачу:</vt:lpstr>
      <vt:lpstr>Самостоятельно: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 Juravleva</dc:creator>
  <cp:lastModifiedBy>Elena Juravleva</cp:lastModifiedBy>
  <cp:revision>3</cp:revision>
  <dcterms:created xsi:type="dcterms:W3CDTF">2020-10-27T13:42:49Z</dcterms:created>
  <dcterms:modified xsi:type="dcterms:W3CDTF">2020-10-27T16:45:43Z</dcterms:modified>
</cp:coreProperties>
</file>