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380" r:id="rId3"/>
    <p:sldId id="436" r:id="rId4"/>
    <p:sldId id="439" r:id="rId5"/>
    <p:sldId id="437" r:id="rId6"/>
    <p:sldId id="440" r:id="rId7"/>
    <p:sldId id="442" r:id="rId8"/>
    <p:sldId id="443" r:id="rId9"/>
    <p:sldId id="444" r:id="rId10"/>
    <p:sldId id="445" r:id="rId11"/>
    <p:sldId id="441" r:id="rId12"/>
    <p:sldId id="446" r:id="rId13"/>
    <p:sldId id="447" r:id="rId14"/>
    <p:sldId id="451" r:id="rId15"/>
    <p:sldId id="448" r:id="rId16"/>
    <p:sldId id="449" r:id="rId17"/>
    <p:sldId id="434" r:id="rId18"/>
    <p:sldId id="401" r:id="rId19"/>
    <p:sldId id="298" r:id="rId20"/>
  </p:sldIdLst>
  <p:sldSz cx="5765800" cy="3244850"/>
  <p:notesSz cx="5765800" cy="324485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265" autoAdjust="0"/>
    <p:restoredTop sz="77256" autoAdjust="0"/>
  </p:normalViewPr>
  <p:slideViewPr>
    <p:cSldViewPr>
      <p:cViewPr varScale="1">
        <p:scale>
          <a:sx n="112" d="100"/>
          <a:sy n="112" d="100"/>
        </p:scale>
        <p:origin x="-420" y="-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32045-EBBC-4309-99B0-BEF11014E37E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14B5-34A8-42CC-88A3-025F6DB2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2435" y="1008007"/>
            <a:ext cx="4900930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4870" y="1838749"/>
            <a:ext cx="4036060" cy="1846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2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9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7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4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1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9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BB2C1-D731-4D13-8178-CDCD097D0B69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2A866-05E9-49EF-9ED5-3DF5061593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636" y="1193796"/>
            <a:ext cx="3714776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altLang="ru-RU" b="1" kern="0" dirty="0" smtClean="0">
                <a:solidFill>
                  <a:srgbClr val="0070C0"/>
                </a:solidFill>
              </a:rPr>
              <a:t>Сложносочинённое предложение</a:t>
            </a:r>
          </a:p>
          <a:p>
            <a:pPr algn="ctr">
              <a:spcBef>
                <a:spcPts val="600"/>
              </a:spcBef>
            </a:pPr>
            <a:r>
              <a:rPr lang="ru-RU" altLang="ru-RU" b="1" kern="0" dirty="0" smtClean="0">
                <a:solidFill>
                  <a:srgbClr val="0070C0"/>
                </a:solidFill>
              </a:rPr>
              <a:t>Знаки препинания в нём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31434" y="193666"/>
            <a:ext cx="5023234" cy="369332"/>
          </a:xfrm>
        </p:spPr>
        <p:txBody>
          <a:bodyPr/>
          <a:lstStyle/>
          <a:p>
            <a:pPr algn="ctr" eaLnBrk="1" hangingPunct="1"/>
            <a:r>
              <a:rPr lang="ru-RU" altLang="ru-RU" sz="2400" dirty="0" smtClean="0"/>
              <a:t>Знаки препинания в ССП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0342" y="693731"/>
            <a:ext cx="4852882" cy="2391085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buFontTx/>
              <a:buNone/>
            </a:pPr>
            <a:r>
              <a:rPr lang="ru-RU" altLang="ru-RU" sz="1600" b="1" dirty="0" smtClean="0">
                <a:solidFill>
                  <a:srgbClr val="0070C0"/>
                </a:solidFill>
              </a:rPr>
              <a:t>Части сложносочинённого предложения разделяются запятой</a:t>
            </a:r>
            <a:r>
              <a:rPr lang="ru-RU" altLang="ru-RU" sz="1600" b="1" dirty="0" smtClean="0">
                <a:solidFill>
                  <a:srgbClr val="0070C0"/>
                </a:solidFill>
              </a:rPr>
              <a:t>. Части ССП предложения могут соединятся двойными союзами (не только..но и, как…так и) </a:t>
            </a:r>
            <a:r>
              <a:rPr lang="ru-RU" altLang="ru-RU" sz="1600" b="1" dirty="0" err="1" smtClean="0">
                <a:solidFill>
                  <a:srgbClr val="0070C0"/>
                </a:solidFill>
              </a:rPr>
              <a:t>и</a:t>
            </a:r>
            <a:r>
              <a:rPr lang="ru-RU" altLang="ru-RU" sz="1600" b="1" dirty="0" smtClean="0">
                <a:solidFill>
                  <a:srgbClr val="0070C0"/>
                </a:solidFill>
              </a:rPr>
              <a:t> составными союзами.</a:t>
            </a:r>
            <a:endParaRPr lang="ru-RU" altLang="ru-RU" sz="1600" b="1" dirty="0" smtClean="0">
              <a:solidFill>
                <a:srgbClr val="0070C0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2400" dirty="0" smtClean="0"/>
              <a:t>Например: </a:t>
            </a:r>
            <a:r>
              <a:rPr lang="en-US" altLang="ru-RU" sz="2400" dirty="0" smtClean="0"/>
              <a:t>[</a:t>
            </a:r>
            <a:r>
              <a:rPr lang="ru-RU" altLang="ru-RU" sz="2400" i="1" dirty="0" smtClean="0">
                <a:latin typeface="Century Schoolbook" pitchFamily="18" charset="0"/>
              </a:rPr>
              <a:t>Весь </a:t>
            </a:r>
            <a:r>
              <a:rPr lang="ru-RU" altLang="ru-RU" sz="2400" i="1" u="sng" dirty="0" smtClean="0">
                <a:latin typeface="Century Schoolbook" pitchFamily="18" charset="0"/>
              </a:rPr>
              <a:t>день</a:t>
            </a:r>
            <a:r>
              <a:rPr lang="ru-RU" altLang="ru-RU" sz="2400" i="1" dirty="0" smtClean="0">
                <a:latin typeface="Century Schoolbook" pitchFamily="18" charset="0"/>
              </a:rPr>
              <a:t> в лесу </a:t>
            </a:r>
            <a:r>
              <a:rPr lang="ru-RU" altLang="ru-RU" sz="2400" i="1" u="sng" dirty="0" smtClean="0">
                <a:latin typeface="Century Schoolbook" pitchFamily="18" charset="0"/>
              </a:rPr>
              <a:t>был золотой</a:t>
            </a:r>
            <a:r>
              <a:rPr lang="en-US" altLang="ru-RU" sz="2400" i="1" dirty="0" smtClean="0">
                <a:latin typeface="Century Schoolbook" pitchFamily="18" charset="0"/>
              </a:rPr>
              <a:t>]</a:t>
            </a:r>
            <a:r>
              <a:rPr lang="ru-RU" altLang="ru-RU" sz="2400" i="1" dirty="0" smtClean="0">
                <a:latin typeface="Century Schoolbook" pitchFamily="18" charset="0"/>
              </a:rPr>
              <a:t>, </a:t>
            </a:r>
            <a:r>
              <a:rPr lang="ru-RU" altLang="ru-RU" sz="2400" i="1" dirty="0" smtClean="0">
                <a:solidFill>
                  <a:srgbClr val="0070C0"/>
                </a:solidFill>
                <a:latin typeface="Century Schoolbook" pitchFamily="18" charset="0"/>
              </a:rPr>
              <a:t>а</a:t>
            </a:r>
            <a:r>
              <a:rPr lang="ru-RU" altLang="ru-RU" sz="2400" i="1" dirty="0" smtClean="0">
                <a:latin typeface="Century Schoolbook" pitchFamily="18" charset="0"/>
              </a:rPr>
              <a:t> </a:t>
            </a:r>
            <a:r>
              <a:rPr lang="en-US" altLang="ru-RU" sz="2400" i="1" dirty="0" smtClean="0">
                <a:latin typeface="Century Schoolbook" pitchFamily="18" charset="0"/>
              </a:rPr>
              <a:t>[</a:t>
            </a:r>
            <a:r>
              <a:rPr lang="ru-RU" altLang="ru-RU" sz="2400" i="1" dirty="0" smtClean="0">
                <a:latin typeface="Century Schoolbook" pitchFamily="18" charset="0"/>
              </a:rPr>
              <a:t>вечером </a:t>
            </a:r>
            <a:r>
              <a:rPr lang="ru-RU" altLang="ru-RU" sz="2400" i="1" u="sng" dirty="0" smtClean="0">
                <a:latin typeface="Century Schoolbook" pitchFamily="18" charset="0"/>
              </a:rPr>
              <a:t>заря</a:t>
            </a:r>
            <a:r>
              <a:rPr lang="ru-RU" altLang="ru-RU" sz="2400" i="1" dirty="0" smtClean="0">
                <a:latin typeface="Century Schoolbook" pitchFamily="18" charset="0"/>
              </a:rPr>
              <a:t> </a:t>
            </a:r>
            <a:r>
              <a:rPr lang="ru-RU" altLang="ru-RU" sz="2400" i="1" u="sng" dirty="0" smtClean="0">
                <a:latin typeface="Century Schoolbook" pitchFamily="18" charset="0"/>
              </a:rPr>
              <a:t>горела</a:t>
            </a:r>
            <a:r>
              <a:rPr lang="ru-RU" altLang="ru-RU" sz="2400" i="1" dirty="0" smtClean="0">
                <a:latin typeface="Century Schoolbook" pitchFamily="18" charset="0"/>
              </a:rPr>
              <a:t> в полнеба</a:t>
            </a:r>
            <a:r>
              <a:rPr lang="en-US" altLang="ru-RU" sz="2400" i="1" dirty="0" smtClean="0">
                <a:latin typeface="Century Schoolbook" pitchFamily="18" charset="0"/>
              </a:rPr>
              <a:t>]</a:t>
            </a:r>
            <a:r>
              <a:rPr lang="ru-RU" altLang="ru-RU" sz="2400" i="1" dirty="0" smtClean="0">
                <a:latin typeface="Century Schoolbook" pitchFamily="18" charset="0"/>
              </a:rPr>
              <a:t>.</a:t>
            </a:r>
            <a:endParaRPr lang="ru-RU" alt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Знаки препинания в ССП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93731"/>
            <a:ext cx="5286412" cy="2769989"/>
          </a:xfrm>
        </p:spPr>
        <p:txBody>
          <a:bodyPr/>
          <a:lstStyle/>
          <a:p>
            <a:r>
              <a:rPr lang="ru-RU" sz="1800" dirty="0" smtClean="0"/>
              <a:t>Запятая в ССП не ставится:</a:t>
            </a:r>
          </a:p>
          <a:p>
            <a:pPr marL="228600" indent="-228600">
              <a:buAutoNum type="arabicParenR"/>
            </a:pPr>
            <a:r>
              <a:rPr lang="ru-RU" sz="1800" dirty="0" smtClean="0"/>
              <a:t>Если есть общий второстепенный член предложения или общее придаточное предложение:</a:t>
            </a:r>
          </a:p>
          <a:p>
            <a:pPr marL="228600" indent="-228600"/>
            <a:r>
              <a:rPr lang="ru-RU" sz="1800" b="1" dirty="0" smtClean="0">
                <a:solidFill>
                  <a:srgbClr val="00B050"/>
                </a:solidFill>
              </a:rPr>
              <a:t>Через полчаса </a:t>
            </a:r>
            <a:r>
              <a:rPr lang="ru-RU" sz="1800" dirty="0" smtClean="0"/>
              <a:t>прозвенел звонок </a:t>
            </a:r>
            <a:r>
              <a:rPr lang="ru-RU" sz="1800" b="1" dirty="0" smtClean="0">
                <a:solidFill>
                  <a:srgbClr val="0070C0"/>
                </a:solidFill>
              </a:rPr>
              <a:t>и</a:t>
            </a:r>
            <a:r>
              <a:rPr lang="ru-RU" sz="1800" dirty="0" smtClean="0"/>
              <a:t> урок начался. </a:t>
            </a:r>
          </a:p>
          <a:p>
            <a:pPr marL="228600" indent="-228600"/>
            <a:endParaRPr lang="ru-RU" sz="1800" dirty="0" smtClean="0">
              <a:solidFill>
                <a:srgbClr val="00B050"/>
              </a:solidFill>
            </a:endParaRPr>
          </a:p>
          <a:p>
            <a:pPr marL="228600" indent="-228600"/>
            <a:r>
              <a:rPr lang="ru-RU" sz="1800" dirty="0" smtClean="0">
                <a:solidFill>
                  <a:srgbClr val="00B050"/>
                </a:solidFill>
              </a:rPr>
              <a:t>Когда Аню провожали домой</a:t>
            </a:r>
            <a:r>
              <a:rPr lang="ru-RU" sz="1800" dirty="0" smtClean="0"/>
              <a:t>, то уже светало и кухарки шли на рынок.</a:t>
            </a:r>
          </a:p>
          <a:p>
            <a:pPr marL="228600" indent="-228600"/>
            <a:endParaRPr lang="ru-RU" sz="1800" dirty="0"/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Знаки препинания в ССП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93732"/>
            <a:ext cx="5182265" cy="3139321"/>
          </a:xfrm>
        </p:spPr>
        <p:txBody>
          <a:bodyPr/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Запятая не ставится между двумя вопросительными , двумя назывными и двумя безличными предложениями с повторяющимися или синонимичными сказуемыми.</a:t>
            </a:r>
          </a:p>
          <a:p>
            <a:endParaRPr lang="ru-RU" sz="1600" dirty="0" smtClean="0"/>
          </a:p>
          <a:p>
            <a:r>
              <a:rPr lang="ru-RU" sz="1600" dirty="0" smtClean="0"/>
              <a:t>Успеете ли вы закончить работу и сможем ли мы сдать её вовремя</a:t>
            </a:r>
            <a:r>
              <a:rPr lang="ru-RU" sz="1600" dirty="0" smtClean="0">
                <a:solidFill>
                  <a:srgbClr val="00B050"/>
                </a:solidFill>
              </a:rPr>
              <a:t>?</a:t>
            </a:r>
          </a:p>
          <a:p>
            <a:r>
              <a:rPr lang="ru-RU" sz="1600" dirty="0" smtClean="0">
                <a:solidFill>
                  <a:srgbClr val="0070C0"/>
                </a:solidFill>
              </a:rPr>
              <a:t>Ночь</a:t>
            </a:r>
            <a:r>
              <a:rPr lang="ru-RU" sz="1600" dirty="0" smtClean="0"/>
              <a:t> и огромная </a:t>
            </a:r>
            <a:r>
              <a:rPr lang="ru-RU" sz="1600" dirty="0" smtClean="0">
                <a:solidFill>
                  <a:srgbClr val="0070C0"/>
                </a:solidFill>
              </a:rPr>
              <a:t>луна</a:t>
            </a:r>
            <a:r>
              <a:rPr lang="ru-RU" sz="1600" dirty="0" smtClean="0"/>
              <a:t>.</a:t>
            </a:r>
          </a:p>
          <a:p>
            <a:r>
              <a:rPr lang="ru-RU" sz="1600" dirty="0" smtClean="0">
                <a:solidFill>
                  <a:srgbClr val="0070C0"/>
                </a:solidFill>
              </a:rPr>
              <a:t>Тебе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не спится </a:t>
            </a:r>
            <a:r>
              <a:rPr lang="ru-RU" sz="1600" dirty="0" smtClean="0"/>
              <a:t>и </a:t>
            </a:r>
            <a:r>
              <a:rPr lang="ru-RU" sz="1600" dirty="0" smtClean="0">
                <a:solidFill>
                  <a:srgbClr val="0070C0"/>
                </a:solidFill>
              </a:rPr>
              <a:t>мне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70C0"/>
                </a:solidFill>
              </a:rPr>
              <a:t>не уснуть</a:t>
            </a:r>
            <a:r>
              <a:rPr lang="ru-RU" sz="1600" dirty="0" smtClean="0"/>
              <a:t>.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Знаки препинания в ССП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231106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Запятая не ставится, если есть общее вводное слово:</a:t>
            </a:r>
          </a:p>
          <a:p>
            <a:r>
              <a:rPr lang="ru-RU" sz="2000" b="1" dirty="0" smtClean="0">
                <a:solidFill>
                  <a:srgbClr val="00B050"/>
                </a:solidFill>
              </a:rPr>
              <a:t>Вероятно, </a:t>
            </a:r>
            <a:r>
              <a:rPr lang="ru-RU" sz="2000" b="1" dirty="0" smtClean="0">
                <a:solidFill>
                  <a:schemeClr val="tx1"/>
                </a:solidFill>
              </a:rPr>
              <a:t>сегодня будет дождь и в горы мы не поедем</a:t>
            </a:r>
            <a:r>
              <a:rPr lang="ru-RU" sz="2000" b="1" dirty="0" smtClean="0">
                <a:solidFill>
                  <a:srgbClr val="00B050"/>
                </a:solidFill>
              </a:rPr>
              <a:t>.</a:t>
            </a:r>
          </a:p>
        </p:txBody>
      </p:sp>
    </p:spTree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31434" y="622293"/>
            <a:ext cx="4852882" cy="2214578"/>
          </a:xfrm>
          <a:prstGeom prst="rect">
            <a:avLst/>
          </a:prstGeom>
          <a:noFill/>
        </p:spPr>
        <p:txBody>
          <a:bodyPr lIns="51481" tIns="25740" rIns="51481" bIns="25740"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/>
              <a:t>Сложносочинённое предложение следует отличать от простого предложения с однородными  членами, связанными сочинительными союзами.</a:t>
            </a:r>
            <a:endParaRPr lang="en-US" alt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ru-RU" sz="1600" dirty="0" smtClean="0"/>
              <a:t>       </a:t>
            </a:r>
            <a:r>
              <a:rPr lang="ru-RU" altLang="ru-RU" sz="1600" i="1" u="sng" dirty="0" smtClean="0">
                <a:solidFill>
                  <a:srgbClr val="00B050"/>
                </a:solidFill>
              </a:rPr>
              <a:t>Зима</a:t>
            </a:r>
            <a:r>
              <a:rPr lang="ru-RU" altLang="ru-RU" sz="1600" i="1" dirty="0" smtClean="0"/>
              <a:t> ещё </a:t>
            </a:r>
            <a:r>
              <a:rPr lang="ru-RU" altLang="ru-RU" sz="1600" i="1" u="sng" dirty="0" smtClean="0">
                <a:solidFill>
                  <a:srgbClr val="0070C0"/>
                </a:solidFill>
              </a:rPr>
              <a:t>хлопочет</a:t>
            </a:r>
            <a:r>
              <a:rPr lang="ru-RU" altLang="ru-RU" sz="1600" i="1" dirty="0" smtClean="0"/>
              <a:t> и на Весну </a:t>
            </a:r>
            <a:r>
              <a:rPr lang="ru-RU" altLang="ru-RU" sz="1600" i="1" u="sng" dirty="0" smtClean="0">
                <a:solidFill>
                  <a:srgbClr val="0070C0"/>
                </a:solidFill>
              </a:rPr>
              <a:t>ворчит</a:t>
            </a:r>
            <a:r>
              <a:rPr lang="ru-RU" altLang="ru-RU" sz="1600" i="1" dirty="0" smtClean="0">
                <a:solidFill>
                  <a:srgbClr val="0070C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1600" i="1" dirty="0" smtClean="0"/>
              <a:t>                                                      (Ф. Тютчев)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1400" i="1" dirty="0" smtClean="0"/>
              <a:t>                 </a:t>
            </a:r>
            <a:r>
              <a:rPr lang="ru-RU" altLang="ru-RU" dirty="0" smtClean="0"/>
              <a:t>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/>
              <a:t>                            и</a:t>
            </a:r>
          </a:p>
        </p:txBody>
      </p:sp>
      <p:sp>
        <p:nvSpPr>
          <p:cNvPr id="40965" name="Oval 8"/>
          <p:cNvSpPr>
            <a:spLocks noChangeArrowheads="1"/>
          </p:cNvSpPr>
          <p:nvPr/>
        </p:nvSpPr>
        <p:spPr bwMode="auto">
          <a:xfrm>
            <a:off x="1025512" y="2193929"/>
            <a:ext cx="714380" cy="27265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endParaRPr lang="ru-RU" altLang="ru-RU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0968" name="Oval 11"/>
          <p:cNvSpPr>
            <a:spLocks noChangeArrowheads="1"/>
          </p:cNvSpPr>
          <p:nvPr/>
        </p:nvSpPr>
        <p:spPr bwMode="auto">
          <a:xfrm>
            <a:off x="2454271" y="2201541"/>
            <a:ext cx="714381" cy="27265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endParaRPr lang="ru-RU" altLang="ru-RU">
              <a:solidFill>
                <a:srgbClr val="0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Работа по учебнику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182265" cy="230832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Упражнение 102 (стр. 84)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Сопоставьте предложения, расставьте знаки препинания.</a:t>
            </a:r>
          </a:p>
          <a:p>
            <a:r>
              <a:rPr lang="ru-RU" dirty="0" smtClean="0"/>
              <a:t>1. </a:t>
            </a:r>
            <a:r>
              <a:rPr lang="ru-RU" b="1" dirty="0" smtClean="0">
                <a:solidFill>
                  <a:srgbClr val="0070C0"/>
                </a:solidFill>
              </a:rPr>
              <a:t>К вечеру </a:t>
            </a:r>
            <a:r>
              <a:rPr lang="ru-RU" dirty="0" smtClean="0"/>
              <a:t>похолодало и лужи подёрнулись льдом. — К вечеру </a:t>
            </a:r>
            <a:r>
              <a:rPr lang="ru-RU" dirty="0" smtClean="0">
                <a:solidFill>
                  <a:srgbClr val="0070C0"/>
                </a:solidFill>
              </a:rPr>
              <a:t>обещали</a:t>
            </a:r>
            <a:r>
              <a:rPr lang="ru-RU" dirty="0" smtClean="0"/>
              <a:t> похолодание </a:t>
            </a:r>
            <a:r>
              <a:rPr lang="ru-RU" sz="2800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и </a:t>
            </a:r>
            <a:r>
              <a:rPr lang="ru-RU" dirty="0" smtClean="0">
                <a:solidFill>
                  <a:srgbClr val="00B050"/>
                </a:solidFill>
              </a:rPr>
              <a:t>мы</a:t>
            </a:r>
            <a:r>
              <a:rPr lang="ru-RU" dirty="0" smtClean="0"/>
              <a:t> з</a:t>
            </a:r>
            <a:r>
              <a:rPr lang="ru-RU" dirty="0" smtClean="0">
                <a:solidFill>
                  <a:srgbClr val="0070C0"/>
                </a:solidFill>
              </a:rPr>
              <a:t>аторопились</a:t>
            </a:r>
            <a:r>
              <a:rPr lang="ru-RU" dirty="0" smtClean="0"/>
              <a:t> домой. 2. </a:t>
            </a:r>
            <a:r>
              <a:rPr lang="ru-RU" b="1" dirty="0" smtClean="0">
                <a:solidFill>
                  <a:srgbClr val="0070C0"/>
                </a:solidFill>
              </a:rPr>
              <a:t>В огороде </a:t>
            </a:r>
            <a:r>
              <a:rPr lang="ru-RU" dirty="0" smtClean="0"/>
              <a:t>поспевали огурцы и покраснели ранние сорта помидоров. — В огороде </a:t>
            </a:r>
            <a:r>
              <a:rPr lang="ru-RU" dirty="0" smtClean="0">
                <a:solidFill>
                  <a:srgbClr val="0070C0"/>
                </a:solidFill>
              </a:rPr>
              <a:t>поспевали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B050"/>
                </a:solidFill>
              </a:rPr>
              <a:t>огурцы</a:t>
            </a:r>
            <a:r>
              <a:rPr lang="ru-RU" dirty="0" smtClean="0"/>
              <a:t>  </a:t>
            </a:r>
            <a:r>
              <a:rPr lang="ru-RU" sz="1400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 и </a:t>
            </a:r>
            <a:r>
              <a:rPr lang="ru-RU" dirty="0" smtClean="0">
                <a:solidFill>
                  <a:srgbClr val="00B050"/>
                </a:solidFill>
              </a:rPr>
              <a:t>ребята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ели</a:t>
            </a:r>
            <a:r>
              <a:rPr lang="ru-RU" dirty="0" smtClean="0"/>
              <a:t> их прямо с грядки. 3. </a:t>
            </a:r>
            <a:r>
              <a:rPr lang="ru-RU" b="1" dirty="0" smtClean="0">
                <a:solidFill>
                  <a:srgbClr val="0070C0"/>
                </a:solidFill>
              </a:rPr>
              <a:t>На площади </a:t>
            </a:r>
            <a:r>
              <a:rPr lang="ru-RU" dirty="0" smtClean="0"/>
              <a:t>шёл военный парад и раздавались звуки оркестра. — На площади шёл военный парад 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smtClean="0"/>
              <a:t> и я поспешил туда. 4. </a:t>
            </a:r>
            <a:r>
              <a:rPr lang="ru-RU" b="1" dirty="0" smtClean="0">
                <a:solidFill>
                  <a:srgbClr val="0070C0"/>
                </a:solidFill>
              </a:rPr>
              <a:t>Во дворе </a:t>
            </a:r>
            <a:r>
              <a:rPr lang="ru-RU" dirty="0" smtClean="0"/>
              <a:t>готовили </a:t>
            </a:r>
            <a:r>
              <a:rPr lang="ru-RU" dirty="0" err="1" smtClean="0"/>
              <a:t>сумаляк</a:t>
            </a:r>
            <a:r>
              <a:rPr lang="ru-RU" dirty="0" smtClean="0"/>
              <a:t> и разговаривали женщины. — Во дворе женщины готовили </a:t>
            </a:r>
            <a:r>
              <a:rPr lang="ru-RU" dirty="0" err="1" smtClean="0"/>
              <a:t>сумаляк</a:t>
            </a:r>
            <a:r>
              <a:rPr lang="ru-RU" dirty="0" smtClean="0"/>
              <a:t>  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 и я начал помогать им.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Работа по учебнику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93731"/>
            <a:ext cx="4935243" cy="2215991"/>
          </a:xfrm>
          <a:ln cmpd="dbl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b="1" dirty="0" smtClean="0"/>
              <a:t>Упражнение 98 (стр. 82)</a:t>
            </a:r>
          </a:p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Перепишите, расставляя, где необходимо, знаки препинания. Определите виды односоставных предложений. Подчеркните главные члены предложения.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Кумуш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усадили</a:t>
            </a:r>
            <a:r>
              <a:rPr lang="ru-RU" dirty="0" smtClean="0"/>
              <a:t> на почётное место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</a:t>
            </a:r>
            <a:r>
              <a:rPr lang="ru-RU" dirty="0" smtClean="0"/>
              <a:t> </a:t>
            </a:r>
            <a:r>
              <a:rPr lang="ru-RU" u="sng" dirty="0" smtClean="0">
                <a:solidFill>
                  <a:srgbClr val="00B050"/>
                </a:solidFill>
              </a:rPr>
              <a:t>девушки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расселись</a:t>
            </a:r>
            <a:r>
              <a:rPr lang="ru-RU" dirty="0" smtClean="0"/>
              <a:t>,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образовав полукруг</a:t>
            </a:r>
            <a:r>
              <a:rPr lang="ru-RU" dirty="0" smtClean="0"/>
              <a:t>. 2. </a:t>
            </a:r>
            <a:r>
              <a:rPr lang="ru-RU" u="sng" dirty="0" err="1" smtClean="0">
                <a:solidFill>
                  <a:srgbClr val="00B050"/>
                </a:solidFill>
              </a:rPr>
              <a:t>Кумуш</a:t>
            </a:r>
            <a:r>
              <a:rPr lang="ru-RU" u="sng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оставалась печальной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</a:t>
            </a:r>
            <a:r>
              <a:rPr lang="ru-RU" dirty="0" smtClean="0"/>
              <a:t> </a:t>
            </a:r>
            <a:r>
              <a:rPr lang="ru-RU" u="sng" dirty="0" smtClean="0">
                <a:solidFill>
                  <a:srgbClr val="00B050"/>
                </a:solidFill>
              </a:rPr>
              <a:t>подруги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затеяли</a:t>
            </a:r>
            <a:r>
              <a:rPr lang="ru-RU" dirty="0" smtClean="0"/>
              <a:t> интересную игру, своего рода песенное состязание жениха и невесты. 3. </a:t>
            </a:r>
            <a:r>
              <a:rPr lang="ru-RU" u="sng" dirty="0" err="1" smtClean="0">
                <a:solidFill>
                  <a:srgbClr val="00B050"/>
                </a:solidFill>
              </a:rPr>
              <a:t>Юсуфбек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обдумывал</a:t>
            </a:r>
            <a:r>
              <a:rPr lang="ru-RU" dirty="0" smtClean="0"/>
              <a:t> положение со всех сторон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</a:t>
            </a:r>
            <a:r>
              <a:rPr lang="ru-RU" dirty="0" smtClean="0"/>
              <a:t> его </a:t>
            </a:r>
            <a:r>
              <a:rPr lang="ru-RU" dirty="0" smtClean="0">
                <a:solidFill>
                  <a:srgbClr val="0070C0"/>
                </a:solidFill>
              </a:rPr>
              <a:t>охватывало</a:t>
            </a:r>
            <a:r>
              <a:rPr lang="ru-RU" dirty="0" smtClean="0"/>
              <a:t> </a:t>
            </a:r>
            <a:r>
              <a:rPr lang="ru-RU" u="sng" dirty="0" smtClean="0">
                <a:solidFill>
                  <a:srgbClr val="00B050"/>
                </a:solidFill>
              </a:rPr>
              <a:t>чувство</a:t>
            </a:r>
            <a:r>
              <a:rPr lang="ru-RU" dirty="0" smtClean="0"/>
              <a:t> безнадёжности. 4. </a:t>
            </a:r>
            <a:r>
              <a:rPr lang="ru-RU" u="sng" dirty="0" err="1" smtClean="0">
                <a:solidFill>
                  <a:srgbClr val="00B050"/>
                </a:solidFill>
              </a:rPr>
              <a:t>Узбек-аим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ломала</a:t>
            </a:r>
            <a:r>
              <a:rPr lang="ru-RU" dirty="0" smtClean="0"/>
              <a:t> лепешку и </a:t>
            </a:r>
            <a:r>
              <a:rPr lang="ru-RU" dirty="0" smtClean="0">
                <a:solidFill>
                  <a:srgbClr val="0070C0"/>
                </a:solidFill>
              </a:rPr>
              <a:t>клала</a:t>
            </a:r>
            <a:r>
              <a:rPr lang="ru-RU" dirty="0" smtClean="0"/>
              <a:t> кусочки в пиалу,  а сама </a:t>
            </a:r>
            <a:r>
              <a:rPr lang="ru-RU" dirty="0" smtClean="0">
                <a:solidFill>
                  <a:srgbClr val="0070C0"/>
                </a:solidFill>
              </a:rPr>
              <a:t>поглядывала</a:t>
            </a:r>
            <a:r>
              <a:rPr lang="ru-RU" dirty="0" smtClean="0"/>
              <a:t> на дверь,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поджидая невестку.</a:t>
            </a:r>
            <a:r>
              <a:rPr lang="ru-RU" dirty="0" smtClean="0"/>
              <a:t> 5. </a:t>
            </a:r>
            <a:r>
              <a:rPr lang="ru-RU" u="sng" dirty="0" err="1" smtClean="0">
                <a:solidFill>
                  <a:srgbClr val="00B050"/>
                </a:solidFill>
              </a:rPr>
              <a:t>Саодат</a:t>
            </a:r>
            <a:r>
              <a:rPr lang="ru-RU" dirty="0" smtClean="0"/>
              <a:t> день ото дня </a:t>
            </a:r>
            <a:r>
              <a:rPr lang="ru-RU" dirty="0" smtClean="0">
                <a:solidFill>
                  <a:srgbClr val="0070C0"/>
                </a:solidFill>
              </a:rPr>
              <a:t>становилась взрослей </a:t>
            </a:r>
            <a:r>
              <a:rPr lang="ru-RU" dirty="0" smtClean="0"/>
              <a:t>и </a:t>
            </a:r>
            <a:r>
              <a:rPr lang="ru-RU" dirty="0" smtClean="0">
                <a:solidFill>
                  <a:srgbClr val="0070C0"/>
                </a:solidFill>
              </a:rPr>
              <a:t>хорошела</a:t>
            </a:r>
            <a:r>
              <a:rPr lang="ru-RU" dirty="0" smtClean="0"/>
              <a:t>,  и </a:t>
            </a:r>
            <a:r>
              <a:rPr lang="ru-RU" u="sng" dirty="0" smtClean="0">
                <a:solidFill>
                  <a:srgbClr val="00B050"/>
                </a:solidFill>
              </a:rPr>
              <a:t>я</a:t>
            </a:r>
            <a:r>
              <a:rPr lang="ru-RU" dirty="0" smtClean="0"/>
              <a:t> всё больше </a:t>
            </a:r>
            <a:r>
              <a:rPr lang="ru-RU" dirty="0" smtClean="0">
                <a:solidFill>
                  <a:srgbClr val="0070C0"/>
                </a:solidFill>
              </a:rPr>
              <a:t>любил</a:t>
            </a:r>
            <a:r>
              <a:rPr lang="ru-RU" dirty="0" smtClean="0"/>
              <a:t> её. 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4"/>
          <p:cNvSpPr>
            <a:spLocks noChangeArrowheads="1"/>
          </p:cNvSpPr>
          <p:nvPr/>
        </p:nvSpPr>
        <p:spPr bwMode="auto">
          <a:xfrm>
            <a:off x="2837855" y="588880"/>
            <a:ext cx="2859877" cy="1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/>
          <a:p>
            <a:pPr algn="r">
              <a:defRPr/>
            </a:pPr>
            <a:r>
              <a:rPr lang="ru-RU" b="1" i="1" dirty="0">
                <a:solidFill>
                  <a:srgbClr val="C00000"/>
                </a:solidFill>
                <a:latin typeface="Verdana" pitchFamily="34" charset="0"/>
                <a:cs typeface="Tahoma" pitchFamily="34" charset="0"/>
              </a:rPr>
              <a:t>Языку мы учимся и должны учиться непрерывно до последних дней жизни.</a:t>
            </a:r>
          </a:p>
          <a:p>
            <a:pPr algn="r">
              <a:defRPr/>
            </a:pPr>
            <a:endParaRPr lang="ru-RU" b="1" dirty="0">
              <a:latin typeface="Verdana" pitchFamily="34" charset="0"/>
              <a:cs typeface="Tahoma" pitchFamily="34" charset="0"/>
            </a:endParaRPr>
          </a:p>
          <a:p>
            <a:pPr algn="r"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Tahoma" pitchFamily="34" charset="0"/>
              </a:rPr>
              <a:t>К.Г. Паустовский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7370" y="600147"/>
            <a:ext cx="2225238" cy="19356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686321"/>
            <a:ext cx="3528392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Вспомнили, что такое сложносочинённое предложение</a:t>
            </a:r>
          </a:p>
        </p:txBody>
      </p:sp>
      <p:sp>
        <p:nvSpPr>
          <p:cNvPr id="4" name="Овал 3"/>
          <p:cNvSpPr/>
          <p:nvPr/>
        </p:nvSpPr>
        <p:spPr>
          <a:xfrm>
            <a:off x="1082701" y="61431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262385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811330" y="1160760"/>
            <a:ext cx="3571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kern="0" dirty="0" smtClean="0">
                <a:solidFill>
                  <a:srgbClr val="0070C0"/>
                </a:solidFill>
              </a:rPr>
              <a:t>Поговорили о знаках препинания в сложносочинённых предложениях</a:t>
            </a:r>
          </a:p>
        </p:txBody>
      </p:sp>
    </p:spTree>
    <p:extLst>
      <p:ext uri="{BB962C8B-B14F-4D97-AF65-F5344CB8AC3E}">
        <p14:creationId xmlns:p14="http://schemas.microsoft.com/office/powerpoint/2010/main" xmlns="" val="84818859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1198" y="908046"/>
            <a:ext cx="4608512" cy="857256"/>
          </a:xfrm>
        </p:spPr>
        <p:txBody>
          <a:bodyPr/>
          <a:lstStyle/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Выполнить упражнение </a:t>
            </a:r>
            <a:r>
              <a:rPr lang="ru-RU" sz="1400" dirty="0" smtClean="0"/>
              <a:t>№98 , № 99 </a:t>
            </a:r>
            <a:r>
              <a:rPr lang="ru-RU" sz="1400" dirty="0" smtClean="0"/>
              <a:t>на странице </a:t>
            </a:r>
            <a:r>
              <a:rPr lang="ru-RU" sz="1400" dirty="0" smtClean="0"/>
              <a:t>82 и на странице 83</a:t>
            </a:r>
          </a:p>
          <a:p>
            <a:pPr marL="342900" indent="-342900" algn="l">
              <a:spcBef>
                <a:spcPts val="1200"/>
              </a:spcBef>
              <a:buAutoNum type="arabicPeriod"/>
            </a:pPr>
            <a:endParaRPr lang="ru-RU" sz="1400" dirty="0" smtClean="0"/>
          </a:p>
          <a:p>
            <a:pPr marL="342900" indent="-342900" algn="l">
              <a:spcBef>
                <a:spcPts val="1200"/>
              </a:spcBef>
              <a:buAutoNum type="arabicPeriod"/>
            </a:pPr>
            <a:endParaRPr lang="ru-RU" sz="1400" dirty="0" smtClean="0"/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686321"/>
            <a:ext cx="3528392" cy="430887"/>
          </a:xfrm>
        </p:spPr>
        <p:txBody>
          <a:bodyPr/>
          <a:lstStyle/>
          <a:p>
            <a:r>
              <a:rPr lang="ru-RU" altLang="ru-RU" sz="1400" dirty="0" smtClean="0">
                <a:solidFill>
                  <a:srgbClr val="0070C0"/>
                </a:solidFill>
              </a:rPr>
              <a:t>Поговорим о сложносочинённых предложениях</a:t>
            </a:r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61431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262385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335554"/>
            <a:ext cx="331236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Вспомним знаки препинания в сложносочиненных предложениях</a:t>
            </a:r>
          </a:p>
        </p:txBody>
      </p:sp>
    </p:spTree>
    <p:extLst>
      <p:ext uri="{BB962C8B-B14F-4D97-AF65-F5344CB8AC3E}">
        <p14:creationId xmlns:p14="http://schemas.microsoft.com/office/powerpoint/2010/main" xmlns="" val="39432353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3"/>
          <p:cNvSpPr txBox="1">
            <a:spLocks noChangeArrowheads="1"/>
          </p:cNvSpPr>
          <p:nvPr/>
        </p:nvSpPr>
        <p:spPr bwMode="auto">
          <a:xfrm>
            <a:off x="930937" y="191537"/>
            <a:ext cx="3598514" cy="32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81" tIns="25740" rIns="51481" bIns="25740">
            <a:spAutoFit/>
          </a:bodyPr>
          <a:lstStyle/>
          <a:p>
            <a:r>
              <a:rPr lang="ru-RU" altLang="ru-RU" b="1" dirty="0">
                <a:solidFill>
                  <a:schemeClr val="bg1"/>
                </a:solidFill>
                <a:latin typeface="Verdana" pitchFamily="34" charset="0"/>
                <a:cs typeface="Tahoma" pitchFamily="34" charset="0"/>
              </a:rPr>
              <a:t>Орфоэпическая разминка</a:t>
            </a:r>
          </a:p>
        </p:txBody>
      </p:sp>
      <p:sp>
        <p:nvSpPr>
          <p:cNvPr id="22531" name="Прямоугольник 4"/>
          <p:cNvSpPr>
            <a:spLocks noChangeArrowheads="1"/>
          </p:cNvSpPr>
          <p:nvPr/>
        </p:nvSpPr>
        <p:spPr bwMode="auto">
          <a:xfrm>
            <a:off x="311132" y="622293"/>
            <a:ext cx="1470988" cy="282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81" tIns="25740" rIns="51481" bIns="25740">
            <a:spAutoFit/>
          </a:bodyPr>
          <a:lstStyle/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КрасИвее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щавЕль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свЁкла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звонИт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цепОчка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дремОта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христианИн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2532" name="Прямоугольник 5"/>
          <p:cNvSpPr>
            <a:spLocks noChangeArrowheads="1"/>
          </p:cNvSpPr>
          <p:nvPr/>
        </p:nvSpPr>
        <p:spPr bwMode="auto">
          <a:xfrm>
            <a:off x="1883895" y="672255"/>
            <a:ext cx="1900913" cy="1898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/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ШАрфы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(мн.ч)</a:t>
            </a:r>
          </a:p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закУпорить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слИвовый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жалюзИ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запломбировАть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столЯр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2533" name="Прямоугольник 6"/>
          <p:cNvSpPr>
            <a:spLocks noChangeArrowheads="1"/>
          </p:cNvSpPr>
          <p:nvPr/>
        </p:nvSpPr>
        <p:spPr bwMode="auto">
          <a:xfrm>
            <a:off x="3954470" y="693731"/>
            <a:ext cx="1599609" cy="1590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/>
          <a:p>
            <a:pPr>
              <a:lnSpc>
                <a:spcPct val="125000"/>
              </a:lnSpc>
              <a:defRPr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каталОг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квартАл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коклЮш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обеспЕчение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25000"/>
              </a:lnSpc>
              <a:defRPr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сирОты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7571" y="974957"/>
            <a:ext cx="4832862" cy="1046440"/>
          </a:xfrm>
        </p:spPr>
        <p:txBody>
          <a:bodyPr/>
          <a:lstStyle/>
          <a:p>
            <a:pPr eaLnBrk="1" hangingPunct="1">
              <a:defRPr/>
            </a:pPr>
            <a:r>
              <a:rPr lang="ru-RU" sz="3400" dirty="0" smtClean="0">
                <a:solidFill>
                  <a:srgbClr val="0000FF"/>
                </a:solidFill>
              </a:rPr>
              <a:t>Сложносочинённые предложения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6479" y="0"/>
            <a:ext cx="4900930" cy="850271"/>
          </a:xfrm>
        </p:spPr>
        <p:txBody>
          <a:bodyPr/>
          <a:lstStyle/>
          <a:p>
            <a:pPr algn="ctr" eaLnBrk="1" hangingPunct="1"/>
            <a:r>
              <a:rPr lang="ru-RU" altLang="ru-RU" sz="2700" dirty="0" smtClean="0"/>
              <a:t>Восстанови схему</a:t>
            </a:r>
            <a:r>
              <a:rPr lang="ru-RU" altLang="ru-RU" sz="2700" dirty="0" smtClean="0">
                <a:solidFill>
                  <a:srgbClr val="C00000"/>
                </a:solidFill>
              </a:rPr>
              <a:t/>
            </a:r>
            <a:br>
              <a:rPr lang="ru-RU" altLang="ru-RU" sz="2700" dirty="0" smtClean="0">
                <a:solidFill>
                  <a:srgbClr val="C00000"/>
                </a:solidFill>
              </a:rPr>
            </a:br>
            <a:endParaRPr lang="ru-RU" altLang="ru-RU" sz="2700" dirty="0" smtClean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38850" y="566347"/>
            <a:ext cx="2134147" cy="3868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400" dirty="0"/>
              <a:t>Сложное предложение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1747758" y="953175"/>
            <a:ext cx="771777" cy="52278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3201220" y="953175"/>
            <a:ext cx="725730" cy="52278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239695" y="1475956"/>
            <a:ext cx="1599156" cy="432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dirty="0"/>
              <a:t>Бессоюзное сложное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586608" y="1475956"/>
            <a:ext cx="1468477" cy="432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dirty="0"/>
              <a:t>Союзное сложное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3110129" y="1908603"/>
            <a:ext cx="726731" cy="6234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908" name="Прямая со стрелкой 123907"/>
          <p:cNvCxnSpPr/>
          <p:nvPr/>
        </p:nvCxnSpPr>
        <p:spPr>
          <a:xfrm>
            <a:off x="4472499" y="1840251"/>
            <a:ext cx="669674" cy="6917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911" name="Блок-схема: процесс 123910"/>
          <p:cNvSpPr/>
          <p:nvPr/>
        </p:nvSpPr>
        <p:spPr>
          <a:xfrm>
            <a:off x="1025513" y="2408243"/>
            <a:ext cx="2143140" cy="5715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dirty="0"/>
              <a:t>Сложносочинённое</a:t>
            </a:r>
          </a:p>
        </p:txBody>
      </p:sp>
      <p:sp>
        <p:nvSpPr>
          <p:cNvPr id="123912" name="Блок-схема: процесс 123911"/>
          <p:cNvSpPr/>
          <p:nvPr/>
        </p:nvSpPr>
        <p:spPr>
          <a:xfrm>
            <a:off x="3311528" y="2408244"/>
            <a:ext cx="2296113" cy="4287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dirty="0"/>
              <a:t>Сложноподчинённое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6" grpId="0" animBg="1"/>
      <p:bldP spid="27" grpId="0" animBg="1"/>
      <p:bldP spid="123911" grpId="0" animBg="1"/>
      <p:bldP spid="1239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03708" y="193665"/>
            <a:ext cx="4061085" cy="214313"/>
          </a:xfrm>
        </p:spPr>
        <p:txBody>
          <a:bodyPr/>
          <a:lstStyle/>
          <a:p>
            <a:pPr algn="ctr" eaLnBrk="1" hangingPunct="1"/>
            <a:r>
              <a:rPr lang="ru-RU" altLang="ru-RU" sz="1400" dirty="0" smtClean="0"/>
              <a:t>Сложносочинённое предложение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2435" y="622293"/>
            <a:ext cx="4852882" cy="2214578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buFontTx/>
              <a:buNone/>
            </a:pPr>
            <a:r>
              <a:rPr lang="ru-RU" altLang="ru-RU" sz="1600" b="1" dirty="0" smtClean="0"/>
              <a:t>Сложносочинённое предложение- </a:t>
            </a:r>
            <a:r>
              <a:rPr lang="ru-RU" altLang="ru-RU" sz="1600" dirty="0" smtClean="0"/>
              <a:t>это такое сложное предложение, в котором два и более простых </a:t>
            </a:r>
            <a:r>
              <a:rPr lang="ru-RU" altLang="ru-RU" sz="1600" b="1" dirty="0" smtClean="0"/>
              <a:t>предложения связаны сочинительными союзами и интонацией</a:t>
            </a:r>
            <a:r>
              <a:rPr lang="ru-RU" altLang="ru-RU" sz="1600" dirty="0" smtClean="0"/>
              <a:t>. </a:t>
            </a:r>
            <a:r>
              <a:rPr lang="ru-RU" altLang="ru-RU" sz="1600" b="1" dirty="0" smtClean="0">
                <a:solidFill>
                  <a:srgbClr val="00B050"/>
                </a:solidFill>
              </a:rPr>
              <a:t>Части сложного предложения равноправны между собой.</a:t>
            </a:r>
          </a:p>
          <a:p>
            <a:pPr eaLnBrk="1" hangingPunct="1">
              <a:buFontTx/>
              <a:buNone/>
            </a:pPr>
            <a:endParaRPr lang="ru-RU" altLang="ru-RU" sz="1100" dirty="0" smtClean="0"/>
          </a:p>
          <a:p>
            <a:pPr eaLnBrk="1" hangingPunct="1">
              <a:buFontTx/>
              <a:buNone/>
            </a:pPr>
            <a:r>
              <a:rPr lang="ru-RU" altLang="ru-RU" sz="1400" b="1" dirty="0" smtClean="0"/>
              <a:t>Например:</a:t>
            </a:r>
          </a:p>
          <a:p>
            <a:pPr eaLnBrk="1" hangingPunct="1">
              <a:buFontTx/>
              <a:buNone/>
            </a:pPr>
            <a:r>
              <a:rPr lang="en-US" altLang="ru-RU" sz="1400" i="1" u="sng" dirty="0" smtClean="0"/>
              <a:t>[</a:t>
            </a:r>
            <a:r>
              <a:rPr lang="ru-RU" altLang="ru-RU" sz="1400" i="1" u="sng" dirty="0" smtClean="0"/>
              <a:t>Ветерок </a:t>
            </a:r>
            <a:r>
              <a:rPr lang="ru-RU" altLang="ru-RU" sz="1400" i="1" dirty="0" smtClean="0"/>
              <a:t>беспокойно </a:t>
            </a:r>
            <a:r>
              <a:rPr lang="ru-RU" altLang="ru-RU" sz="1400" i="1" u="sng" dirty="0" smtClean="0"/>
              <a:t>содрогался</a:t>
            </a:r>
            <a:r>
              <a:rPr lang="ru-RU" altLang="ru-RU" sz="1400" i="1" dirty="0" smtClean="0"/>
              <a:t> в тёмных деревьях</a:t>
            </a:r>
            <a:r>
              <a:rPr lang="en-US" altLang="ru-RU" sz="1400" i="1" dirty="0" smtClean="0"/>
              <a:t>]</a:t>
            </a:r>
            <a:r>
              <a:rPr lang="ru-RU" altLang="ru-RU" sz="1400" i="1" dirty="0" smtClean="0"/>
              <a:t>, </a:t>
            </a:r>
            <a:r>
              <a:rPr lang="ru-RU" altLang="ru-RU" sz="1400" b="1" i="1" dirty="0" smtClean="0">
                <a:solidFill>
                  <a:srgbClr val="0070C0"/>
                </a:solidFill>
              </a:rPr>
              <a:t>и</a:t>
            </a:r>
            <a:r>
              <a:rPr lang="ru-RU" altLang="ru-RU" sz="1400" i="1" dirty="0" smtClean="0"/>
              <a:t> </a:t>
            </a:r>
            <a:r>
              <a:rPr lang="en-US" altLang="ru-RU" sz="1400" i="1" dirty="0" smtClean="0"/>
              <a:t>[</a:t>
            </a:r>
            <a:r>
              <a:rPr lang="ru-RU" altLang="ru-RU" sz="1400" i="1" dirty="0" smtClean="0"/>
              <a:t>где-то далеко за небосклоном, словно про себя, </a:t>
            </a:r>
            <a:r>
              <a:rPr lang="ru-RU" altLang="ru-RU" sz="1400" i="1" u="sng" dirty="0" smtClean="0"/>
              <a:t>ворчал</a:t>
            </a:r>
            <a:r>
              <a:rPr lang="ru-RU" altLang="ru-RU" sz="1400" i="1" dirty="0" smtClean="0"/>
              <a:t> </a:t>
            </a:r>
            <a:r>
              <a:rPr lang="ru-RU" altLang="ru-RU" sz="1400" i="1" u="sng" dirty="0" smtClean="0"/>
              <a:t>гром</a:t>
            </a:r>
            <a:r>
              <a:rPr lang="ru-RU" altLang="ru-RU" sz="1400" i="1" dirty="0" smtClean="0"/>
              <a:t> сердито и громко</a:t>
            </a:r>
            <a:r>
              <a:rPr lang="en-US" altLang="ru-RU" sz="1400" i="1" dirty="0" smtClean="0"/>
              <a:t>]</a:t>
            </a:r>
            <a:r>
              <a:rPr lang="ru-RU" altLang="ru-RU" sz="1400" i="1" dirty="0" smtClean="0"/>
              <a:t>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32" y="122227"/>
            <a:ext cx="4452660" cy="215444"/>
          </a:xfrm>
        </p:spPr>
        <p:txBody>
          <a:bodyPr/>
          <a:lstStyle/>
          <a:p>
            <a:pPr algn="ctr" eaLnBrk="1" hangingPunct="1"/>
            <a:r>
              <a:rPr lang="ru-RU" altLang="ru-RU" sz="1400" dirty="0" smtClean="0"/>
              <a:t>ССП с соединительными союзами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4205" y="865293"/>
            <a:ext cx="5393339" cy="1730587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buFontTx/>
              <a:buNone/>
            </a:pPr>
            <a:r>
              <a:rPr lang="ru-RU" altLang="ru-RU" sz="1400" b="1" i="1" dirty="0" smtClean="0"/>
              <a:t>Союзы: </a:t>
            </a:r>
            <a:r>
              <a:rPr lang="ru-RU" altLang="ru-RU" sz="1400" i="1" dirty="0" smtClean="0">
                <a:solidFill>
                  <a:srgbClr val="00B050"/>
                </a:solidFill>
              </a:rPr>
              <a:t>и, да ( = и), ни… </a:t>
            </a:r>
            <a:r>
              <a:rPr lang="ru-RU" altLang="ru-RU" sz="1400" i="1" dirty="0" err="1" smtClean="0">
                <a:solidFill>
                  <a:srgbClr val="00B050"/>
                </a:solidFill>
              </a:rPr>
              <a:t>ни</a:t>
            </a:r>
            <a:r>
              <a:rPr lang="ru-RU" altLang="ru-RU" sz="1400" i="1" dirty="0" smtClean="0">
                <a:solidFill>
                  <a:srgbClr val="00B050"/>
                </a:solidFill>
              </a:rPr>
              <a:t>, тоже, также</a:t>
            </a:r>
            <a:endParaRPr lang="ru-RU" altLang="ru-RU" sz="1400" dirty="0" smtClean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1400" dirty="0" smtClean="0"/>
              <a:t>В этих сложносочинённых предложениях выражается: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/>
              <a:t>а) одновременность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/>
              <a:t>б) последовательность действий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/>
              <a:t>в)</a:t>
            </a:r>
            <a:r>
              <a:rPr lang="ru-RU" altLang="ru-RU" sz="1400" b="1" i="1" dirty="0" smtClean="0"/>
              <a:t> </a:t>
            </a:r>
            <a:r>
              <a:rPr lang="ru-RU" altLang="ru-RU" sz="1400" dirty="0" smtClean="0"/>
              <a:t>причинно-следственные отношения.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/>
              <a:t>Например: </a:t>
            </a:r>
            <a:r>
              <a:rPr lang="en-US" altLang="ru-RU" sz="1400" dirty="0" smtClean="0"/>
              <a:t>[</a:t>
            </a:r>
            <a:r>
              <a:rPr lang="ru-RU" altLang="ru-RU" sz="1400" i="1" u="sng" dirty="0" smtClean="0">
                <a:latin typeface="Century Schoolbook" pitchFamily="18" charset="0"/>
              </a:rPr>
              <a:t>Солнце</a:t>
            </a:r>
            <a:r>
              <a:rPr lang="ru-RU" altLang="ru-RU" sz="1400" i="1" dirty="0" smtClean="0">
                <a:latin typeface="Century Schoolbook" pitchFamily="18" charset="0"/>
              </a:rPr>
              <a:t> </a:t>
            </a:r>
            <a:r>
              <a:rPr lang="ru-RU" altLang="ru-RU" sz="1400" i="1" u="sng" dirty="0" smtClean="0">
                <a:latin typeface="Century Schoolbook" pitchFamily="18" charset="0"/>
              </a:rPr>
              <a:t>скрылось</a:t>
            </a:r>
            <a:r>
              <a:rPr lang="ru-RU" altLang="ru-RU" sz="1400" i="1" dirty="0" smtClean="0">
                <a:latin typeface="Century Schoolbook" pitchFamily="18" charset="0"/>
              </a:rPr>
              <a:t> за горизонтом</a:t>
            </a:r>
            <a:r>
              <a:rPr lang="en-US" altLang="ru-RU" sz="1400" i="1" dirty="0" smtClean="0">
                <a:latin typeface="Century Schoolbook" pitchFamily="18" charset="0"/>
              </a:rPr>
              <a:t>]</a:t>
            </a:r>
            <a:r>
              <a:rPr lang="ru-RU" altLang="ru-RU" sz="1400" i="1" dirty="0" smtClean="0">
                <a:latin typeface="Century Schoolbook" pitchFamily="18" charset="0"/>
              </a:rPr>
              <a:t>, </a:t>
            </a:r>
            <a:r>
              <a:rPr lang="ru-RU" altLang="ru-RU" sz="1400" i="1" dirty="0" smtClean="0">
                <a:solidFill>
                  <a:srgbClr val="00B050"/>
                </a:solidFill>
                <a:latin typeface="Century Schoolbook" pitchFamily="18" charset="0"/>
              </a:rPr>
              <a:t>и</a:t>
            </a:r>
            <a:r>
              <a:rPr lang="ru-RU" altLang="ru-RU" sz="1400" i="1" dirty="0" smtClean="0">
                <a:latin typeface="Century Schoolbook" pitchFamily="18" charset="0"/>
              </a:rPr>
              <a:t> </a:t>
            </a:r>
            <a:r>
              <a:rPr lang="en-US" altLang="ru-RU" sz="1400" i="1" dirty="0" smtClean="0">
                <a:latin typeface="Century Schoolbook" pitchFamily="18" charset="0"/>
              </a:rPr>
              <a:t>[</a:t>
            </a:r>
            <a:r>
              <a:rPr lang="ru-RU" altLang="ru-RU" sz="1400" i="1" dirty="0" smtClean="0">
                <a:latin typeface="Century Schoolbook" pitchFamily="18" charset="0"/>
              </a:rPr>
              <a:t>западная </a:t>
            </a:r>
            <a:r>
              <a:rPr lang="ru-RU" altLang="ru-RU" sz="1400" i="1" u="sng" dirty="0" smtClean="0">
                <a:latin typeface="Century Schoolbook" pitchFamily="18" charset="0"/>
              </a:rPr>
              <a:t>сторона неба</a:t>
            </a:r>
            <a:r>
              <a:rPr lang="ru-RU" altLang="ru-RU" sz="1400" i="1" dirty="0" smtClean="0">
                <a:latin typeface="Century Schoolbook" pitchFamily="18" charset="0"/>
              </a:rPr>
              <a:t> сумрачно </a:t>
            </a:r>
            <a:r>
              <a:rPr lang="ru-RU" altLang="ru-RU" sz="1400" i="1" u="sng" dirty="0" smtClean="0">
                <a:latin typeface="Century Schoolbook" pitchFamily="18" charset="0"/>
              </a:rPr>
              <a:t>потемнела</a:t>
            </a:r>
            <a:r>
              <a:rPr lang="en-US" altLang="ru-RU" sz="1400" i="1" u="sng" dirty="0" smtClean="0">
                <a:latin typeface="Century Schoolbook" pitchFamily="18" charset="0"/>
              </a:rPr>
              <a:t>]</a:t>
            </a:r>
            <a:r>
              <a:rPr lang="ru-RU" altLang="ru-RU" sz="1400" i="1" dirty="0" smtClean="0">
                <a:latin typeface="Century Schoolbook" pitchFamily="18" charset="0"/>
              </a:rPr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45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76479" y="122227"/>
            <a:ext cx="4332358" cy="285752"/>
          </a:xfrm>
        </p:spPr>
        <p:txBody>
          <a:bodyPr/>
          <a:lstStyle/>
          <a:p>
            <a:pPr eaLnBrk="1" hangingPunct="1"/>
            <a:r>
              <a:rPr lang="ru-RU" altLang="ru-RU" sz="1800" dirty="0" smtClean="0"/>
              <a:t>ССП с противительными союзами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3114" y="1009509"/>
            <a:ext cx="5358390" cy="1730587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buFontTx/>
              <a:buNone/>
            </a:pPr>
            <a:r>
              <a:rPr lang="ru-RU" altLang="ru-RU" sz="1400" b="1" dirty="0" smtClean="0"/>
              <a:t>Союзы</a:t>
            </a:r>
            <a:r>
              <a:rPr lang="ru-RU" altLang="ru-RU" sz="1400" b="1" dirty="0" smtClean="0">
                <a:solidFill>
                  <a:srgbClr val="0070C0"/>
                </a:solidFill>
              </a:rPr>
              <a:t>: </a:t>
            </a:r>
            <a:r>
              <a:rPr lang="ru-RU" altLang="ru-RU" sz="1400" b="1" i="1" dirty="0" smtClean="0">
                <a:solidFill>
                  <a:srgbClr val="0070C0"/>
                </a:solidFill>
                <a:latin typeface="Century Schoolbook" pitchFamily="18" charset="0"/>
              </a:rPr>
              <a:t>а, но, да ( = но), однако, зато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/>
              <a:t>В сложносочинённых предложениях одно явление сопоставляется с другим или противопоставляется другому.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/>
              <a:t>Например:</a:t>
            </a:r>
            <a:r>
              <a:rPr lang="ru-RU" altLang="ru-RU" sz="1400" i="1" dirty="0" smtClean="0">
                <a:latin typeface="Century Schoolbook" pitchFamily="18" charset="0"/>
              </a:rPr>
              <a:t> </a:t>
            </a:r>
            <a:r>
              <a:rPr lang="en-US" altLang="ru-RU" sz="1400" i="1" dirty="0" smtClean="0">
                <a:latin typeface="Century Schoolbook" pitchFamily="18" charset="0"/>
              </a:rPr>
              <a:t>[</a:t>
            </a:r>
            <a:r>
              <a:rPr lang="ru-RU" altLang="ru-RU" sz="1400" i="1" u="sng" dirty="0" smtClean="0">
                <a:latin typeface="Century Schoolbook" pitchFamily="18" charset="0"/>
              </a:rPr>
              <a:t>Месяц</a:t>
            </a:r>
            <a:r>
              <a:rPr lang="ru-RU" altLang="ru-RU" sz="1400" i="1" dirty="0" smtClean="0">
                <a:latin typeface="Century Schoolbook" pitchFamily="18" charset="0"/>
              </a:rPr>
              <a:t> под косой </a:t>
            </a:r>
            <a:r>
              <a:rPr lang="ru-RU" altLang="ru-RU" sz="1400" i="1" u="sng" dirty="0" smtClean="0">
                <a:latin typeface="Century Schoolbook" pitchFamily="18" charset="0"/>
              </a:rPr>
              <a:t>блестит</a:t>
            </a:r>
            <a:r>
              <a:rPr lang="en-US" altLang="ru-RU" sz="1400" i="1" u="sng" dirty="0" smtClean="0">
                <a:latin typeface="Century Schoolbook" pitchFamily="18" charset="0"/>
              </a:rPr>
              <a:t>]</a:t>
            </a:r>
            <a:r>
              <a:rPr lang="ru-RU" altLang="ru-RU" sz="1400" i="1" dirty="0" smtClean="0">
                <a:latin typeface="Century Schoolbook" pitchFamily="18" charset="0"/>
              </a:rPr>
              <a:t>, а </a:t>
            </a:r>
            <a:r>
              <a:rPr lang="en-US" altLang="ru-RU" sz="1400" i="1" dirty="0" smtClean="0">
                <a:latin typeface="Century Schoolbook" pitchFamily="18" charset="0"/>
              </a:rPr>
              <a:t>[</a:t>
            </a:r>
            <a:r>
              <a:rPr lang="ru-RU" altLang="ru-RU" sz="1400" i="1" dirty="0" smtClean="0">
                <a:latin typeface="Century Schoolbook" pitchFamily="18" charset="0"/>
              </a:rPr>
              <a:t>во лбу </a:t>
            </a:r>
            <a:r>
              <a:rPr lang="ru-RU" altLang="ru-RU" sz="1400" i="1" u="sng" dirty="0" smtClean="0">
                <a:latin typeface="Century Schoolbook" pitchFamily="18" charset="0"/>
              </a:rPr>
              <a:t>звезда</a:t>
            </a:r>
            <a:r>
              <a:rPr lang="ru-RU" altLang="ru-RU" sz="1400" i="1" dirty="0" smtClean="0">
                <a:latin typeface="Century Schoolbook" pitchFamily="18" charset="0"/>
              </a:rPr>
              <a:t> </a:t>
            </a:r>
            <a:r>
              <a:rPr lang="ru-RU" altLang="ru-RU" sz="1400" i="1" u="sng" dirty="0" smtClean="0">
                <a:latin typeface="Century Schoolbook" pitchFamily="18" charset="0"/>
              </a:rPr>
              <a:t>горит</a:t>
            </a:r>
            <a:r>
              <a:rPr lang="en-US" altLang="ru-RU" sz="1400" i="1" u="sng" dirty="0" smtClean="0">
                <a:latin typeface="Century Schoolbook" pitchFamily="18" charset="0"/>
              </a:rPr>
              <a:t>]</a:t>
            </a:r>
            <a:r>
              <a:rPr lang="ru-RU" altLang="ru-RU" sz="1400" i="1" dirty="0" smtClean="0">
                <a:latin typeface="Century Schoolbook" pitchFamily="18" charset="0"/>
              </a:rPr>
              <a:t>.</a:t>
            </a:r>
            <a:endParaRPr lang="ru-RU" altLang="ru-RU" sz="1400" dirty="0" smtClean="0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385388" y="2133188"/>
            <a:ext cx="58959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51481" tIns="25740" rIns="51481" bIns="25740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31434" y="122227"/>
            <a:ext cx="4332358" cy="276999"/>
          </a:xfrm>
        </p:spPr>
        <p:txBody>
          <a:bodyPr/>
          <a:lstStyle/>
          <a:p>
            <a:pPr eaLnBrk="1" hangingPunct="1"/>
            <a:r>
              <a:rPr lang="ru-RU" altLang="ru-RU" sz="1800" dirty="0" smtClean="0"/>
              <a:t>ССП с разделительными союзами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5388" y="906606"/>
            <a:ext cx="4852882" cy="1893580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buFontTx/>
              <a:buNone/>
            </a:pPr>
            <a:r>
              <a:rPr lang="ru-RU" altLang="ru-RU" sz="1400" dirty="0" smtClean="0"/>
              <a:t>Разделительные союзы: </a:t>
            </a:r>
            <a:r>
              <a:rPr lang="ru-RU" altLang="ru-RU" sz="1400" i="1" dirty="0" smtClean="0">
                <a:latin typeface="Century Schoolbook" pitchFamily="18" charset="0"/>
              </a:rPr>
              <a:t>то… </a:t>
            </a:r>
            <a:r>
              <a:rPr lang="ru-RU" altLang="ru-RU" sz="1400" i="1" dirty="0" err="1" smtClean="0">
                <a:latin typeface="Century Schoolbook" pitchFamily="18" charset="0"/>
              </a:rPr>
              <a:t>то</a:t>
            </a:r>
            <a:r>
              <a:rPr lang="ru-RU" altLang="ru-RU" sz="1400" i="1" dirty="0" smtClean="0">
                <a:latin typeface="Century Schoolbook" pitchFamily="18" charset="0"/>
              </a:rPr>
              <a:t>, или (иль), либо… </a:t>
            </a:r>
            <a:r>
              <a:rPr lang="ru-RU" altLang="ru-RU" sz="1400" i="1" dirty="0" err="1" smtClean="0">
                <a:latin typeface="Century Schoolbook" pitchFamily="18" charset="0"/>
              </a:rPr>
              <a:t>либо</a:t>
            </a:r>
            <a:r>
              <a:rPr lang="ru-RU" altLang="ru-RU" sz="1400" i="1" dirty="0" smtClean="0">
                <a:latin typeface="Century Schoolbook" pitchFamily="18" charset="0"/>
              </a:rPr>
              <a:t>, не то… не то, то … </a:t>
            </a:r>
            <a:r>
              <a:rPr lang="ru-RU" altLang="ru-RU" sz="1400" i="1" dirty="0" err="1" smtClean="0">
                <a:latin typeface="Century Schoolbook" pitchFamily="18" charset="0"/>
              </a:rPr>
              <a:t>то</a:t>
            </a:r>
            <a:r>
              <a:rPr lang="ru-RU" altLang="ru-RU" sz="1400" i="1" dirty="0" smtClean="0">
                <a:latin typeface="Century Schoolbook" pitchFamily="18" charset="0"/>
              </a:rPr>
              <a:t>...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>
                <a:solidFill>
                  <a:schemeClr val="tx2"/>
                </a:solidFill>
              </a:rPr>
              <a:t>В этих</a:t>
            </a:r>
            <a:r>
              <a:rPr lang="ru-RU" altLang="ru-RU" sz="1400" dirty="0" smtClean="0">
                <a:solidFill>
                  <a:schemeClr val="tx2"/>
                </a:solidFill>
                <a:latin typeface="Century Schoolbook" pitchFamily="18" charset="0"/>
              </a:rPr>
              <a:t> сложносочинённых предложениях выражаются отношения: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>
                <a:latin typeface="Century Schoolbook" pitchFamily="18" charset="0"/>
              </a:rPr>
              <a:t>а) чередования,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>
                <a:latin typeface="Century Schoolbook" pitchFamily="18" charset="0"/>
              </a:rPr>
              <a:t>б) взаимоисключения.</a:t>
            </a:r>
          </a:p>
          <a:p>
            <a:pPr eaLnBrk="1" hangingPunct="1">
              <a:buFontTx/>
              <a:buNone/>
            </a:pPr>
            <a:r>
              <a:rPr lang="ru-RU" altLang="ru-RU" sz="1400" dirty="0" smtClean="0">
                <a:latin typeface="Century Schoolbook" pitchFamily="18" charset="0"/>
              </a:rPr>
              <a:t>Например: </a:t>
            </a:r>
            <a:r>
              <a:rPr lang="ru-RU" altLang="ru-RU" sz="1400" i="1" dirty="0" smtClean="0">
                <a:solidFill>
                  <a:srgbClr val="0070C0"/>
                </a:solidFill>
                <a:latin typeface="Century Schoolbook" pitchFamily="18" charset="0"/>
              </a:rPr>
              <a:t>То</a:t>
            </a:r>
            <a:r>
              <a:rPr lang="ru-RU" altLang="ru-RU" sz="1400" i="1" dirty="0" smtClean="0">
                <a:latin typeface="Century Schoolbook" pitchFamily="18" charset="0"/>
              </a:rPr>
              <a:t> </a:t>
            </a:r>
            <a:r>
              <a:rPr lang="en-US" altLang="ru-RU" sz="1400" i="1" dirty="0" smtClean="0">
                <a:latin typeface="Century Schoolbook" pitchFamily="18" charset="0"/>
              </a:rPr>
              <a:t>[</a:t>
            </a:r>
            <a:r>
              <a:rPr lang="ru-RU" altLang="ru-RU" sz="1400" i="1" u="sng" dirty="0" smtClean="0">
                <a:latin typeface="Century Schoolbook" pitchFamily="18" charset="0"/>
              </a:rPr>
              <a:t>падал</a:t>
            </a:r>
            <a:r>
              <a:rPr lang="ru-RU" altLang="ru-RU" sz="1400" i="1" dirty="0" smtClean="0">
                <a:latin typeface="Century Schoolbook" pitchFamily="18" charset="0"/>
              </a:rPr>
              <a:t> как будто </a:t>
            </a:r>
            <a:r>
              <a:rPr lang="ru-RU" altLang="ru-RU" sz="1400" i="1" u="sng" dirty="0" smtClean="0">
                <a:latin typeface="Century Schoolbook" pitchFamily="18" charset="0"/>
              </a:rPr>
              <a:t>туман</a:t>
            </a:r>
            <a:r>
              <a:rPr lang="en-US" altLang="ru-RU" sz="1400" i="1" u="sng" dirty="0" smtClean="0">
                <a:latin typeface="Century Schoolbook" pitchFamily="18" charset="0"/>
              </a:rPr>
              <a:t>]</a:t>
            </a:r>
            <a:r>
              <a:rPr lang="ru-RU" altLang="ru-RU" sz="1400" i="1" dirty="0" smtClean="0">
                <a:latin typeface="Century Schoolbook" pitchFamily="18" charset="0"/>
              </a:rPr>
              <a:t>, </a:t>
            </a:r>
            <a:r>
              <a:rPr lang="ru-RU" altLang="ru-RU" sz="1400" i="1" dirty="0" smtClean="0">
                <a:solidFill>
                  <a:srgbClr val="0070C0"/>
                </a:solidFill>
                <a:latin typeface="Century Schoolbook" pitchFamily="18" charset="0"/>
              </a:rPr>
              <a:t>то</a:t>
            </a:r>
            <a:r>
              <a:rPr lang="ru-RU" altLang="ru-RU" sz="1400" i="1" dirty="0" smtClean="0">
                <a:latin typeface="Century Schoolbook" pitchFamily="18" charset="0"/>
              </a:rPr>
              <a:t> </a:t>
            </a:r>
            <a:r>
              <a:rPr lang="en-US" altLang="ru-RU" sz="1400" i="1" dirty="0" smtClean="0">
                <a:latin typeface="Century Schoolbook" pitchFamily="18" charset="0"/>
              </a:rPr>
              <a:t>[</a:t>
            </a:r>
            <a:r>
              <a:rPr lang="ru-RU" altLang="ru-RU" sz="1400" i="1" dirty="0" smtClean="0">
                <a:latin typeface="Century Schoolbook" pitchFamily="18" charset="0"/>
              </a:rPr>
              <a:t>вдруг </a:t>
            </a:r>
            <a:r>
              <a:rPr lang="ru-RU" altLang="ru-RU" sz="1400" i="1" u="sng" dirty="0" smtClean="0">
                <a:latin typeface="Century Schoolbook" pitchFamily="18" charset="0"/>
              </a:rPr>
              <a:t>припускал</a:t>
            </a:r>
            <a:r>
              <a:rPr lang="ru-RU" altLang="ru-RU" sz="1400" i="1" dirty="0" smtClean="0">
                <a:latin typeface="Century Schoolbook" pitchFamily="18" charset="0"/>
              </a:rPr>
              <a:t> косой </a:t>
            </a:r>
            <a:r>
              <a:rPr lang="ru-RU" altLang="ru-RU" sz="1400" i="1" u="sng" dirty="0" smtClean="0">
                <a:latin typeface="Century Schoolbook" pitchFamily="18" charset="0"/>
              </a:rPr>
              <a:t>дождь</a:t>
            </a:r>
            <a:r>
              <a:rPr lang="en-US" altLang="ru-RU" sz="1400" i="1" u="sng" dirty="0" smtClean="0">
                <a:latin typeface="Century Schoolbook" pitchFamily="18" charset="0"/>
              </a:rPr>
              <a:t>]</a:t>
            </a:r>
            <a:r>
              <a:rPr lang="ru-RU" altLang="ru-RU" sz="1400" i="1" dirty="0" smtClean="0">
                <a:latin typeface="Century Schoolbook" pitchFamily="18" charset="0"/>
              </a:rPr>
              <a:t>.</a:t>
            </a:r>
            <a:endParaRPr lang="ru-RU" altLang="ru-RU" sz="1400" dirty="0" smtClean="0">
              <a:latin typeface="Century Schoolbook" pitchFamily="18" charset="0"/>
            </a:endParaRPr>
          </a:p>
          <a:p>
            <a:pPr eaLnBrk="1" hangingPunct="1">
              <a:buFontTx/>
              <a:buNone/>
            </a:pPr>
            <a:endParaRPr lang="ru-RU" altLang="ru-RU" sz="1400" dirty="0" smtClean="0">
              <a:latin typeface="Century Schoolbook" pitchFamily="18" charset="0"/>
            </a:endParaRPr>
          </a:p>
        </p:txBody>
      </p:sp>
      <p:sp>
        <p:nvSpPr>
          <p:cNvPr id="37893" name="Line 7"/>
          <p:cNvSpPr>
            <a:spLocks noChangeShapeType="1"/>
          </p:cNvSpPr>
          <p:nvPr/>
        </p:nvSpPr>
        <p:spPr bwMode="auto">
          <a:xfrm>
            <a:off x="657662" y="2474198"/>
            <a:ext cx="99900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51481" tIns="25740" rIns="51481" bIns="25740"/>
          <a:lstStyle/>
          <a:p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572a97fd4067bbe618d14f2af1cd671a240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8404</TotalTime>
  <Words>766</Words>
  <Application>Microsoft Office PowerPoint</Application>
  <PresentationFormat>Произвольный</PresentationFormat>
  <Paragraphs>101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Русский язык </vt:lpstr>
      <vt:lpstr>Сегодня на уроке </vt:lpstr>
      <vt:lpstr>Слайд 3</vt:lpstr>
      <vt:lpstr>Сложносочинённые предложения</vt:lpstr>
      <vt:lpstr>Восстанови схему </vt:lpstr>
      <vt:lpstr>Сложносочинённое предложение</vt:lpstr>
      <vt:lpstr>ССП с соединительными союзами</vt:lpstr>
      <vt:lpstr>ССП с противительными союзами</vt:lpstr>
      <vt:lpstr>ССП с разделительными союзами</vt:lpstr>
      <vt:lpstr>Знаки препинания в ССП</vt:lpstr>
      <vt:lpstr>Знаки препинания в ССП </vt:lpstr>
      <vt:lpstr>Знаки препинания в ССП </vt:lpstr>
      <vt:lpstr>Знаки препинания в ССП </vt:lpstr>
      <vt:lpstr>Слайд 14</vt:lpstr>
      <vt:lpstr>Работа по учебнику</vt:lpstr>
      <vt:lpstr>Работа по учебнику</vt:lpstr>
      <vt:lpstr>Слайд 17</vt:lpstr>
      <vt:lpstr>Сегодня на уроке 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Эмма</cp:lastModifiedBy>
  <cp:revision>871</cp:revision>
  <dcterms:created xsi:type="dcterms:W3CDTF">2020-04-13T08:06:06Z</dcterms:created>
  <dcterms:modified xsi:type="dcterms:W3CDTF">2020-11-19T17:23:32Z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