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1"/>
  </p:notesMasterIdLst>
  <p:sldIdLst>
    <p:sldId id="256" r:id="rId2"/>
    <p:sldId id="380" r:id="rId3"/>
    <p:sldId id="415" r:id="rId4"/>
    <p:sldId id="416" r:id="rId5"/>
    <p:sldId id="417" r:id="rId6"/>
    <p:sldId id="424" r:id="rId7"/>
    <p:sldId id="425" r:id="rId8"/>
    <p:sldId id="426" r:id="rId9"/>
    <p:sldId id="427" r:id="rId10"/>
    <p:sldId id="428" r:id="rId11"/>
    <p:sldId id="408" r:id="rId12"/>
    <p:sldId id="409" r:id="rId13"/>
    <p:sldId id="410" r:id="rId14"/>
    <p:sldId id="403" r:id="rId15"/>
    <p:sldId id="407" r:id="rId16"/>
    <p:sldId id="411" r:id="rId17"/>
    <p:sldId id="430" r:id="rId18"/>
    <p:sldId id="418" r:id="rId19"/>
    <p:sldId id="419" r:id="rId20"/>
    <p:sldId id="402" r:id="rId21"/>
    <p:sldId id="412" r:id="rId22"/>
    <p:sldId id="421" r:id="rId23"/>
    <p:sldId id="413" r:id="rId24"/>
    <p:sldId id="414" r:id="rId25"/>
    <p:sldId id="405" r:id="rId26"/>
    <p:sldId id="422" r:id="rId27"/>
    <p:sldId id="420" r:id="rId28"/>
    <p:sldId id="401" r:id="rId29"/>
    <p:sldId id="298" r:id="rId30"/>
  </p:sldIdLst>
  <p:sldSz cx="5765800" cy="3244850"/>
  <p:notesSz cx="5765800" cy="3244850"/>
  <p:custDataLst>
    <p:tags r:id="rId32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0239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65" autoAdjust="0"/>
    <p:restoredTop sz="77256" autoAdjust="0"/>
  </p:normalViewPr>
  <p:slideViewPr>
    <p:cSldViewPr>
      <p:cViewPr varScale="1">
        <p:scale>
          <a:sx n="84" d="100"/>
          <a:sy n="84" d="100"/>
        </p:scale>
        <p:origin x="595" y="5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BC7B9F-CF58-4E55-B55B-710E01FEC8D9}" type="datetimeFigureOut">
              <a:rPr lang="ru-RU" smtClean="0"/>
              <a:pPr/>
              <a:t>13.11.2020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474D3D-D129-4517-98CF-316D724B13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8864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474D3D-D129-4517-98CF-316D724B133F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38386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474D3D-D129-4517-98CF-316D724B133F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14021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11/13/2020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11/13/2020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11/13/2020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8290" y="726336"/>
            <a:ext cx="2547563" cy="215444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257404" indent="0">
              <a:buNone/>
              <a:defRPr sz="1100" b="1"/>
            </a:lvl2pPr>
            <a:lvl3pPr marL="514807" indent="0">
              <a:buNone/>
              <a:defRPr sz="1000" b="1"/>
            </a:lvl3pPr>
            <a:lvl4pPr marL="772211" indent="0">
              <a:buNone/>
              <a:defRPr sz="900" b="1"/>
            </a:lvl4pPr>
            <a:lvl5pPr marL="1029614" indent="0">
              <a:buNone/>
              <a:defRPr sz="900" b="1"/>
            </a:lvl5pPr>
            <a:lvl6pPr marL="1287018" indent="0">
              <a:buNone/>
              <a:defRPr sz="900" b="1"/>
            </a:lvl6pPr>
            <a:lvl7pPr marL="1544422" indent="0">
              <a:buNone/>
              <a:defRPr sz="900" b="1"/>
            </a:lvl7pPr>
            <a:lvl8pPr marL="1801825" indent="0">
              <a:buNone/>
              <a:defRPr sz="900" b="1"/>
            </a:lvl8pPr>
            <a:lvl9pPr marL="2059229" indent="0">
              <a:buNone/>
              <a:defRPr sz="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88290" y="1029038"/>
            <a:ext cx="2547563" cy="954107"/>
          </a:xfrm>
        </p:spPr>
        <p:txBody>
          <a:bodyPr/>
          <a:lstStyle>
            <a:lvl1pPr>
              <a:defRPr sz="14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2928946" y="726336"/>
            <a:ext cx="2548564" cy="215444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257404" indent="0">
              <a:buNone/>
              <a:defRPr sz="1100" b="1"/>
            </a:lvl2pPr>
            <a:lvl3pPr marL="514807" indent="0">
              <a:buNone/>
              <a:defRPr sz="1000" b="1"/>
            </a:lvl3pPr>
            <a:lvl4pPr marL="772211" indent="0">
              <a:buNone/>
              <a:defRPr sz="900" b="1"/>
            </a:lvl4pPr>
            <a:lvl5pPr marL="1029614" indent="0">
              <a:buNone/>
              <a:defRPr sz="900" b="1"/>
            </a:lvl5pPr>
            <a:lvl6pPr marL="1287018" indent="0">
              <a:buNone/>
              <a:defRPr sz="900" b="1"/>
            </a:lvl6pPr>
            <a:lvl7pPr marL="1544422" indent="0">
              <a:buNone/>
              <a:defRPr sz="900" b="1"/>
            </a:lvl7pPr>
            <a:lvl8pPr marL="1801825" indent="0">
              <a:buNone/>
              <a:defRPr sz="900" b="1"/>
            </a:lvl8pPr>
            <a:lvl9pPr marL="2059229" indent="0">
              <a:buNone/>
              <a:defRPr sz="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928946" y="1029038"/>
            <a:ext cx="2548564" cy="954107"/>
          </a:xfrm>
        </p:spPr>
        <p:txBody>
          <a:bodyPr/>
          <a:lstStyle>
            <a:lvl1pPr>
              <a:defRPr sz="14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xfrm>
            <a:off x="288290" y="3017710"/>
            <a:ext cx="1326134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832045-EBBC-4309-99B0-BEF11014E37E}" type="datetimeFigureOut">
              <a:rPr lang="ru-RU"/>
              <a:pPr>
                <a:defRPr/>
              </a:pPr>
              <a:t>13.11.2020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960372" y="3017710"/>
            <a:ext cx="1845056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151376" y="3017710"/>
            <a:ext cx="1326134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D414B5-34A8-42CC-88A3-025F6DB2EF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15278" y="1083504"/>
            <a:ext cx="4935243" cy="14249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ransition spd="med">
    <p:wedge/>
  </p:transition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67816" y="222930"/>
            <a:ext cx="3553385" cy="384078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4"/>
              </a:spcBef>
            </a:pPr>
            <a:r>
              <a:rPr lang="ru-RU" sz="2400" dirty="0" smtClean="0">
                <a:latin typeface="Arial Black" pitchFamily="34" charset="0"/>
                <a:cs typeface="Times New Roman" pitchFamily="18" charset="0"/>
              </a:rPr>
              <a:t>Русский язык </a:t>
            </a:r>
            <a:endParaRPr sz="2400" dirty="0">
              <a:latin typeface="Arial Black" pitchFamily="34" charset="0"/>
              <a:cs typeface="Times New Roman" pitchFamily="18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47901" y="1457018"/>
            <a:ext cx="2998355" cy="378052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681" algn="ctr">
              <a:lnSpc>
                <a:spcPts val="2791"/>
              </a:lnSpc>
            </a:pPr>
            <a:endParaRPr sz="2800" b="1" dirty="0">
              <a:latin typeface="Arial Black" pitchFamily="34" charset="0"/>
              <a:cs typeface="Arial" pitchFamily="34" charset="0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28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4870296" y="249024"/>
            <a:ext cx="374804" cy="362279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uz-Latn-UZ" sz="2250" b="1" spc="10" dirty="0" smtClean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lang="ru-RU" sz="2250" b="1" spc="10" dirty="0" smtClean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870296" y="541953"/>
            <a:ext cx="441496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lang="ru-RU" sz="1300" spc="-5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1000" spc="-5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ласс</a:t>
            </a:r>
            <a:endParaRPr sz="1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82636" y="1193796"/>
            <a:ext cx="3714776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lang="ru-RU" altLang="ru-RU" b="1" kern="0" dirty="0" smtClean="0">
                <a:solidFill>
                  <a:srgbClr val="0070C0"/>
                </a:solidFill>
              </a:rPr>
              <a:t>Слова-предложения Да и Нет</a:t>
            </a:r>
          </a:p>
          <a:p>
            <a:pPr algn="ctr">
              <a:spcBef>
                <a:spcPts val="600"/>
              </a:spcBef>
            </a:pPr>
            <a:r>
              <a:rPr lang="ru-RU" altLang="ru-RU" b="1" kern="0" dirty="0" smtClean="0">
                <a:solidFill>
                  <a:srgbClr val="0070C0"/>
                </a:solidFill>
              </a:rPr>
              <a:t>Междометные предложения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Фразеологический диктант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146596" y="622293"/>
            <a:ext cx="2952328" cy="2523768"/>
          </a:xfrm>
        </p:spPr>
        <p:txBody>
          <a:bodyPr/>
          <a:lstStyle/>
          <a:p>
            <a:pPr algn="ctr"/>
            <a:r>
              <a:rPr lang="ru-RU" sz="1800" b="1" dirty="0" smtClean="0"/>
              <a:t>Перейти </a:t>
            </a:r>
            <a:r>
              <a:rPr lang="ru-RU" sz="1800" b="1" dirty="0" err="1" smtClean="0"/>
              <a:t>Рубик</a:t>
            </a:r>
            <a:r>
              <a:rPr lang="en-US" sz="1800" b="1" dirty="0" smtClean="0"/>
              <a:t>ó</a:t>
            </a:r>
            <a:r>
              <a:rPr lang="ru-RU" sz="1800" b="1" dirty="0" err="1" smtClean="0"/>
              <a:t>н</a:t>
            </a:r>
            <a:endParaRPr lang="ru-RU" sz="1800" b="1" dirty="0" smtClean="0"/>
          </a:p>
          <a:p>
            <a:pPr algn="ctr"/>
            <a:endParaRPr lang="ru-RU" sz="1800" dirty="0" smtClean="0"/>
          </a:p>
          <a:p>
            <a:pPr algn="ctr"/>
            <a:r>
              <a:rPr lang="ru-RU" sz="1600" dirty="0" smtClean="0"/>
              <a:t>Выражение, означающее готовность к решительным действиям, сделать бесповоротный шаг, совершить решительный поступок.</a:t>
            </a:r>
          </a:p>
          <a:p>
            <a:pPr algn="ctr"/>
            <a:r>
              <a:rPr lang="ru-RU" sz="1600" dirty="0" smtClean="0"/>
              <a:t>Синоним </a:t>
            </a:r>
            <a:r>
              <a:rPr lang="ru-RU" sz="1600" dirty="0" smtClean="0"/>
              <a:t>– фраза </a:t>
            </a:r>
          </a:p>
          <a:p>
            <a:pPr algn="ctr"/>
            <a:r>
              <a:rPr lang="ru-RU" sz="1600" dirty="0" smtClean="0"/>
              <a:t>«</a:t>
            </a:r>
            <a:r>
              <a:rPr lang="ru-RU" sz="1600" dirty="0" smtClean="0"/>
              <a:t>жребий брошен»</a:t>
            </a:r>
            <a:endParaRPr lang="ru-RU" sz="1600" dirty="0"/>
          </a:p>
        </p:txBody>
      </p:sp>
      <p:pic>
        <p:nvPicPr>
          <p:cNvPr id="5122" name="Picture 2" descr="C:\Documents and Settings\Эмма\Рабочий стол\слова -предложения\934096941.jpg"/>
          <p:cNvPicPr>
            <a:picLocks noGrp="1" noChangeAspect="1" noChangeArrowheads="1"/>
          </p:cNvPicPr>
          <p:nvPr>
            <p:ph sz="half" idx="3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68652" y="622293"/>
            <a:ext cx="2143140" cy="226537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Междометие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8604" y="614313"/>
            <a:ext cx="5311792" cy="3139321"/>
          </a:xfrm>
        </p:spPr>
        <p:txBody>
          <a:bodyPr/>
          <a:lstStyle/>
          <a:p>
            <a:endParaRPr lang="ru-RU" sz="2000" b="1" dirty="0" smtClean="0">
              <a:solidFill>
                <a:srgbClr val="0070C0"/>
              </a:solidFill>
            </a:endParaRPr>
          </a:p>
          <a:p>
            <a:endParaRPr lang="ru-RU" sz="2000" b="1" dirty="0" smtClean="0">
              <a:solidFill>
                <a:srgbClr val="0070C0"/>
              </a:solidFill>
            </a:endParaRPr>
          </a:p>
          <a:p>
            <a:pPr algn="ctr"/>
            <a:r>
              <a:rPr lang="ru-RU" sz="2000" b="1" dirty="0" smtClean="0">
                <a:solidFill>
                  <a:srgbClr val="0070C0"/>
                </a:solidFill>
              </a:rPr>
              <a:t>Междометие - это особая часть речи, которая выражает чувства и волевые побуждения человека, но не называет их. </a:t>
            </a:r>
          </a:p>
          <a:p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Разряды междометий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1908215"/>
          </a:xfrm>
        </p:spPr>
        <p:txBody>
          <a:bodyPr/>
          <a:lstStyle/>
          <a:p>
            <a:pPr algn="ctr"/>
            <a:r>
              <a:rPr lang="ru-RU" sz="1600" b="1" dirty="0" smtClean="0">
                <a:solidFill>
                  <a:schemeClr val="accent6">
                    <a:lumMod val="75000"/>
                  </a:schemeClr>
                </a:solidFill>
              </a:rPr>
              <a:t>Междометия, </a:t>
            </a:r>
            <a:r>
              <a:rPr lang="ru-RU" sz="1600" b="1" dirty="0" smtClean="0">
                <a:solidFill>
                  <a:schemeClr val="accent6">
                    <a:lumMod val="75000"/>
                  </a:schemeClr>
                </a:solidFill>
              </a:rPr>
              <a:t>выражающие различные чувства:</a:t>
            </a:r>
          </a:p>
          <a:p>
            <a:pPr algn="ctr"/>
            <a:endParaRPr lang="ru-RU" sz="1600" dirty="0" smtClean="0"/>
          </a:p>
          <a:p>
            <a:pPr algn="ctr"/>
            <a:r>
              <a:rPr lang="ru-RU" sz="2000" b="1" dirty="0" smtClean="0">
                <a:solidFill>
                  <a:srgbClr val="7030A0"/>
                </a:solidFill>
              </a:rPr>
              <a:t>эх, ах, ура, браво, ой, ай, ну, фи, тьфу, фу и др.</a:t>
            </a:r>
            <a:endParaRPr lang="ru-RU" sz="2000" b="1" dirty="0">
              <a:solidFill>
                <a:srgbClr val="7030A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3025776" y="693731"/>
            <a:ext cx="2508123" cy="2585323"/>
          </a:xfrm>
        </p:spPr>
        <p:txBody>
          <a:bodyPr/>
          <a:lstStyle/>
          <a:p>
            <a:pPr algn="ctr"/>
            <a:r>
              <a:rPr lang="ru-RU" sz="1600" b="1" dirty="0" smtClean="0">
                <a:solidFill>
                  <a:schemeClr val="accent6">
                    <a:lumMod val="75000"/>
                  </a:schemeClr>
                </a:solidFill>
              </a:rPr>
              <a:t>Междометия, </a:t>
            </a:r>
            <a:r>
              <a:rPr lang="ru-RU" sz="1600" b="1" dirty="0" smtClean="0">
                <a:solidFill>
                  <a:schemeClr val="accent6">
                    <a:lumMod val="75000"/>
                  </a:schemeClr>
                </a:solidFill>
              </a:rPr>
              <a:t>побуждающие к действию:</a:t>
            </a:r>
          </a:p>
          <a:p>
            <a:endParaRPr lang="ru-RU" sz="16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ru-RU" sz="2000" b="1" dirty="0" smtClean="0">
                <a:solidFill>
                  <a:srgbClr val="7030A0"/>
                </a:solidFill>
              </a:rPr>
              <a:t>вон, брысь, марш, айда, алло</a:t>
            </a:r>
            <a:r>
              <a:rPr lang="ru-RU" sz="2000" b="1" dirty="0" smtClean="0">
                <a:solidFill>
                  <a:srgbClr val="7030A0"/>
                </a:solidFill>
              </a:rPr>
              <a:t>, чу,</a:t>
            </a:r>
          </a:p>
          <a:p>
            <a:pPr algn="ctr"/>
            <a:r>
              <a:rPr lang="ru-RU" sz="2000" b="1" dirty="0" smtClean="0">
                <a:solidFill>
                  <a:srgbClr val="7030A0"/>
                </a:solidFill>
              </a:rPr>
              <a:t>тсс </a:t>
            </a:r>
            <a:r>
              <a:rPr lang="ru-RU" sz="2000" b="1" dirty="0" smtClean="0">
                <a:solidFill>
                  <a:srgbClr val="7030A0"/>
                </a:solidFill>
              </a:rPr>
              <a:t>и др.</a:t>
            </a:r>
          </a:p>
          <a:p>
            <a:endParaRPr lang="ru-RU" sz="16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ru-RU" sz="16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Примеры: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5278" y="1083504"/>
            <a:ext cx="4935243" cy="1231106"/>
          </a:xfrm>
        </p:spPr>
        <p:txBody>
          <a:bodyPr/>
          <a:lstStyle/>
          <a:p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</a:rPr>
              <a:t>Увы,</a:t>
            </a:r>
            <a:r>
              <a:rPr lang="ru-RU" sz="2000" dirty="0" smtClean="0"/>
              <a:t> это наша последняя встреча.</a:t>
            </a:r>
          </a:p>
          <a:p>
            <a:endParaRPr lang="ru-RU" sz="2000" dirty="0" smtClean="0"/>
          </a:p>
          <a:p>
            <a:endParaRPr lang="ru-RU" sz="2000" dirty="0" smtClean="0"/>
          </a:p>
          <a:p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</a:rPr>
              <a:t>Тсс!</a:t>
            </a:r>
            <a:r>
              <a:rPr lang="ru-RU" sz="2000" dirty="0" smtClean="0"/>
              <a:t> …Егор </a:t>
            </a:r>
            <a:r>
              <a:rPr lang="ru-RU" sz="2000" dirty="0" err="1" smtClean="0"/>
              <a:t>Нилыч</a:t>
            </a:r>
            <a:r>
              <a:rPr lang="ru-RU" sz="2000" dirty="0" smtClean="0"/>
              <a:t> спит.    (А.П.Чехов)</a:t>
            </a:r>
            <a:endParaRPr lang="ru-RU" sz="2000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>
          <a:xfrm>
            <a:off x="476479" y="122227"/>
            <a:ext cx="5085115" cy="307777"/>
          </a:xfrm>
        </p:spPr>
        <p:txBody>
          <a:bodyPr/>
          <a:lstStyle/>
          <a:p>
            <a:pPr algn="ctr"/>
            <a:r>
              <a:rPr lang="ru-RU" sz="2000" dirty="0" smtClean="0">
                <a:latin typeface="Cambria" pitchFamily="18" charset="0"/>
              </a:rPr>
              <a:t>Междометие – член предложения </a:t>
            </a:r>
          </a:p>
        </p:txBody>
      </p:sp>
      <p:sp>
        <p:nvSpPr>
          <p:cNvPr id="11267" name="Объект 2"/>
          <p:cNvSpPr>
            <a:spLocks noGrp="1"/>
          </p:cNvSpPr>
          <p:nvPr>
            <p:ph idx="4294967295"/>
          </p:nvPr>
        </p:nvSpPr>
        <p:spPr>
          <a:xfrm>
            <a:off x="476479" y="693731"/>
            <a:ext cx="4852882" cy="2514195"/>
          </a:xfrm>
          <a:prstGeom prst="rect">
            <a:avLst/>
          </a:prstGeom>
        </p:spPr>
        <p:txBody>
          <a:bodyPr lIns="51481" tIns="25740" rIns="51481" bIns="25740"/>
          <a:lstStyle/>
          <a:p>
            <a:pPr algn="just"/>
            <a:r>
              <a:rPr lang="ru-RU" sz="1600" b="1" dirty="0" smtClean="0">
                <a:solidFill>
                  <a:srgbClr val="0070C0"/>
                </a:solidFill>
                <a:latin typeface="Cambria" pitchFamily="18" charset="0"/>
              </a:rPr>
              <a:t>Междометия стоят особняком и не относятся ни к самостоятельным, ни к служебным частям речи. </a:t>
            </a:r>
          </a:p>
          <a:p>
            <a:pPr algn="just"/>
            <a:endParaRPr lang="ru-RU" sz="1600" b="1" dirty="0" smtClean="0">
              <a:solidFill>
                <a:schemeClr val="accent6">
                  <a:lumMod val="75000"/>
                </a:schemeClr>
              </a:solidFill>
              <a:latin typeface="Cambria" pitchFamily="18" charset="0"/>
            </a:endParaRPr>
          </a:p>
          <a:p>
            <a:pPr algn="just"/>
            <a:r>
              <a:rPr lang="ru-RU" sz="1600" b="1" dirty="0" smtClean="0">
                <a:solidFill>
                  <a:schemeClr val="accent6">
                    <a:lumMod val="75000"/>
                  </a:schemeClr>
                </a:solidFill>
                <a:latin typeface="Cambria" pitchFamily="18" charset="0"/>
              </a:rPr>
              <a:t>Но иногда они употребляются в качестве других частей речи. </a:t>
            </a:r>
          </a:p>
          <a:p>
            <a:pPr algn="just"/>
            <a:endParaRPr lang="ru-RU" sz="1600" b="1" dirty="0" smtClean="0">
              <a:solidFill>
                <a:srgbClr val="00B050"/>
              </a:solidFill>
              <a:latin typeface="Cambria" pitchFamily="18" charset="0"/>
            </a:endParaRPr>
          </a:p>
          <a:p>
            <a:pPr algn="just"/>
            <a:r>
              <a:rPr lang="ru-RU" sz="1600" b="1" dirty="0" smtClean="0">
                <a:solidFill>
                  <a:srgbClr val="00B050"/>
                </a:solidFill>
                <a:latin typeface="Cambria" pitchFamily="18" charset="0"/>
              </a:rPr>
              <a:t>При этом междометие становится членом предложения. </a:t>
            </a:r>
          </a:p>
          <a:p>
            <a:endParaRPr lang="ru-RU" sz="1600" dirty="0" smtClean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430887"/>
          </a:xfrm>
        </p:spPr>
        <p:txBody>
          <a:bodyPr/>
          <a:lstStyle/>
          <a:p>
            <a:pPr algn="ctr"/>
            <a:r>
              <a:rPr lang="ru-RU" sz="2800" dirty="0" smtClean="0"/>
              <a:t>Примеры </a:t>
            </a:r>
            <a:endParaRPr lang="ru-RU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90612" y="830337"/>
            <a:ext cx="5182265" cy="1846659"/>
          </a:xfrm>
          <a:ln>
            <a:solidFill>
              <a:srgbClr val="0070C0"/>
            </a:solidFill>
          </a:ln>
        </p:spPr>
        <p:txBody>
          <a:bodyPr/>
          <a:lstStyle/>
          <a:p>
            <a:pPr>
              <a:defRPr/>
            </a:pPr>
            <a:endParaRPr lang="ru-RU" sz="1600" dirty="0" smtClean="0">
              <a:latin typeface="Cambria" panose="02040503050406030204" pitchFamily="18" charset="0"/>
            </a:endParaRPr>
          </a:p>
          <a:p>
            <a:pPr algn="ctr">
              <a:defRPr/>
            </a:pPr>
            <a:r>
              <a:rPr lang="ru-RU" sz="2800" b="1" dirty="0" smtClean="0">
                <a:latin typeface="Cambria" panose="02040503050406030204" pitchFamily="18" charset="0"/>
              </a:rPr>
              <a:t>Вот раздалось </a:t>
            </a:r>
            <a:r>
              <a:rPr lang="ru-RU" sz="2800" b="1" u="sng" dirty="0" smtClean="0">
                <a:latin typeface="Cambria" panose="02040503050406030204" pitchFamily="18" charset="0"/>
              </a:rPr>
              <a:t>«ау!» </a:t>
            </a:r>
            <a:r>
              <a:rPr lang="ru-RU" sz="2800" b="1" dirty="0" smtClean="0">
                <a:latin typeface="Cambria" panose="02040503050406030204" pitchFamily="18" charset="0"/>
              </a:rPr>
              <a:t>вдалеке. </a:t>
            </a:r>
          </a:p>
          <a:p>
            <a:pPr>
              <a:defRPr/>
            </a:pPr>
            <a:endParaRPr lang="ru-RU" sz="2000" i="1" dirty="0" smtClean="0">
              <a:latin typeface="Cambria" panose="02040503050406030204" pitchFamily="18" charset="0"/>
            </a:endParaRPr>
          </a:p>
          <a:p>
            <a:pPr>
              <a:defRPr/>
            </a:pPr>
            <a:r>
              <a:rPr lang="ru-RU" sz="1600" dirty="0" smtClean="0">
                <a:latin typeface="Cambria" panose="02040503050406030204" pitchFamily="18" charset="0"/>
              </a:rPr>
              <a:t>    </a:t>
            </a:r>
          </a:p>
          <a:p>
            <a:pPr algn="ctr">
              <a:defRPr/>
            </a:pPr>
            <a:r>
              <a:rPr lang="ru-RU" sz="2800" b="1" dirty="0" smtClean="0">
                <a:latin typeface="Cambria" panose="02040503050406030204" pitchFamily="18" charset="0"/>
              </a:rPr>
              <a:t>Далече    грянуло    </a:t>
            </a:r>
            <a:r>
              <a:rPr lang="ru-RU" sz="2800" b="1" u="sng" dirty="0" smtClean="0">
                <a:latin typeface="Cambria" panose="02040503050406030204" pitchFamily="18" charset="0"/>
              </a:rPr>
              <a:t>«ура!» </a:t>
            </a:r>
            <a:r>
              <a:rPr lang="ru-RU" sz="2800" b="1" dirty="0" smtClean="0">
                <a:latin typeface="Cambria" panose="02040503050406030204" pitchFamily="18" charset="0"/>
              </a:rPr>
              <a:t>            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Примеры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5278" y="836608"/>
            <a:ext cx="4935243" cy="1969770"/>
          </a:xfrm>
        </p:spPr>
        <p:txBody>
          <a:bodyPr/>
          <a:lstStyle/>
          <a:p>
            <a:pPr algn="ctr">
              <a:defRPr/>
            </a:pPr>
            <a:r>
              <a:rPr lang="ru-RU" dirty="0" smtClean="0">
                <a:latin typeface="Cambria" panose="02040503050406030204" pitchFamily="18" charset="0"/>
              </a:rPr>
              <a:t> </a:t>
            </a:r>
            <a:r>
              <a:rPr lang="ru-RU" sz="3200" dirty="0" smtClean="0">
                <a:latin typeface="Cambria" panose="02040503050406030204" pitchFamily="18" charset="0"/>
              </a:rPr>
              <a:t>Ай да мёд!                                 </a:t>
            </a:r>
            <a:r>
              <a:rPr lang="ru-RU" i="1" dirty="0" smtClean="0">
                <a:latin typeface="Cambria" panose="02040503050406030204" pitchFamily="18" charset="0"/>
              </a:rPr>
              <a:t>(Русская народная сказка)</a:t>
            </a:r>
          </a:p>
          <a:p>
            <a:pPr algn="ctr">
              <a:defRPr/>
            </a:pPr>
            <a:r>
              <a:rPr lang="ru-RU" dirty="0" smtClean="0">
                <a:latin typeface="Cambria" panose="02040503050406030204" pitchFamily="18" charset="0"/>
              </a:rPr>
              <a:t>Ай да – определение.</a:t>
            </a:r>
          </a:p>
          <a:p>
            <a:pPr algn="ctr">
              <a:defRPr/>
            </a:pPr>
            <a:r>
              <a:rPr lang="ru-RU" sz="2400" b="1" dirty="0" smtClean="0">
                <a:latin typeface="Cambria" panose="02040503050406030204" pitchFamily="18" charset="0"/>
              </a:rPr>
              <a:t>Царь раскланялся и вмиг молодцом с повозки прыг! </a:t>
            </a:r>
          </a:p>
          <a:p>
            <a:pPr algn="ctr">
              <a:defRPr/>
            </a:pPr>
            <a:r>
              <a:rPr lang="ru-RU" i="1" dirty="0" smtClean="0">
                <a:latin typeface="Cambria" panose="02040503050406030204" pitchFamily="18" charset="0"/>
              </a:rPr>
              <a:t>(П. Ершов)</a:t>
            </a:r>
          </a:p>
          <a:p>
            <a:pPr algn="ctr">
              <a:defRPr/>
            </a:pPr>
            <a:r>
              <a:rPr lang="ru-RU" dirty="0" smtClean="0">
                <a:latin typeface="Cambria" panose="02040503050406030204" pitchFamily="18" charset="0"/>
              </a:rPr>
              <a:t>Прыг – сказуемое.</a:t>
            </a:r>
            <a:endParaRPr lang="ru-RU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288290" y="721078"/>
            <a:ext cx="5189220" cy="2163233"/>
          </a:xfrm>
          <a:prstGeom prst="rect">
            <a:avLst/>
          </a:prstGeom>
        </p:spPr>
        <p:txBody>
          <a:bodyPr lIns="51481" tIns="25740" rIns="51481" bIns="25740">
            <a:normAutofit/>
          </a:bodyPr>
          <a:lstStyle/>
          <a:p>
            <a:pPr algn="ctr">
              <a:defRPr/>
            </a:pPr>
            <a:r>
              <a:rPr lang="ru-RU" sz="1800" dirty="0" smtClean="0">
                <a:latin typeface="Cambria" panose="02040503050406030204" pitchFamily="18" charset="0"/>
              </a:rPr>
              <a:t>Междометия, стоящие перед обращением, отделяются от него запятой на письме, а при произнесении имеют логическое ударение</a:t>
            </a:r>
            <a:r>
              <a:rPr lang="ru-RU" sz="1800" dirty="0" smtClean="0">
                <a:latin typeface="Cambria" panose="02040503050406030204" pitchFamily="18" charset="0"/>
              </a:rPr>
              <a:t>:</a:t>
            </a:r>
          </a:p>
          <a:p>
            <a:pPr algn="ctr">
              <a:defRPr/>
            </a:pPr>
            <a:endParaRPr lang="ru-RU" sz="1800" dirty="0" smtClean="0">
              <a:latin typeface="Cambria" panose="02040503050406030204" pitchFamily="18" charset="0"/>
            </a:endParaRPr>
          </a:p>
          <a:p>
            <a:pPr marL="154442" indent="-154442" algn="l">
              <a:buFont typeface="Wingdings 2"/>
              <a:buChar char=""/>
              <a:defRPr/>
            </a:pPr>
            <a:r>
              <a:rPr lang="ru-RU" sz="1600" dirty="0" smtClean="0">
                <a:latin typeface="Cambria" panose="02040503050406030204" pitchFamily="18" charset="0"/>
              </a:rPr>
              <a:t>«Эй, телёнок, вставай!» – толкнул он ногой Гаврилу</a:t>
            </a:r>
            <a:r>
              <a:rPr lang="ru-RU" sz="1600" dirty="0" smtClean="0">
                <a:latin typeface="Cambria" panose="02040503050406030204" pitchFamily="18" charset="0"/>
              </a:rPr>
              <a:t>.</a:t>
            </a:r>
          </a:p>
          <a:p>
            <a:pPr algn="r">
              <a:defRPr/>
            </a:pPr>
            <a:r>
              <a:rPr lang="ru-RU" sz="1600" i="1" dirty="0" smtClean="0">
                <a:latin typeface="Cambria" panose="02040503050406030204" pitchFamily="18" charset="0"/>
              </a:rPr>
              <a:t>(</a:t>
            </a:r>
            <a:r>
              <a:rPr lang="ru-RU" sz="1600" i="1" dirty="0" smtClean="0">
                <a:latin typeface="Cambria" panose="02040503050406030204" pitchFamily="18" charset="0"/>
              </a:rPr>
              <a:t>М. Горький)</a:t>
            </a:r>
          </a:p>
          <a:p>
            <a:pPr marL="154442" indent="-154442" algn="just">
              <a:buFont typeface="Wingdings 2"/>
              <a:buChar char=""/>
              <a:defRPr/>
            </a:pPr>
            <a:r>
              <a:rPr lang="ru-RU" sz="1600" dirty="0" smtClean="0">
                <a:latin typeface="Cambria" panose="02040503050406030204" pitchFamily="18" charset="0"/>
              </a:rPr>
              <a:t>Эй, ямщик, смотри: что там чернеется?     </a:t>
            </a:r>
            <a:endParaRPr lang="ru-RU" sz="1600" dirty="0" smtClean="0">
              <a:latin typeface="Cambria" panose="02040503050406030204" pitchFamily="18" charset="0"/>
            </a:endParaRPr>
          </a:p>
          <a:p>
            <a:pPr algn="r">
              <a:defRPr/>
            </a:pPr>
            <a:r>
              <a:rPr lang="ru-RU" sz="1600" i="1" dirty="0" smtClean="0">
                <a:latin typeface="Cambria" panose="02040503050406030204" pitchFamily="18" charset="0"/>
              </a:rPr>
              <a:t>(</a:t>
            </a:r>
            <a:r>
              <a:rPr lang="ru-RU" sz="1600" i="1" dirty="0" smtClean="0">
                <a:latin typeface="Cambria" panose="02040503050406030204" pitchFamily="18" charset="0"/>
              </a:rPr>
              <a:t>А. Пушкин)</a:t>
            </a:r>
          </a:p>
          <a:p>
            <a:pPr marL="154442" indent="-154442">
              <a:buFont typeface="Wingdings 2"/>
              <a:buChar char=""/>
              <a:defRPr/>
            </a:pPr>
            <a:endParaRPr lang="ru-RU" sz="1800" i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>
          <a:xfrm>
            <a:off x="432435" y="122227"/>
            <a:ext cx="4900930" cy="353943"/>
          </a:xfrm>
        </p:spPr>
        <p:txBody>
          <a:bodyPr/>
          <a:lstStyle/>
          <a:p>
            <a:pPr algn="ctr">
              <a:defRPr/>
            </a:pPr>
            <a:r>
              <a:rPr lang="ru-RU" sz="2300" dirty="0" smtClean="0">
                <a:latin typeface="Cambria" pitchFamily="18" charset="0"/>
              </a:rPr>
              <a:t>Помни!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Междометные предложения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5278" y="550856"/>
            <a:ext cx="4935243" cy="2954655"/>
          </a:xfrm>
        </p:spPr>
        <p:txBody>
          <a:bodyPr/>
          <a:lstStyle/>
          <a:p>
            <a:pPr algn="ctr"/>
            <a:endParaRPr lang="ru-RU" sz="1600" b="1" dirty="0" smtClean="0">
              <a:solidFill>
                <a:srgbClr val="7030A0"/>
              </a:solidFill>
            </a:endParaRPr>
          </a:p>
          <a:p>
            <a:pPr algn="ctr"/>
            <a:r>
              <a:rPr lang="ru-RU" sz="1600" b="1" dirty="0" smtClean="0">
                <a:solidFill>
                  <a:srgbClr val="7030A0"/>
                </a:solidFill>
              </a:rPr>
              <a:t>Междометными называются предложения, состоящие из междометий, произнесённых соответственно восклицательным </a:t>
            </a:r>
          </a:p>
          <a:p>
            <a:pPr algn="ctr"/>
            <a:r>
              <a:rPr lang="ru-RU" sz="1600" b="1" dirty="0" smtClean="0">
                <a:solidFill>
                  <a:srgbClr val="7030A0"/>
                </a:solidFill>
              </a:rPr>
              <a:t>или побудительным тоном. </a:t>
            </a:r>
          </a:p>
          <a:p>
            <a:pPr algn="ctr"/>
            <a:endParaRPr lang="ru-RU" sz="1600" b="1" dirty="0" smtClean="0">
              <a:solidFill>
                <a:srgbClr val="7030A0"/>
              </a:solidFill>
            </a:endParaRPr>
          </a:p>
          <a:p>
            <a:pPr algn="ctr"/>
            <a:r>
              <a:rPr lang="ru-RU" sz="1600" b="1" dirty="0" smtClean="0">
                <a:solidFill>
                  <a:srgbClr val="7030A0"/>
                </a:solidFill>
              </a:rPr>
              <a:t>В них выражаются чувства или побуждения говорящих.</a:t>
            </a:r>
          </a:p>
          <a:p>
            <a:pPr algn="ctr"/>
            <a:endParaRPr lang="ru-RU" sz="1600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Междометные предложения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5278" y="765170"/>
            <a:ext cx="4935243" cy="2041884"/>
          </a:xfrm>
        </p:spPr>
        <p:txBody>
          <a:bodyPr/>
          <a:lstStyle/>
          <a:p>
            <a:pPr algn="ctr"/>
            <a:r>
              <a:rPr lang="ru-RU" sz="2000" dirty="0" smtClean="0">
                <a:solidFill>
                  <a:srgbClr val="FF0000"/>
                </a:solidFill>
              </a:rPr>
              <a:t>Примеры:</a:t>
            </a:r>
          </a:p>
          <a:p>
            <a:pPr algn="ctr"/>
            <a:endParaRPr lang="ru-RU" dirty="0" smtClean="0"/>
          </a:p>
          <a:p>
            <a:pPr algn="ctr"/>
            <a:r>
              <a:rPr lang="ru-RU" sz="1600" dirty="0" smtClean="0"/>
              <a:t>1.  </a:t>
            </a:r>
            <a:r>
              <a:rPr lang="ru-RU" sz="1600" dirty="0" smtClean="0">
                <a:solidFill>
                  <a:schemeClr val="accent6">
                    <a:lumMod val="75000"/>
                  </a:schemeClr>
                </a:solidFill>
              </a:rPr>
              <a:t>Тьфу!</a:t>
            </a:r>
            <a:r>
              <a:rPr lang="ru-RU" sz="1600" dirty="0" smtClean="0"/>
              <a:t>   Оплошал! (А.Грибоедов).</a:t>
            </a:r>
          </a:p>
          <a:p>
            <a:pPr algn="ctr"/>
            <a:r>
              <a:rPr lang="ru-RU" sz="1600" dirty="0" smtClean="0"/>
              <a:t>2. </a:t>
            </a:r>
            <a:r>
              <a:rPr lang="ru-RU" sz="1600" i="1" dirty="0" smtClean="0">
                <a:solidFill>
                  <a:schemeClr val="accent6">
                    <a:lumMod val="75000"/>
                  </a:schemeClr>
                </a:solidFill>
              </a:rPr>
              <a:t>«Цыц», </a:t>
            </a:r>
            <a:r>
              <a:rPr lang="ru-RU" sz="1600" i="1" dirty="0" smtClean="0"/>
              <a:t>- командует земский, хмуря золотистые брови</a:t>
            </a:r>
            <a:r>
              <a:rPr lang="ru-RU" sz="1600" dirty="0" smtClean="0"/>
              <a:t> (М. Горький)</a:t>
            </a:r>
          </a:p>
          <a:p>
            <a:pPr algn="ctr"/>
            <a:r>
              <a:rPr lang="ru-RU" sz="1600" i="1" dirty="0" smtClean="0"/>
              <a:t>3) «</a:t>
            </a:r>
            <a:r>
              <a:rPr lang="ru-RU" sz="1600" i="1" dirty="0" smtClean="0">
                <a:solidFill>
                  <a:schemeClr val="accent6">
                    <a:lumMod val="75000"/>
                  </a:schemeClr>
                </a:solidFill>
              </a:rPr>
              <a:t>Эге!</a:t>
            </a:r>
            <a:r>
              <a:rPr lang="ru-RU" sz="1600" i="1" dirty="0" smtClean="0"/>
              <a:t> - подумал Фёдор. - Вот она какая история!»</a:t>
            </a:r>
            <a:r>
              <a:rPr lang="ru-RU" sz="1600" dirty="0" smtClean="0"/>
              <a:t> (А. Чехов)</a:t>
            </a:r>
            <a:endParaRPr lang="ru-RU" sz="1600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69332"/>
          </a:xfrm>
        </p:spPr>
        <p:txBody>
          <a:bodyPr/>
          <a:lstStyle/>
          <a:p>
            <a:pPr algn="ctr"/>
            <a:r>
              <a:rPr lang="ru-RU" sz="2400" dirty="0" smtClean="0"/>
              <a:t>Сегодня на уроке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58764" y="1117208"/>
            <a:ext cx="3528392" cy="430887"/>
          </a:xfrm>
        </p:spPr>
        <p:txBody>
          <a:bodyPr/>
          <a:lstStyle/>
          <a:p>
            <a:r>
              <a:rPr lang="ru-RU" altLang="ru-RU" sz="1400" dirty="0" smtClean="0">
                <a:solidFill>
                  <a:srgbClr val="0070C0"/>
                </a:solidFill>
              </a:rPr>
              <a:t>Поговорим о словах-предложениях </a:t>
            </a:r>
          </a:p>
          <a:p>
            <a:r>
              <a:rPr lang="ru-RU" altLang="ru-RU" sz="1400" dirty="0" smtClean="0">
                <a:solidFill>
                  <a:srgbClr val="0070C0"/>
                </a:solidFill>
              </a:rPr>
              <a:t>Да и Нет</a:t>
            </a:r>
            <a:endParaRPr lang="ru-RU" sz="1400" dirty="0" smtClean="0">
              <a:solidFill>
                <a:srgbClr val="0070C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938685" y="1045200"/>
            <a:ext cx="504000" cy="504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1</a:t>
            </a:r>
            <a:endParaRPr lang="ru-RU" sz="2800" b="1" dirty="0"/>
          </a:p>
        </p:txBody>
      </p:sp>
      <p:sp>
        <p:nvSpPr>
          <p:cNvPr id="5" name="Овал 4"/>
          <p:cNvSpPr/>
          <p:nvPr/>
        </p:nvSpPr>
        <p:spPr>
          <a:xfrm>
            <a:off x="938685" y="1693272"/>
            <a:ext cx="504000" cy="504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2</a:t>
            </a:r>
            <a:endParaRPr lang="ru-RU" b="1" dirty="0"/>
          </a:p>
        </p:txBody>
      </p:sp>
      <p:sp>
        <p:nvSpPr>
          <p:cNvPr id="7" name="Текст 2"/>
          <p:cNvSpPr txBox="1">
            <a:spLocks/>
          </p:cNvSpPr>
          <p:nvPr/>
        </p:nvSpPr>
        <p:spPr>
          <a:xfrm>
            <a:off x="1658764" y="1766441"/>
            <a:ext cx="3312367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200" b="0" i="0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</a:pPr>
            <a:r>
              <a:rPr lang="ru-RU" sz="1400" kern="0" dirty="0" smtClean="0">
                <a:solidFill>
                  <a:srgbClr val="0070C0"/>
                </a:solidFill>
              </a:rPr>
              <a:t>Вспомним правописание междометных предложений</a:t>
            </a:r>
          </a:p>
        </p:txBody>
      </p:sp>
    </p:spTree>
    <p:extLst>
      <p:ext uri="{BB962C8B-B14F-4D97-AF65-F5344CB8AC3E}">
        <p14:creationId xmlns:p14="http://schemas.microsoft.com/office/powerpoint/2010/main" val="3943235361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Слова – предложения Да и Нет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2570" y="622294"/>
            <a:ext cx="5143536" cy="2500329"/>
          </a:xfrm>
        </p:spPr>
        <p:txBody>
          <a:bodyPr/>
          <a:lstStyle/>
          <a:p>
            <a:pPr algn="ctr" eaLnBrk="1" hangingPunct="1"/>
            <a:r>
              <a:rPr lang="ru-RU" sz="1600" dirty="0" smtClean="0">
                <a:latin typeface="Cambria" pitchFamily="18" charset="0"/>
              </a:rPr>
              <a:t>В разговорной речи слова   </a:t>
            </a:r>
            <a:r>
              <a:rPr lang="ru-RU" sz="1600" b="1" i="1" dirty="0" smtClean="0">
                <a:solidFill>
                  <a:schemeClr val="accent6">
                    <a:lumMod val="75000"/>
                  </a:schemeClr>
                </a:solidFill>
                <a:latin typeface="Cambria" pitchFamily="18" charset="0"/>
              </a:rPr>
              <a:t>Да  </a:t>
            </a:r>
            <a:r>
              <a:rPr lang="ru-RU" sz="1600" b="1" dirty="0" smtClean="0">
                <a:solidFill>
                  <a:schemeClr val="accent6">
                    <a:lumMod val="75000"/>
                  </a:schemeClr>
                </a:solidFill>
                <a:latin typeface="Cambria" pitchFamily="18" charset="0"/>
              </a:rPr>
              <a:t>и </a:t>
            </a:r>
            <a:r>
              <a:rPr lang="ru-RU" sz="1600" b="1" i="1" dirty="0" smtClean="0">
                <a:solidFill>
                  <a:schemeClr val="accent6">
                    <a:lumMod val="75000"/>
                  </a:schemeClr>
                </a:solidFill>
                <a:latin typeface="Cambria" pitchFamily="18" charset="0"/>
              </a:rPr>
              <a:t>Нет  </a:t>
            </a:r>
            <a:r>
              <a:rPr lang="ru-RU" sz="1600" b="1" dirty="0" smtClean="0">
                <a:solidFill>
                  <a:schemeClr val="accent6">
                    <a:lumMod val="75000"/>
                  </a:schemeClr>
                </a:solidFill>
                <a:latin typeface="Cambria" pitchFamily="18" charset="0"/>
              </a:rPr>
              <a:t> </a:t>
            </a:r>
            <a:r>
              <a:rPr lang="ru-RU" sz="1600" dirty="0" smtClean="0">
                <a:latin typeface="Cambria" pitchFamily="18" charset="0"/>
              </a:rPr>
              <a:t>могут употребляться как самостоятельные предложения. </a:t>
            </a:r>
          </a:p>
          <a:p>
            <a:pPr algn="ctr" eaLnBrk="1" hangingPunct="1"/>
            <a:r>
              <a:rPr lang="ru-RU" sz="1600" b="1" dirty="0" smtClean="0">
                <a:solidFill>
                  <a:srgbClr val="0070C0"/>
                </a:solidFill>
                <a:latin typeface="Cambria" pitchFamily="18" charset="0"/>
              </a:rPr>
              <a:t>В таком случае они называются </a:t>
            </a:r>
          </a:p>
          <a:p>
            <a:pPr algn="ctr" eaLnBrk="1" hangingPunct="1"/>
            <a:r>
              <a:rPr lang="ru-RU" sz="1600" b="1" dirty="0" smtClean="0">
                <a:solidFill>
                  <a:srgbClr val="0070C0"/>
                </a:solidFill>
                <a:latin typeface="Cambria" pitchFamily="18" charset="0"/>
              </a:rPr>
              <a:t>словами-предложениями.</a:t>
            </a:r>
          </a:p>
          <a:p>
            <a:pPr algn="ctr" eaLnBrk="1" hangingPunct="1"/>
            <a:endParaRPr lang="ru-RU" sz="1600" b="1" dirty="0" smtClean="0">
              <a:solidFill>
                <a:srgbClr val="0070C0"/>
              </a:solidFill>
              <a:latin typeface="Cambria" pitchFamily="18" charset="0"/>
            </a:endParaRPr>
          </a:p>
          <a:p>
            <a:pPr algn="ctr" eaLnBrk="1" hangingPunct="1"/>
            <a:r>
              <a:rPr lang="ru-RU" sz="1600" b="1" dirty="0" smtClean="0">
                <a:solidFill>
                  <a:srgbClr val="0070C0"/>
                </a:solidFill>
                <a:latin typeface="Cambria" pitchFamily="18" charset="0"/>
              </a:rPr>
              <a:t>Ты будешь работать с тестами? – Да  (т.е. «Я буду работать»).</a:t>
            </a:r>
          </a:p>
          <a:p>
            <a:pPr algn="ctr" eaLnBrk="1" hangingPunct="1"/>
            <a:r>
              <a:rPr lang="ru-RU" sz="1600" b="1" dirty="0" smtClean="0">
                <a:solidFill>
                  <a:srgbClr val="0070C0"/>
                </a:solidFill>
                <a:latin typeface="Cambria" pitchFamily="18" charset="0"/>
              </a:rPr>
              <a:t>Вы написали сочинение? – Нет  (т.е. «Я не написал  сочинения»). </a:t>
            </a:r>
          </a:p>
          <a:p>
            <a:pPr algn="ctr" eaLnBrk="1" hangingPunct="1"/>
            <a:r>
              <a:rPr lang="ru-RU" sz="1600" b="1" dirty="0" smtClean="0">
                <a:solidFill>
                  <a:srgbClr val="0070C0"/>
                </a:solidFill>
                <a:latin typeface="Cambria" pitchFamily="18" charset="0"/>
              </a:rPr>
              <a:t> </a:t>
            </a:r>
          </a:p>
          <a:p>
            <a:pPr eaLnBrk="1" hangingPunct="1"/>
            <a:endParaRPr lang="ru-RU" dirty="0" smtClean="0">
              <a:latin typeface="Cambria" pitchFamily="18" charset="0"/>
            </a:endParaRPr>
          </a:p>
          <a:p>
            <a:pPr eaLnBrk="1" hangingPunct="1"/>
            <a:endParaRPr lang="ru-RU" dirty="0" smtClean="0">
              <a:latin typeface="Cambria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Обратите внимание!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6636" y="830337"/>
            <a:ext cx="4935243" cy="2031325"/>
          </a:xfrm>
        </p:spPr>
        <p:txBody>
          <a:bodyPr/>
          <a:lstStyle/>
          <a:p>
            <a:pPr algn="ctr" eaLnBrk="1" hangingPunct="1"/>
            <a:r>
              <a:rPr lang="ru-RU" sz="2400" b="1" dirty="0" smtClean="0">
                <a:solidFill>
                  <a:srgbClr val="0070C0"/>
                </a:solidFill>
                <a:latin typeface="Cambria" pitchFamily="18" charset="0"/>
              </a:rPr>
              <a:t>Слово </a:t>
            </a:r>
            <a:r>
              <a:rPr lang="ru-RU" sz="2400" b="1" i="1" dirty="0" smtClean="0">
                <a:solidFill>
                  <a:srgbClr val="0070C0"/>
                </a:solidFill>
                <a:latin typeface="Cambria" pitchFamily="18" charset="0"/>
              </a:rPr>
              <a:t>нет </a:t>
            </a:r>
            <a:r>
              <a:rPr lang="ru-RU" sz="2400" b="1" dirty="0" smtClean="0">
                <a:solidFill>
                  <a:srgbClr val="0070C0"/>
                </a:solidFill>
                <a:latin typeface="Cambria" pitchFamily="18" charset="0"/>
              </a:rPr>
              <a:t>не изменяется, поэтому нельзя говорить </a:t>
            </a:r>
          </a:p>
          <a:p>
            <a:pPr algn="ctr" eaLnBrk="1" hangingPunct="1"/>
            <a:r>
              <a:rPr lang="ru-RU" sz="2400" b="1" dirty="0" smtClean="0">
                <a:solidFill>
                  <a:srgbClr val="0070C0"/>
                </a:solidFill>
                <a:latin typeface="Cambria" pitchFamily="18" charset="0"/>
              </a:rPr>
              <a:t>и писать: </a:t>
            </a:r>
            <a:endParaRPr lang="ru-RU" sz="2400" b="1" dirty="0" smtClean="0">
              <a:solidFill>
                <a:srgbClr val="0070C0"/>
              </a:solidFill>
              <a:latin typeface="Cambria" pitchFamily="18" charset="0"/>
            </a:endParaRPr>
          </a:p>
          <a:p>
            <a:pPr algn="ctr" eaLnBrk="1" hangingPunct="1"/>
            <a:endParaRPr lang="ru-RU" sz="2400" b="1" dirty="0" smtClean="0">
              <a:solidFill>
                <a:srgbClr val="0070C0"/>
              </a:solidFill>
              <a:latin typeface="Cambria" pitchFamily="18" charset="0"/>
            </a:endParaRPr>
          </a:p>
          <a:p>
            <a:pPr algn="ctr" eaLnBrk="1" hangingPunct="1"/>
            <a:r>
              <a:rPr lang="ru-RU" sz="2400" dirty="0" smtClean="0">
                <a:latin typeface="Cambria" pitchFamily="18" charset="0"/>
              </a:rPr>
              <a:t>«</a:t>
            </a:r>
            <a:r>
              <a:rPr lang="ru-RU" sz="2400" dirty="0" err="1" smtClean="0">
                <a:latin typeface="Cambria" pitchFamily="18" charset="0"/>
              </a:rPr>
              <a:t>нет</a:t>
            </a:r>
            <a:r>
              <a:rPr lang="ru-RU" sz="2400" b="1" dirty="0" err="1" smtClean="0">
                <a:latin typeface="Cambria" pitchFamily="18" charset="0"/>
              </a:rPr>
              <a:t>У</a:t>
            </a:r>
            <a:r>
              <a:rPr lang="ru-RU" sz="2400" dirty="0" smtClean="0">
                <a:latin typeface="Cambria" pitchFamily="18" charset="0"/>
              </a:rPr>
              <a:t> книг», «</a:t>
            </a:r>
            <a:r>
              <a:rPr lang="ru-RU" sz="2400" dirty="0" err="1" smtClean="0">
                <a:latin typeface="Cambria" pitchFamily="18" charset="0"/>
              </a:rPr>
              <a:t>нет</a:t>
            </a:r>
            <a:r>
              <a:rPr lang="ru-RU" sz="2400" b="1" dirty="0" err="1" smtClean="0">
                <a:latin typeface="Cambria" pitchFamily="18" charset="0"/>
              </a:rPr>
              <a:t>У</a:t>
            </a:r>
            <a:r>
              <a:rPr lang="ru-RU" sz="2400" dirty="0" smtClean="0">
                <a:latin typeface="Cambria" pitchFamily="18" charset="0"/>
              </a:rPr>
              <a:t> сил» и т. п.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Обратите внимание!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62620" y="758329"/>
            <a:ext cx="5203926" cy="1969770"/>
          </a:xfrm>
        </p:spPr>
        <p:txBody>
          <a:bodyPr/>
          <a:lstStyle/>
          <a:p>
            <a:pPr algn="ctr"/>
            <a:r>
              <a:rPr lang="ru-RU" sz="1600" dirty="0" smtClean="0"/>
              <a:t>Между повторяющимися словами</a:t>
            </a:r>
            <a:r>
              <a:rPr lang="ru-RU" sz="1600" dirty="0" smtClean="0">
                <a:solidFill>
                  <a:srgbClr val="FFC000"/>
                </a:solidFill>
              </a:rPr>
              <a:t> </a:t>
            </a:r>
            <a:r>
              <a:rPr lang="ru-RU" sz="1600" b="1" dirty="0">
                <a:solidFill>
                  <a:schemeClr val="accent6">
                    <a:lumMod val="75000"/>
                  </a:schemeClr>
                </a:solidFill>
              </a:rPr>
              <a:t>Да и Нет </a:t>
            </a:r>
            <a:r>
              <a:rPr lang="ru-RU" sz="1600" i="1" dirty="0" smtClean="0"/>
              <a:t> </a:t>
            </a:r>
            <a:endParaRPr lang="ru-RU" sz="1600" i="1" dirty="0" smtClean="0"/>
          </a:p>
          <a:p>
            <a:pPr algn="ctr"/>
            <a:r>
              <a:rPr lang="ru-RU" sz="1600" dirty="0" smtClean="0"/>
              <a:t>ставится </a:t>
            </a:r>
            <a:r>
              <a:rPr lang="ru-RU" sz="1600" dirty="0" smtClean="0"/>
              <a:t>запятая.</a:t>
            </a:r>
          </a:p>
          <a:p>
            <a:pPr algn="ctr"/>
            <a:endParaRPr lang="ru-RU" sz="1600" dirty="0" smtClean="0"/>
          </a:p>
          <a:p>
            <a:pPr algn="ctr"/>
            <a:r>
              <a:rPr lang="ru-RU" sz="1600" i="1" dirty="0" smtClean="0"/>
              <a:t>А я берусь открыть; </a:t>
            </a:r>
            <a:r>
              <a:rPr lang="ru-RU" sz="1600" i="1" dirty="0" smtClean="0">
                <a:solidFill>
                  <a:schemeClr val="accent6">
                    <a:lumMod val="75000"/>
                  </a:schemeClr>
                </a:solidFill>
              </a:rPr>
              <a:t>да, да, </a:t>
            </a:r>
            <a:r>
              <a:rPr lang="ru-RU" sz="1600" i="1" dirty="0" smtClean="0"/>
              <a:t>уверен в этом (</a:t>
            </a:r>
            <a:r>
              <a:rPr lang="ru-RU" sz="1600" i="1" dirty="0" err="1" smtClean="0"/>
              <a:t>Кр</a:t>
            </a:r>
            <a:r>
              <a:rPr lang="ru-RU" sz="1600" i="1" dirty="0" smtClean="0"/>
              <a:t>.).</a:t>
            </a:r>
          </a:p>
          <a:p>
            <a:pPr algn="ctr"/>
            <a:endParaRPr lang="ru-RU" sz="1600" i="1" dirty="0" smtClean="0"/>
          </a:p>
          <a:p>
            <a:pPr algn="ctr"/>
            <a:r>
              <a:rPr lang="ru-RU" sz="1600" i="1" dirty="0" smtClean="0"/>
              <a:t> Ну, а если бы начинать жизнь сначала, то я не женился бы… </a:t>
            </a:r>
            <a:r>
              <a:rPr lang="ru-RU" sz="1600" i="1" dirty="0" smtClean="0">
                <a:solidFill>
                  <a:schemeClr val="accent6">
                    <a:lumMod val="75000"/>
                  </a:schemeClr>
                </a:solidFill>
              </a:rPr>
              <a:t>Нет, нет! </a:t>
            </a:r>
            <a:r>
              <a:rPr lang="ru-RU" sz="1600" i="1" dirty="0" smtClean="0"/>
              <a:t>(Ч.)</a:t>
            </a:r>
            <a:endParaRPr lang="ru-RU" sz="1600" dirty="0" smtClean="0"/>
          </a:p>
          <a:p>
            <a:pPr algn="ctr"/>
            <a:endParaRPr lang="ru-RU" sz="1600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22227"/>
            <a:ext cx="5164295" cy="246221"/>
          </a:xfrm>
        </p:spPr>
        <p:txBody>
          <a:bodyPr/>
          <a:lstStyle/>
          <a:p>
            <a:pPr algn="ctr"/>
            <a:r>
              <a:rPr lang="ru-RU" sz="1600" dirty="0" smtClean="0"/>
              <a:t>Выделение слов-предложений на письме</a:t>
            </a:r>
            <a:endParaRPr lang="ru-RU" sz="1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5278" y="693732"/>
            <a:ext cx="4935243" cy="2062103"/>
          </a:xfrm>
        </p:spPr>
        <p:txBody>
          <a:bodyPr/>
          <a:lstStyle/>
          <a:p>
            <a:pPr algn="ctr"/>
            <a:r>
              <a:rPr lang="ru-RU" sz="1600" dirty="0" smtClean="0"/>
              <a:t>Если слова-предложения </a:t>
            </a:r>
            <a:r>
              <a:rPr lang="ru-RU" sz="1600" b="1" dirty="0" smtClean="0">
                <a:solidFill>
                  <a:schemeClr val="accent6">
                    <a:lumMod val="75000"/>
                  </a:schemeClr>
                </a:solidFill>
              </a:rPr>
              <a:t>Да и Нет </a:t>
            </a:r>
            <a:r>
              <a:rPr lang="ru-RU" sz="1600" dirty="0" smtClean="0"/>
              <a:t>стоят перед предложением, которое раскрывает их смысл, то они отделяются запятой или восклицательным знаком.</a:t>
            </a:r>
          </a:p>
          <a:p>
            <a:pPr algn="ctr"/>
            <a:r>
              <a:rPr lang="ru-RU" sz="1600" dirty="0" smtClean="0">
                <a:solidFill>
                  <a:srgbClr val="00B050"/>
                </a:solidFill>
              </a:rPr>
              <a:t>Примеры:</a:t>
            </a:r>
          </a:p>
          <a:p>
            <a:pPr algn="ctr"/>
            <a:endParaRPr lang="ru-RU" sz="1400" b="1" dirty="0" smtClean="0"/>
          </a:p>
          <a:p>
            <a:pPr marL="342900" indent="-342900" algn="ctr">
              <a:buAutoNum type="arabicParenR"/>
            </a:pPr>
            <a:r>
              <a:rPr lang="ru-RU" sz="2000" b="1" dirty="0" smtClean="0">
                <a:solidFill>
                  <a:srgbClr val="0070C0"/>
                </a:solidFill>
              </a:rPr>
              <a:t>Да,</a:t>
            </a:r>
            <a:r>
              <a:rPr lang="ru-RU" sz="2000" dirty="0" smtClean="0"/>
              <a:t> мы приедем вечером.</a:t>
            </a:r>
          </a:p>
          <a:p>
            <a:pPr marL="342900" indent="-342900" algn="ctr">
              <a:buAutoNum type="arabicParenR"/>
            </a:pPr>
            <a:r>
              <a:rPr lang="ru-RU" sz="2000" b="1" dirty="0" smtClean="0">
                <a:solidFill>
                  <a:srgbClr val="0070C0"/>
                </a:solidFill>
              </a:rPr>
              <a:t>Нет!</a:t>
            </a:r>
            <a:r>
              <a:rPr lang="ru-RU" sz="2000" dirty="0" smtClean="0"/>
              <a:t> Я не хочу идти на озеро. 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Примеры слов-предложений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5278" y="908045"/>
            <a:ext cx="4935243" cy="1600438"/>
          </a:xfrm>
        </p:spPr>
        <p:txBody>
          <a:bodyPr/>
          <a:lstStyle/>
          <a:p>
            <a:r>
              <a:rPr lang="ru-RU" sz="2400" b="1" i="1" u="sng" dirty="0" smtClean="0">
                <a:latin typeface="Cambria" pitchFamily="18" charset="0"/>
              </a:rPr>
              <a:t>Нет,</a:t>
            </a:r>
            <a:r>
              <a:rPr lang="ru-RU" sz="2400" b="1" i="1" dirty="0" smtClean="0">
                <a:latin typeface="Cambria" pitchFamily="18" charset="0"/>
              </a:rPr>
              <a:t> </a:t>
            </a:r>
            <a:r>
              <a:rPr lang="ru-RU" sz="2400" i="1" dirty="0" smtClean="0">
                <a:latin typeface="Cambria" pitchFamily="18" charset="0"/>
              </a:rPr>
              <a:t>не покину я тебя никогда! </a:t>
            </a:r>
          </a:p>
          <a:p>
            <a:r>
              <a:rPr lang="ru-RU" sz="2400" b="1" i="1" u="sng" dirty="0" smtClean="0">
                <a:latin typeface="Cambria" pitchFamily="18" charset="0"/>
              </a:rPr>
              <a:t>Нет!</a:t>
            </a:r>
            <a:r>
              <a:rPr lang="ru-RU" sz="2400" i="1" dirty="0" smtClean="0">
                <a:latin typeface="Cambria" pitchFamily="18" charset="0"/>
              </a:rPr>
              <a:t> Ты уж выслушай.                    </a:t>
            </a:r>
            <a:r>
              <a:rPr lang="ru-RU" i="1" dirty="0" smtClean="0">
                <a:latin typeface="Cambria" pitchFamily="18" charset="0"/>
              </a:rPr>
              <a:t>                                                                                </a:t>
            </a:r>
            <a:r>
              <a:rPr lang="ru-RU" sz="2800" b="1" i="1" u="sng" dirty="0" smtClean="0">
                <a:latin typeface="Cambria" pitchFamily="18" charset="0"/>
              </a:rPr>
              <a:t>Да</a:t>
            </a:r>
            <a:r>
              <a:rPr lang="ru-RU" sz="2800" i="1" dirty="0" smtClean="0">
                <a:latin typeface="Cambria" pitchFamily="18" charset="0"/>
              </a:rPr>
              <a:t>, были люди в наше время!</a:t>
            </a:r>
          </a:p>
          <a:p>
            <a:pPr algn="l"/>
            <a:r>
              <a:rPr lang="ru-RU" sz="2800" i="1" dirty="0" smtClean="0">
                <a:latin typeface="Cambria" pitchFamily="18" charset="0"/>
              </a:rPr>
              <a:t> </a:t>
            </a:r>
            <a:r>
              <a:rPr lang="ru-RU" sz="1400" i="1" dirty="0" smtClean="0">
                <a:latin typeface="Cambria" pitchFamily="18" charset="0"/>
              </a:rPr>
              <a:t>(М. Лермонтов)</a:t>
            </a:r>
            <a:endParaRPr lang="ru-RU" sz="1400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80483" y="122228"/>
            <a:ext cx="4852882" cy="357190"/>
          </a:xfrm>
        </p:spPr>
        <p:txBody>
          <a:bodyPr/>
          <a:lstStyle/>
          <a:p>
            <a:pPr eaLnBrk="1" hangingPunct="1"/>
            <a:r>
              <a:rPr lang="ru-RU" sz="2300" dirty="0" smtClean="0">
                <a:latin typeface="Cambria" pitchFamily="18" charset="0"/>
              </a:rPr>
              <a:t>Слова  -  предложения    Да и  Нет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8159" y="836607"/>
            <a:ext cx="5449482" cy="2214578"/>
          </a:xfrm>
          <a:prstGeom prst="rect">
            <a:avLst/>
          </a:prstGeom>
        </p:spPr>
        <p:txBody>
          <a:bodyPr lIns="51481" tIns="25740" rIns="51481" bIns="25740"/>
          <a:lstStyle/>
          <a:p>
            <a:pPr eaLnBrk="1" hangingPunct="1"/>
            <a:r>
              <a:rPr lang="ru-RU" sz="1000" i="1" dirty="0" smtClean="0">
                <a:latin typeface="Cambria" pitchFamily="18" charset="0"/>
              </a:rPr>
              <a:t>                                                                                        </a:t>
            </a:r>
          </a:p>
          <a:p>
            <a:pPr eaLnBrk="1" hangingPunct="1"/>
            <a:r>
              <a:rPr lang="ru-RU" sz="1000" i="1" dirty="0" smtClean="0">
                <a:latin typeface="Cambria" pitchFamily="18" charset="0"/>
              </a:rPr>
              <a:t>    </a:t>
            </a:r>
          </a:p>
          <a:p>
            <a:pPr algn="ctr" eaLnBrk="1" hangingPunct="1"/>
            <a:r>
              <a:rPr lang="ru-RU" sz="1600" b="1" dirty="0" smtClean="0">
                <a:solidFill>
                  <a:schemeClr val="accent6">
                    <a:lumMod val="75000"/>
                  </a:schemeClr>
                </a:solidFill>
                <a:latin typeface="Cambria" pitchFamily="18" charset="0"/>
              </a:rPr>
              <a:t>Частица </a:t>
            </a:r>
            <a:r>
              <a:rPr lang="ru-RU" sz="1600" b="1" i="1" dirty="0" smtClean="0">
                <a:solidFill>
                  <a:schemeClr val="accent6">
                    <a:lumMod val="75000"/>
                  </a:schemeClr>
                </a:solidFill>
                <a:latin typeface="Cambria" pitchFamily="18" charset="0"/>
              </a:rPr>
              <a:t>О</a:t>
            </a:r>
            <a:r>
              <a:rPr lang="ru-RU" sz="1600" b="1" dirty="0" smtClean="0">
                <a:solidFill>
                  <a:schemeClr val="accent6">
                    <a:lumMod val="75000"/>
                  </a:schemeClr>
                </a:solidFill>
                <a:latin typeface="Cambria" pitchFamily="18" charset="0"/>
              </a:rPr>
              <a:t>, стоящая при словах - предложениях, запятой от них не отделяется:                                               </a:t>
            </a:r>
          </a:p>
          <a:p>
            <a:pPr algn="ctr" eaLnBrk="1" hangingPunct="1"/>
            <a:r>
              <a:rPr lang="ru-RU" sz="2400" dirty="0" smtClean="0">
                <a:latin typeface="Cambria" pitchFamily="18" charset="0"/>
              </a:rPr>
              <a:t> </a:t>
            </a:r>
            <a:r>
              <a:rPr lang="ru-RU" sz="2400" b="1" i="1" u="sng" dirty="0" smtClean="0">
                <a:latin typeface="Cambria" pitchFamily="18" charset="0"/>
              </a:rPr>
              <a:t>О нет, </a:t>
            </a:r>
            <a:r>
              <a:rPr lang="ru-RU" sz="2400" i="1" dirty="0" smtClean="0">
                <a:latin typeface="Cambria" pitchFamily="18" charset="0"/>
              </a:rPr>
              <a:t>то белеет туман над рекой. (В. Жуковский.)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34628" y="830337"/>
            <a:ext cx="4935243" cy="1846659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Слова-предложения представляют собой особый структурный тип и не могут быть отнесены ни к двусоставным предложениям, ни к односоставным. </a:t>
            </a:r>
          </a:p>
          <a:p>
            <a:endParaRPr lang="ru-RU" b="1" dirty="0" smtClean="0"/>
          </a:p>
          <a:p>
            <a:pPr algn="just"/>
            <a:r>
              <a:rPr lang="ru-RU" b="1" dirty="0" smtClean="0"/>
              <a:t>Слова-предложения</a:t>
            </a:r>
            <a:r>
              <a:rPr lang="ru-RU" dirty="0" smtClean="0"/>
              <a:t>  – это </a:t>
            </a:r>
            <a:r>
              <a:rPr lang="ru-RU" i="1" dirty="0" smtClean="0"/>
              <a:t>предложения</a:t>
            </a:r>
            <a:r>
              <a:rPr lang="ru-RU" dirty="0" smtClean="0"/>
              <a:t>, которые </a:t>
            </a:r>
            <a:r>
              <a:rPr lang="ru-RU" i="1" dirty="0" smtClean="0"/>
              <a:t>состоят из одного слова или устойчивого сочетания</a:t>
            </a:r>
            <a:r>
              <a:rPr lang="ru-RU" dirty="0" smtClean="0"/>
              <a:t> и выражают эмоциональную или волевую реакцию говорящего на ситуацию (утверждение или отрицание, согласие или несогласие, побуждение к действию), но не называют ни характера этой реакции, ни компонентов соответствующей ситуации.</a:t>
            </a:r>
            <a:endParaRPr lang="ru-RU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Слова-предложения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5278" y="1083504"/>
            <a:ext cx="4935243" cy="1538883"/>
          </a:xfrm>
        </p:spPr>
        <p:txBody>
          <a:bodyPr/>
          <a:lstStyle/>
          <a:p>
            <a:pPr algn="ctr"/>
            <a:r>
              <a:rPr lang="ru-RU" sz="2000" b="1" i="1" dirty="0" smtClean="0"/>
              <a:t>Основная сфера употребления таких предложений - диалогическая речь.</a:t>
            </a:r>
            <a:r>
              <a:rPr lang="ru-RU" sz="2000" dirty="0" smtClean="0"/>
              <a:t> </a:t>
            </a:r>
          </a:p>
          <a:p>
            <a:pPr algn="ctr"/>
            <a:r>
              <a:rPr lang="ru-RU" sz="2000" dirty="0" smtClean="0"/>
              <a:t>Они свойственны только разговорному языку.</a:t>
            </a:r>
            <a:endParaRPr lang="ru-RU" sz="2000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69332"/>
          </a:xfrm>
        </p:spPr>
        <p:txBody>
          <a:bodyPr/>
          <a:lstStyle/>
          <a:p>
            <a:pPr algn="ctr"/>
            <a:r>
              <a:rPr lang="ru-RU" sz="2400" dirty="0" smtClean="0"/>
              <a:t>Сегодня на уроке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802780" y="1075978"/>
            <a:ext cx="3528392" cy="276999"/>
          </a:xfrm>
        </p:spPr>
        <p:txBody>
          <a:bodyPr/>
          <a:lstStyle/>
          <a:p>
            <a:r>
              <a:rPr lang="ru-RU" sz="1800" dirty="0">
                <a:solidFill>
                  <a:srgbClr val="0070C0"/>
                </a:solidFill>
                <a:latin typeface="+mn-lt"/>
                <a:cs typeface="+mn-cs"/>
              </a:rPr>
              <a:t>Узнали о </a:t>
            </a:r>
            <a:r>
              <a:rPr lang="ru-RU" sz="1800" dirty="0" smtClean="0">
                <a:solidFill>
                  <a:srgbClr val="0070C0"/>
                </a:solidFill>
                <a:latin typeface="+mn-lt"/>
                <a:cs typeface="+mn-cs"/>
              </a:rPr>
              <a:t>словах-предложениях</a:t>
            </a:r>
            <a:endParaRPr lang="ru-RU" sz="1800" dirty="0">
              <a:solidFill>
                <a:srgbClr val="0070C0"/>
              </a:solidFill>
              <a:latin typeface="+mn-lt"/>
              <a:cs typeface="+mn-cs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930135" y="1003970"/>
            <a:ext cx="504000" cy="504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1</a:t>
            </a:r>
            <a:endParaRPr lang="ru-RU" sz="2800" b="1" dirty="0"/>
          </a:p>
        </p:txBody>
      </p:sp>
      <p:sp>
        <p:nvSpPr>
          <p:cNvPr id="5" name="Овал 4"/>
          <p:cNvSpPr/>
          <p:nvPr/>
        </p:nvSpPr>
        <p:spPr>
          <a:xfrm>
            <a:off x="930135" y="1869807"/>
            <a:ext cx="504000" cy="504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2</a:t>
            </a:r>
            <a:endParaRPr lang="ru-RU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658764" y="1768182"/>
            <a:ext cx="35719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endParaRPr lang="ru-RU" kern="0" dirty="0" smtClean="0">
              <a:solidFill>
                <a:srgbClr val="0070C0"/>
              </a:solidFill>
            </a:endParaRPr>
          </a:p>
        </p:txBody>
      </p:sp>
      <p:sp>
        <p:nvSpPr>
          <p:cNvPr id="7" name="Текст 2"/>
          <p:cNvSpPr txBox="1">
            <a:spLocks/>
          </p:cNvSpPr>
          <p:nvPr/>
        </p:nvSpPr>
        <p:spPr>
          <a:xfrm>
            <a:off x="1802780" y="1838449"/>
            <a:ext cx="3528392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200" b="0" i="0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kern="0" dirty="0">
                <a:solidFill>
                  <a:srgbClr val="0070C0"/>
                </a:solidFill>
                <a:latin typeface="+mn-lt"/>
                <a:cs typeface="+mn-cs"/>
              </a:rPr>
              <a:t>Вспомнили  правописание междометных предложений</a:t>
            </a:r>
          </a:p>
        </p:txBody>
      </p:sp>
    </p:spTree>
    <p:extLst>
      <p:ext uri="{BB962C8B-B14F-4D97-AF65-F5344CB8AC3E}">
        <p14:creationId xmlns:p14="http://schemas.microsoft.com/office/powerpoint/2010/main" val="848188591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7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Задание для самостоятельной работы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11198" y="908045"/>
            <a:ext cx="4608512" cy="215444"/>
          </a:xfrm>
        </p:spPr>
        <p:txBody>
          <a:bodyPr/>
          <a:lstStyle/>
          <a:p>
            <a:pPr marL="342900" indent="-342900" algn="l">
              <a:spcBef>
                <a:spcPts val="1200"/>
              </a:spcBef>
              <a:buAutoNum type="arabicPeriod"/>
            </a:pPr>
            <a:r>
              <a:rPr lang="ru-RU" sz="1400" dirty="0" smtClean="0"/>
              <a:t>Выполнить упражнение №88 на странице 74</a:t>
            </a:r>
          </a:p>
        </p:txBody>
      </p:sp>
      <p:pic>
        <p:nvPicPr>
          <p:cNvPr id="4" name="Picture 2" descr="C:\Users\Lenovo\Desktop\IMG_20200916_200121_79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9633" y="1766441"/>
            <a:ext cx="1986426" cy="1226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Проверка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5278" y="693732"/>
            <a:ext cx="4935243" cy="2092881"/>
          </a:xfrm>
        </p:spPr>
        <p:txBody>
          <a:bodyPr/>
          <a:lstStyle/>
          <a:p>
            <a:pPr algn="ctr"/>
            <a:r>
              <a:rPr lang="ru-RU" b="1" dirty="0" smtClean="0"/>
              <a:t>Упражнение №79</a:t>
            </a:r>
          </a:p>
          <a:p>
            <a:pPr algn="ctr"/>
            <a:r>
              <a:rPr lang="ru-RU" dirty="0" smtClean="0">
                <a:solidFill>
                  <a:srgbClr val="0070C0"/>
                </a:solidFill>
              </a:rPr>
              <a:t>Спишите отрывки из басен И.А.Крылова. Подчеркните обращения. Определите место обращения, одиночное оно или </a:t>
            </a:r>
            <a:r>
              <a:rPr lang="ru-RU" dirty="0" smtClean="0">
                <a:solidFill>
                  <a:srgbClr val="0070C0"/>
                </a:solidFill>
              </a:rPr>
              <a:t>распространённое, </a:t>
            </a:r>
            <a:r>
              <a:rPr lang="ru-RU" dirty="0" smtClean="0">
                <a:solidFill>
                  <a:srgbClr val="0070C0"/>
                </a:solidFill>
              </a:rPr>
              <a:t>объясните постановку знаков препинания.</a:t>
            </a:r>
          </a:p>
          <a:p>
            <a:pPr marL="228600" indent="-228600" algn="ctr">
              <a:buAutoNum type="arabicParenR"/>
            </a:pPr>
            <a:endParaRPr lang="ru-RU" dirty="0" smtClean="0"/>
          </a:p>
          <a:p>
            <a:pPr marL="228600" indent="-228600" algn="ctr">
              <a:buAutoNum type="arabicParenR"/>
            </a:pPr>
            <a:r>
              <a:rPr lang="ru-RU" sz="1600" dirty="0" smtClean="0"/>
              <a:t>«Куда так</a:t>
            </a:r>
            <a:r>
              <a:rPr lang="ru-RU" sz="1600" dirty="0" smtClean="0">
                <a:solidFill>
                  <a:schemeClr val="accent6">
                    <a:lumMod val="75000"/>
                  </a:schemeClr>
                </a:solidFill>
              </a:rPr>
              <a:t>,</a:t>
            </a:r>
            <a:r>
              <a:rPr lang="ru-RU" sz="1600" dirty="0" smtClean="0"/>
              <a:t> </a:t>
            </a:r>
            <a:r>
              <a:rPr lang="ru-RU" sz="1600" b="1" dirty="0" smtClean="0">
                <a:solidFill>
                  <a:schemeClr val="accent6">
                    <a:lumMod val="75000"/>
                  </a:schemeClr>
                </a:solidFill>
              </a:rPr>
              <a:t>кумушка,</a:t>
            </a:r>
            <a:r>
              <a:rPr lang="ru-RU" sz="1600" dirty="0" smtClean="0"/>
              <a:t> бежишь ты без оглядки?»-</a:t>
            </a:r>
          </a:p>
          <a:p>
            <a:pPr marL="228600" indent="-228600" algn="ctr"/>
            <a:r>
              <a:rPr lang="ru-RU" sz="1600" dirty="0" smtClean="0"/>
              <a:t>Лисицу спрашивал Сурок.</a:t>
            </a:r>
          </a:p>
          <a:p>
            <a:pPr marL="228600" indent="-228600" algn="ctr"/>
            <a:r>
              <a:rPr lang="ru-RU" sz="1600" dirty="0" smtClean="0"/>
              <a:t>«Ох</a:t>
            </a:r>
            <a:r>
              <a:rPr lang="ru-RU" sz="1600" dirty="0" smtClean="0">
                <a:solidFill>
                  <a:srgbClr val="FF0000"/>
                </a:solidFill>
              </a:rPr>
              <a:t>,</a:t>
            </a:r>
            <a:r>
              <a:rPr lang="ru-RU" sz="1600" dirty="0" smtClean="0"/>
              <a:t> </a:t>
            </a:r>
            <a:r>
              <a:rPr lang="ru-RU" sz="1600" b="1" dirty="0" smtClean="0">
                <a:solidFill>
                  <a:schemeClr val="accent6">
                    <a:lumMod val="75000"/>
                  </a:schemeClr>
                </a:solidFill>
              </a:rPr>
              <a:t>мой голубчик-куманёк</a:t>
            </a:r>
            <a:r>
              <a:rPr lang="ru-RU" sz="1600" dirty="0" smtClean="0">
                <a:solidFill>
                  <a:srgbClr val="FF0000"/>
                </a:solidFill>
              </a:rPr>
              <a:t>!</a:t>
            </a:r>
          </a:p>
          <a:p>
            <a:pPr marL="228600" indent="-228600" algn="ctr"/>
            <a:r>
              <a:rPr lang="ru-RU" sz="1600" dirty="0" smtClean="0"/>
              <a:t>Терплю</a:t>
            </a:r>
            <a:r>
              <a:rPr lang="en-US" sz="1600" dirty="0" smtClean="0"/>
              <a:t> </a:t>
            </a:r>
            <a:r>
              <a:rPr lang="ru-RU" sz="1600" dirty="0" smtClean="0"/>
              <a:t>напраслину </a:t>
            </a:r>
            <a:r>
              <a:rPr lang="ru-RU" sz="1600" dirty="0" smtClean="0"/>
              <a:t>и выслана за взятки».</a:t>
            </a:r>
          </a:p>
          <a:p>
            <a:pPr marL="228600" indent="-228600" algn="ctr">
              <a:buAutoNum type="arabicParenR"/>
            </a:pPr>
            <a:endParaRPr lang="ru-RU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Проверка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974353"/>
            <a:ext cx="5491958" cy="923330"/>
          </a:xfrm>
        </p:spPr>
        <p:txBody>
          <a:bodyPr/>
          <a:lstStyle/>
          <a:p>
            <a:pPr algn="ctr"/>
            <a:r>
              <a:rPr lang="ru-RU" sz="2000" dirty="0" smtClean="0"/>
              <a:t>2) Осёл увидел Соловья</a:t>
            </a:r>
          </a:p>
          <a:p>
            <a:pPr algn="ctr"/>
            <a:r>
              <a:rPr lang="ru-RU" sz="2000" dirty="0" smtClean="0"/>
              <a:t>И говорит </a:t>
            </a:r>
            <a:r>
              <a:rPr lang="ru-RU" sz="2000" dirty="0" smtClean="0"/>
              <a:t>ему: </a:t>
            </a:r>
            <a:r>
              <a:rPr lang="ru-RU" sz="2000" dirty="0" smtClean="0"/>
              <a:t>«Послушай-ка, </a:t>
            </a:r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</a:rPr>
              <a:t>дружище!</a:t>
            </a:r>
          </a:p>
          <a:p>
            <a:pPr algn="ctr"/>
            <a:r>
              <a:rPr lang="ru-RU" sz="2000" dirty="0" smtClean="0"/>
              <a:t>Ты, </a:t>
            </a:r>
            <a:r>
              <a:rPr lang="ru-RU" sz="2000" dirty="0" smtClean="0">
                <a:solidFill>
                  <a:srgbClr val="00B050"/>
                </a:solidFill>
              </a:rPr>
              <a:t>сказывают</a:t>
            </a:r>
            <a:r>
              <a:rPr lang="ru-RU" sz="2000" dirty="0" smtClean="0"/>
              <a:t>, петь великий </a:t>
            </a:r>
            <a:r>
              <a:rPr lang="ru-RU" sz="2000" dirty="0" err="1" smtClean="0"/>
              <a:t>мастерище</a:t>
            </a:r>
            <a:r>
              <a:rPr lang="ru-RU" sz="2000" dirty="0" smtClean="0"/>
              <a:t>»…</a:t>
            </a:r>
            <a:endParaRPr lang="ru-RU" sz="2000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Проверка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5278" y="693731"/>
            <a:ext cx="4935243" cy="3139321"/>
          </a:xfrm>
        </p:spPr>
        <p:txBody>
          <a:bodyPr/>
          <a:lstStyle/>
          <a:p>
            <a:pPr algn="ctr"/>
            <a:r>
              <a:rPr lang="ru-RU" b="1" dirty="0" smtClean="0"/>
              <a:t>Упражнение №82</a:t>
            </a:r>
          </a:p>
          <a:p>
            <a:pPr algn="ctr"/>
            <a:r>
              <a:rPr lang="ru-RU" dirty="0" smtClean="0">
                <a:solidFill>
                  <a:srgbClr val="0070C0"/>
                </a:solidFill>
              </a:rPr>
              <a:t>Выпишите, </a:t>
            </a:r>
            <a:r>
              <a:rPr lang="ru-RU" dirty="0" smtClean="0">
                <a:solidFill>
                  <a:srgbClr val="0070C0"/>
                </a:solidFill>
              </a:rPr>
              <a:t>расставляя пропущенные знаки препинания </a:t>
            </a:r>
            <a:r>
              <a:rPr lang="en-US" dirty="0" smtClean="0">
                <a:solidFill>
                  <a:srgbClr val="0070C0"/>
                </a:solidFill>
              </a:rPr>
              <a:t>                           </a:t>
            </a:r>
            <a:r>
              <a:rPr lang="ru-RU" dirty="0" smtClean="0">
                <a:solidFill>
                  <a:srgbClr val="0070C0"/>
                </a:solidFill>
              </a:rPr>
              <a:t>в </a:t>
            </a:r>
            <a:r>
              <a:rPr lang="ru-RU" dirty="0" smtClean="0">
                <a:solidFill>
                  <a:srgbClr val="0070C0"/>
                </a:solidFill>
              </a:rPr>
              <a:t>предложениях, в которых выделенные слова являются вводными. </a:t>
            </a:r>
          </a:p>
          <a:p>
            <a:pPr marL="228600" indent="-228600" algn="ctr">
              <a:buAutoNum type="arabicPeriod"/>
            </a:pPr>
            <a:endParaRPr lang="ru-RU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539750" indent="-228600" algn="l"/>
            <a:r>
              <a:rPr lang="ru-RU" sz="1600" dirty="0" smtClean="0">
                <a:solidFill>
                  <a:schemeClr val="tx1"/>
                </a:solidFill>
              </a:rPr>
              <a:t>1. </a:t>
            </a:r>
            <a:r>
              <a:rPr lang="ru-RU" sz="1600" dirty="0" smtClean="0">
                <a:solidFill>
                  <a:schemeClr val="accent6">
                    <a:lumMod val="75000"/>
                  </a:schemeClr>
                </a:solidFill>
              </a:rPr>
              <a:t>Вероятно,</a:t>
            </a:r>
            <a:r>
              <a:rPr lang="ru-RU" sz="1600" dirty="0" smtClean="0">
                <a:solidFill>
                  <a:schemeClr val="tx1"/>
                </a:solidFill>
              </a:rPr>
              <a:t> это был человек воспитанный. </a:t>
            </a:r>
          </a:p>
          <a:p>
            <a:pPr marL="539750" indent="-228600" algn="l"/>
            <a:r>
              <a:rPr lang="ru-RU" sz="1600" dirty="0" smtClean="0">
                <a:solidFill>
                  <a:schemeClr val="tx1"/>
                </a:solidFill>
              </a:rPr>
              <a:t>2. </a:t>
            </a:r>
            <a:r>
              <a:rPr lang="ru-RU" sz="1600" dirty="0" smtClean="0">
                <a:solidFill>
                  <a:schemeClr val="accent6">
                    <a:lumMod val="75000"/>
                  </a:schemeClr>
                </a:solidFill>
              </a:rPr>
              <a:t>Казалось,</a:t>
            </a:r>
            <a:r>
              <a:rPr lang="ru-RU" sz="1600" dirty="0" smtClean="0">
                <a:solidFill>
                  <a:schemeClr val="tx1"/>
                </a:solidFill>
              </a:rPr>
              <a:t> мы предусмотрели всё.</a:t>
            </a:r>
          </a:p>
          <a:p>
            <a:pPr marL="539750" indent="-228600" algn="l"/>
            <a:r>
              <a:rPr lang="ru-RU" sz="1600" dirty="0" smtClean="0">
                <a:solidFill>
                  <a:schemeClr val="tx1"/>
                </a:solidFill>
              </a:rPr>
              <a:t>4. </a:t>
            </a:r>
            <a:r>
              <a:rPr lang="ru-RU" sz="1600" dirty="0" smtClean="0">
                <a:solidFill>
                  <a:schemeClr val="tx1"/>
                </a:solidFill>
              </a:rPr>
              <a:t>Здесь</a:t>
            </a:r>
            <a:r>
              <a:rPr lang="ru-RU" sz="1600" dirty="0" smtClean="0">
                <a:solidFill>
                  <a:schemeClr val="accent6">
                    <a:lumMod val="75000"/>
                  </a:schemeClr>
                </a:solidFill>
              </a:rPr>
              <a:t>,</a:t>
            </a:r>
            <a:r>
              <a:rPr lang="ru-RU" sz="1600" dirty="0" smtClean="0">
                <a:solidFill>
                  <a:schemeClr val="tx1"/>
                </a:solidFill>
              </a:rPr>
              <a:t> </a:t>
            </a:r>
            <a:r>
              <a:rPr lang="ru-RU" sz="1600" dirty="0" smtClean="0">
                <a:solidFill>
                  <a:schemeClr val="accent6">
                    <a:lumMod val="75000"/>
                  </a:schemeClr>
                </a:solidFill>
              </a:rPr>
              <a:t>верно,</a:t>
            </a:r>
            <a:r>
              <a:rPr lang="ru-RU" sz="1600" dirty="0" smtClean="0">
                <a:solidFill>
                  <a:schemeClr val="tx1"/>
                </a:solidFill>
              </a:rPr>
              <a:t> есть какая-то ошибка.</a:t>
            </a:r>
          </a:p>
          <a:p>
            <a:pPr marL="539750" indent="-228600" algn="l"/>
            <a:r>
              <a:rPr lang="ru-RU" sz="1600" dirty="0" smtClean="0">
                <a:solidFill>
                  <a:schemeClr val="tx1"/>
                </a:solidFill>
              </a:rPr>
              <a:t>5. </a:t>
            </a:r>
            <a:r>
              <a:rPr lang="ru-RU" sz="1600" dirty="0" smtClean="0">
                <a:solidFill>
                  <a:schemeClr val="accent6">
                    <a:lumMod val="75000"/>
                  </a:schemeClr>
                </a:solidFill>
              </a:rPr>
              <a:t>Может быть, </a:t>
            </a:r>
            <a:r>
              <a:rPr lang="ru-RU" sz="1600" dirty="0" smtClean="0">
                <a:solidFill>
                  <a:schemeClr val="tx1"/>
                </a:solidFill>
              </a:rPr>
              <a:t>они нашли решение задачи.</a:t>
            </a:r>
          </a:p>
          <a:p>
            <a:pPr marL="539750" indent="-228600" algn="l"/>
            <a:r>
              <a:rPr lang="ru-RU" sz="1600" dirty="0" smtClean="0">
                <a:solidFill>
                  <a:schemeClr val="tx1"/>
                </a:solidFill>
              </a:rPr>
              <a:t>9. Сосед,  </a:t>
            </a:r>
            <a:r>
              <a:rPr lang="ru-RU" sz="1600" dirty="0" smtClean="0">
                <a:solidFill>
                  <a:schemeClr val="accent6">
                    <a:lumMod val="75000"/>
                  </a:schemeClr>
                </a:solidFill>
              </a:rPr>
              <a:t>должно быть,  </a:t>
            </a:r>
            <a:r>
              <a:rPr lang="ru-RU" sz="1600" dirty="0" smtClean="0">
                <a:solidFill>
                  <a:schemeClr val="tx1"/>
                </a:solidFill>
              </a:rPr>
              <a:t>захворал.</a:t>
            </a:r>
          </a:p>
          <a:p>
            <a:pPr marL="539750" indent="-228600" algn="l"/>
            <a:r>
              <a:rPr lang="ru-RU" sz="1600" dirty="0" smtClean="0">
                <a:solidFill>
                  <a:schemeClr val="tx1"/>
                </a:solidFill>
              </a:rPr>
              <a:t>10. Нам</a:t>
            </a:r>
            <a:r>
              <a:rPr lang="ru-RU" sz="1600" dirty="0" smtClean="0">
                <a:solidFill>
                  <a:schemeClr val="accent6">
                    <a:lumMod val="75000"/>
                  </a:schemeClr>
                </a:solidFill>
              </a:rPr>
              <a:t>,</a:t>
            </a:r>
            <a:r>
              <a:rPr lang="ru-RU" sz="1600" dirty="0" smtClean="0">
                <a:solidFill>
                  <a:schemeClr val="tx1"/>
                </a:solidFill>
              </a:rPr>
              <a:t> </a:t>
            </a:r>
            <a:r>
              <a:rPr lang="ru-RU" sz="1600" dirty="0" smtClean="0">
                <a:solidFill>
                  <a:schemeClr val="accent6">
                    <a:lumMod val="75000"/>
                  </a:schemeClr>
                </a:solidFill>
              </a:rPr>
              <a:t>действительно,</a:t>
            </a:r>
            <a:r>
              <a:rPr lang="ru-RU" sz="1600" dirty="0" smtClean="0">
                <a:solidFill>
                  <a:schemeClr val="tx1"/>
                </a:solidFill>
              </a:rPr>
              <a:t> понадобятся эти книги.</a:t>
            </a:r>
          </a:p>
          <a:p>
            <a:pPr marL="228600" indent="-228600" algn="ctr"/>
            <a:endParaRPr lang="ru-RU" dirty="0" smtClean="0">
              <a:solidFill>
                <a:schemeClr val="tx1"/>
              </a:solidFill>
            </a:endParaRPr>
          </a:p>
          <a:p>
            <a:pPr marL="228600" indent="-228600"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ru-RU" dirty="0" smtClean="0">
              <a:solidFill>
                <a:srgbClr val="0070C0"/>
              </a:solidFill>
            </a:endParaRPr>
          </a:p>
          <a:p>
            <a:pPr algn="ctr"/>
            <a:endParaRPr lang="ru-RU" dirty="0" smtClean="0">
              <a:solidFill>
                <a:srgbClr val="0070C0"/>
              </a:solidFill>
            </a:endParaRPr>
          </a:p>
          <a:p>
            <a:pPr algn="ctr"/>
            <a:endParaRPr lang="ru-RU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Фразеологический  диктант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311132" y="765169"/>
            <a:ext cx="2508123" cy="2092881"/>
          </a:xfrm>
        </p:spPr>
        <p:txBody>
          <a:bodyPr/>
          <a:lstStyle/>
          <a:p>
            <a:pPr algn="ctr"/>
            <a:r>
              <a:rPr lang="ru-RU" sz="2000" b="1" dirty="0" smtClean="0"/>
              <a:t>«Играть первую скрипку» </a:t>
            </a:r>
          </a:p>
          <a:p>
            <a:pPr>
              <a:buAutoNum type="arabicPeriod"/>
            </a:pPr>
            <a:endParaRPr lang="ru-RU" sz="1600" dirty="0" smtClean="0"/>
          </a:p>
          <a:p>
            <a:pPr algn="ctr"/>
            <a:r>
              <a:rPr lang="ru-RU" sz="2000" dirty="0" smtClean="0"/>
              <a:t>Быть самым </a:t>
            </a:r>
            <a:r>
              <a:rPr lang="ru-RU" sz="2000" dirty="0" smtClean="0"/>
              <a:t>главным</a:t>
            </a:r>
            <a:r>
              <a:rPr lang="ru-RU" sz="2000" dirty="0" smtClean="0"/>
              <a:t>, </a:t>
            </a:r>
            <a:r>
              <a:rPr lang="ru-RU" sz="2000" dirty="0" smtClean="0"/>
              <a:t>самым </a:t>
            </a:r>
            <a:r>
              <a:rPr lang="ru-RU" sz="2000" dirty="0" smtClean="0"/>
              <a:t>влиятельным лицом в каком-либо </a:t>
            </a:r>
            <a:r>
              <a:rPr lang="ru-RU" sz="2000" dirty="0" smtClean="0"/>
              <a:t>деле</a:t>
            </a:r>
            <a:r>
              <a:rPr lang="ru-RU" sz="2000" dirty="0" smtClean="0"/>
              <a:t>.</a:t>
            </a:r>
            <a:endParaRPr lang="ru-RU" sz="2000" dirty="0"/>
          </a:p>
        </p:txBody>
      </p:sp>
      <p:pic>
        <p:nvPicPr>
          <p:cNvPr id="1026" name="Picture 2" descr="C:\Documents and Settings\Эмма\Рабочий стол\слова -предложения\b_b8850b1c0a47aed48f42f042f8609cfc.jpg"/>
          <p:cNvPicPr>
            <a:picLocks noGrp="1" noChangeAspect="1" noChangeArrowheads="1"/>
          </p:cNvPicPr>
          <p:nvPr>
            <p:ph sz="half" idx="3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97214" y="765169"/>
            <a:ext cx="2039936" cy="207170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Фразеологический  диктант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94610" cy="1877437"/>
          </a:xfrm>
        </p:spPr>
        <p:txBody>
          <a:bodyPr/>
          <a:lstStyle/>
          <a:p>
            <a:pPr algn="ctr"/>
            <a:r>
              <a:rPr lang="ru-RU" sz="2000" b="1" dirty="0" smtClean="0"/>
              <a:t>«</a:t>
            </a:r>
            <a:r>
              <a:rPr lang="ru-RU" sz="2000" b="1" dirty="0" err="1" smtClean="0"/>
              <a:t>Колумбово</a:t>
            </a:r>
            <a:r>
              <a:rPr lang="ru-RU" sz="2000" b="1" dirty="0" smtClean="0"/>
              <a:t> яйцо»</a:t>
            </a:r>
          </a:p>
          <a:p>
            <a:endParaRPr lang="ru-RU" sz="2000" dirty="0" smtClean="0"/>
          </a:p>
          <a:p>
            <a:pPr algn="ctr"/>
            <a:r>
              <a:rPr lang="ru-RU" sz="2000" dirty="0" smtClean="0"/>
              <a:t>Неожиданно простой выход из затруднительного </a:t>
            </a:r>
            <a:r>
              <a:rPr lang="ru-RU" sz="2000" dirty="0" smtClean="0"/>
              <a:t>положения</a:t>
            </a:r>
            <a:r>
              <a:rPr lang="ru-RU" sz="2000" dirty="0" smtClean="0"/>
              <a:t>.</a:t>
            </a:r>
            <a:endParaRPr lang="ru-RU" sz="2000" dirty="0"/>
          </a:p>
        </p:txBody>
      </p:sp>
      <p:pic>
        <p:nvPicPr>
          <p:cNvPr id="2050" name="Picture 2" descr="C:\Documents and Settings\Эмма\Рабочий стол\слова -предложения\unnamed.jpg"/>
          <p:cNvPicPr>
            <a:picLocks noGrp="1" noChangeAspect="1" noChangeArrowheads="1"/>
          </p:cNvPicPr>
          <p:nvPr>
            <p:ph sz="half" idx="3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968625" y="693731"/>
            <a:ext cx="2508250" cy="228601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Фразеологический диктант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8604" y="686321"/>
            <a:ext cx="2824812" cy="2462213"/>
          </a:xfrm>
        </p:spPr>
        <p:txBody>
          <a:bodyPr/>
          <a:lstStyle/>
          <a:p>
            <a:pPr algn="ctr"/>
            <a:r>
              <a:rPr lang="ru-RU" sz="2000" b="1" dirty="0" smtClean="0"/>
              <a:t>«Играть в бирюльки»</a:t>
            </a:r>
          </a:p>
          <a:p>
            <a:pPr algn="ctr"/>
            <a:endParaRPr lang="ru-RU" sz="2000" dirty="0" smtClean="0"/>
          </a:p>
          <a:p>
            <a:pPr algn="ctr"/>
            <a:r>
              <a:rPr lang="ru-RU" sz="2000" dirty="0" smtClean="0"/>
              <a:t>Выражение </a:t>
            </a:r>
            <a:endParaRPr lang="ru-RU" sz="2000" dirty="0" smtClean="0"/>
          </a:p>
          <a:p>
            <a:pPr algn="ctr"/>
            <a:r>
              <a:rPr lang="ru-RU" sz="2000" dirty="0" smtClean="0"/>
              <a:t>«</a:t>
            </a:r>
            <a:r>
              <a:rPr lang="ru-RU" sz="2000" dirty="0" smtClean="0"/>
              <a:t>играть в бирюльки» означает заниматься пустяками, ерундой, оставляя в стороне главное и важное.</a:t>
            </a:r>
            <a:endParaRPr lang="ru-RU" sz="2000" dirty="0"/>
          </a:p>
        </p:txBody>
      </p:sp>
      <p:pic>
        <p:nvPicPr>
          <p:cNvPr id="3074" name="Picture 2" descr="C:\Documents and Settings\Эмма\Рабочий стол\слова -предложения\1700187_origin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25842" y="708025"/>
            <a:ext cx="1928826" cy="205740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Фразеологический диктант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218604" y="686321"/>
            <a:ext cx="2666618" cy="2462213"/>
          </a:xfrm>
        </p:spPr>
        <p:txBody>
          <a:bodyPr/>
          <a:lstStyle/>
          <a:p>
            <a:pPr algn="ctr"/>
            <a:r>
              <a:rPr lang="ru-RU" sz="2000" b="1" dirty="0" smtClean="0"/>
              <a:t>«</a:t>
            </a:r>
            <a:r>
              <a:rPr lang="ru-RU" sz="2000" b="1" dirty="0" smtClean="0"/>
              <a:t>Бирюком жить»</a:t>
            </a:r>
          </a:p>
          <a:p>
            <a:pPr algn="ctr"/>
            <a:endParaRPr lang="ru-RU" sz="2000" dirty="0" smtClean="0"/>
          </a:p>
          <a:p>
            <a:pPr algn="ctr"/>
            <a:r>
              <a:rPr lang="ru-RU" sz="2000" dirty="0" smtClean="0"/>
              <a:t>Выражение </a:t>
            </a:r>
          </a:p>
          <a:p>
            <a:pPr algn="ctr"/>
            <a:r>
              <a:rPr lang="ru-RU" sz="2000" dirty="0" smtClean="0"/>
              <a:t>«</a:t>
            </a:r>
            <a:r>
              <a:rPr lang="ru-RU" sz="2000" dirty="0" smtClean="0"/>
              <a:t>бирюком жить» означает быть отшельником </a:t>
            </a:r>
            <a:endParaRPr lang="ru-RU" sz="2000" dirty="0" smtClean="0"/>
          </a:p>
          <a:p>
            <a:pPr algn="ctr"/>
            <a:r>
              <a:rPr lang="ru-RU" sz="2000" dirty="0" smtClean="0"/>
              <a:t>и </a:t>
            </a:r>
            <a:r>
              <a:rPr lang="ru-RU" sz="2000" dirty="0" smtClean="0"/>
              <a:t>замкнутым человеком.</a:t>
            </a:r>
            <a:endParaRPr lang="ru-RU" sz="2000" dirty="0"/>
          </a:p>
        </p:txBody>
      </p:sp>
      <p:pic>
        <p:nvPicPr>
          <p:cNvPr id="4098" name="Picture 2" descr="C:\Documents and Settings\Эмма\Рабочий стол\слова -предложения\1698086_original.jpg"/>
          <p:cNvPicPr>
            <a:picLocks noGrp="1" noChangeAspect="1" noChangeArrowheads="1"/>
          </p:cNvPicPr>
          <p:nvPr>
            <p:ph sz="half" idx="3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968625" y="693731"/>
            <a:ext cx="2508250" cy="2143139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f2b9f37af6ba26bd46a2e8a95b561a16e7827a5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8325</TotalTime>
  <Words>795</Words>
  <Application>Microsoft Office PowerPoint</Application>
  <PresentationFormat>Произвольный</PresentationFormat>
  <Paragraphs>178</Paragraphs>
  <Slides>29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6" baseType="lpstr">
      <vt:lpstr>Arial</vt:lpstr>
      <vt:lpstr>Arial Black</vt:lpstr>
      <vt:lpstr>Calibri</vt:lpstr>
      <vt:lpstr>Cambria</vt:lpstr>
      <vt:lpstr>Times New Roman</vt:lpstr>
      <vt:lpstr>Wingdings 2</vt:lpstr>
      <vt:lpstr>Office Theme</vt:lpstr>
      <vt:lpstr>Русский язык </vt:lpstr>
      <vt:lpstr>Сегодня на уроке </vt:lpstr>
      <vt:lpstr>Проверка</vt:lpstr>
      <vt:lpstr>Проверка</vt:lpstr>
      <vt:lpstr>Проверка</vt:lpstr>
      <vt:lpstr>Фразеологический  диктант</vt:lpstr>
      <vt:lpstr>Фразеологический  диктант</vt:lpstr>
      <vt:lpstr>Фразеологический диктант</vt:lpstr>
      <vt:lpstr>Фразеологический диктант</vt:lpstr>
      <vt:lpstr>Фразеологический диктант</vt:lpstr>
      <vt:lpstr>Междометие</vt:lpstr>
      <vt:lpstr>Разряды междометий</vt:lpstr>
      <vt:lpstr>Примеры:</vt:lpstr>
      <vt:lpstr>Междометие – член предложения </vt:lpstr>
      <vt:lpstr>Примеры </vt:lpstr>
      <vt:lpstr>Примеры</vt:lpstr>
      <vt:lpstr>Помни!</vt:lpstr>
      <vt:lpstr>Междометные предложения</vt:lpstr>
      <vt:lpstr>Междометные предложения</vt:lpstr>
      <vt:lpstr>Слова – предложения Да и Нет</vt:lpstr>
      <vt:lpstr>Обратите внимание!</vt:lpstr>
      <vt:lpstr>Обратите внимание!</vt:lpstr>
      <vt:lpstr>Выделение слов-предложений на письме</vt:lpstr>
      <vt:lpstr>Примеры слов-предложений</vt:lpstr>
      <vt:lpstr>Слова  -  предложения    Да и  Нет</vt:lpstr>
      <vt:lpstr>Запомните!</vt:lpstr>
      <vt:lpstr>Слова-предложения</vt:lpstr>
      <vt:lpstr>Сегодня на уроке </vt:lpstr>
      <vt:lpstr>Задание для самостоятельной работы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Ona tili</dc:title>
  <dc:creator>ARM</dc:creator>
  <cp:lastModifiedBy>Закирова Ф.М</cp:lastModifiedBy>
  <cp:revision>861</cp:revision>
  <dcterms:created xsi:type="dcterms:W3CDTF">2020-04-13T08:06:06Z</dcterms:created>
  <dcterms:modified xsi:type="dcterms:W3CDTF">2020-11-13T00:22:49Z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