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380" r:id="rId3"/>
    <p:sldId id="415" r:id="rId4"/>
    <p:sldId id="416" r:id="rId5"/>
    <p:sldId id="417" r:id="rId6"/>
    <p:sldId id="424" r:id="rId7"/>
    <p:sldId id="425" r:id="rId8"/>
    <p:sldId id="426" r:id="rId9"/>
    <p:sldId id="427" r:id="rId10"/>
    <p:sldId id="428" r:id="rId11"/>
    <p:sldId id="408" r:id="rId12"/>
    <p:sldId id="409" r:id="rId13"/>
    <p:sldId id="410" r:id="rId14"/>
    <p:sldId id="403" r:id="rId15"/>
    <p:sldId id="407" r:id="rId16"/>
    <p:sldId id="411" r:id="rId17"/>
    <p:sldId id="430" r:id="rId18"/>
    <p:sldId id="418" r:id="rId19"/>
    <p:sldId id="419" r:id="rId20"/>
    <p:sldId id="402" r:id="rId21"/>
    <p:sldId id="412" r:id="rId22"/>
    <p:sldId id="421" r:id="rId23"/>
    <p:sldId id="413" r:id="rId24"/>
    <p:sldId id="414" r:id="rId25"/>
    <p:sldId id="405" r:id="rId26"/>
    <p:sldId id="422" r:id="rId27"/>
    <p:sldId id="420" r:id="rId28"/>
    <p:sldId id="401" r:id="rId29"/>
    <p:sldId id="298" r:id="rId30"/>
  </p:sldIdLst>
  <p:sldSz cx="5765800" cy="3244850"/>
  <p:notesSz cx="5765800" cy="3244850"/>
  <p:custDataLst>
    <p:tags r:id="rId3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77256" autoAdjust="0"/>
  </p:normalViewPr>
  <p:slideViewPr>
    <p:cSldViewPr>
      <p:cViewPr varScale="1">
        <p:scale>
          <a:sx n="84" d="100"/>
          <a:sy n="84" d="100"/>
        </p:scale>
        <p:origin x="595" y="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74D3D-D129-4517-98CF-316D724B133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838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74D3D-D129-4517-98CF-316D724B133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0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290" y="726336"/>
            <a:ext cx="2547563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290" y="1029038"/>
            <a:ext cx="2547563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8946" y="726336"/>
            <a:ext cx="2548564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8946" y="1029038"/>
            <a:ext cx="2548564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32045-EBBC-4309-99B0-BEF11014E37E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14B5-34A8-42CC-88A3-025F6DB2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 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2636" y="1193796"/>
            <a:ext cx="37147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altLang="ru-RU" b="1" kern="0" dirty="0" smtClean="0">
                <a:solidFill>
                  <a:srgbClr val="0070C0"/>
                </a:solidFill>
              </a:rPr>
              <a:t>Слова-предложения Да и Нет</a:t>
            </a:r>
          </a:p>
          <a:p>
            <a:pPr algn="ctr">
              <a:spcBef>
                <a:spcPts val="600"/>
              </a:spcBef>
            </a:pPr>
            <a:r>
              <a:rPr lang="ru-RU" altLang="ru-RU" b="1" kern="0" dirty="0" smtClean="0">
                <a:solidFill>
                  <a:srgbClr val="0070C0"/>
                </a:solidFill>
              </a:rPr>
              <a:t>Междометные предложения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Фразеологический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146596" y="622293"/>
            <a:ext cx="2952328" cy="2523768"/>
          </a:xfrm>
        </p:spPr>
        <p:txBody>
          <a:bodyPr/>
          <a:lstStyle/>
          <a:p>
            <a:pPr algn="ctr"/>
            <a:r>
              <a:rPr lang="ru-RU" sz="1800" b="1" dirty="0" smtClean="0"/>
              <a:t>Перейти </a:t>
            </a:r>
            <a:r>
              <a:rPr lang="ru-RU" sz="1800" b="1" dirty="0" err="1" smtClean="0"/>
              <a:t>Рубик</a:t>
            </a:r>
            <a:r>
              <a:rPr lang="en-US" sz="1800" b="1" dirty="0" smtClean="0"/>
              <a:t>ó</a:t>
            </a:r>
            <a:r>
              <a:rPr lang="ru-RU" sz="1800" b="1" dirty="0" err="1" smtClean="0"/>
              <a:t>н</a:t>
            </a:r>
            <a:endParaRPr lang="ru-RU" sz="1800" b="1" dirty="0" smtClean="0"/>
          </a:p>
          <a:p>
            <a:pPr algn="ctr"/>
            <a:endParaRPr lang="ru-RU" sz="1800" dirty="0" smtClean="0"/>
          </a:p>
          <a:p>
            <a:pPr algn="ctr"/>
            <a:r>
              <a:rPr lang="ru-RU" sz="1600" dirty="0" smtClean="0"/>
              <a:t>Выражение, означающее готовность к решительным действиям, сделать бесповоротный шаг, совершить решительный поступок.</a:t>
            </a:r>
          </a:p>
          <a:p>
            <a:pPr algn="ctr"/>
            <a:r>
              <a:rPr lang="ru-RU" sz="1600" dirty="0" smtClean="0"/>
              <a:t>Синоним </a:t>
            </a:r>
            <a:r>
              <a:rPr lang="ru-RU" sz="1600" dirty="0" smtClean="0"/>
              <a:t>– фраза </a:t>
            </a:r>
          </a:p>
          <a:p>
            <a:pPr algn="ctr"/>
            <a:r>
              <a:rPr lang="ru-RU" sz="1600" dirty="0" smtClean="0"/>
              <a:t>«</a:t>
            </a:r>
            <a:r>
              <a:rPr lang="ru-RU" sz="1600" dirty="0" smtClean="0"/>
              <a:t>жребий брошен»</a:t>
            </a:r>
            <a:endParaRPr lang="ru-RU" sz="1600" dirty="0"/>
          </a:p>
        </p:txBody>
      </p:sp>
      <p:pic>
        <p:nvPicPr>
          <p:cNvPr id="5122" name="Picture 2" descr="C:\Documents and Settings\Эмма\Рабочий стол\слова -предложения\934096941.jpg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2" y="622293"/>
            <a:ext cx="2143140" cy="22653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Междометие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5311792" cy="3139321"/>
          </a:xfrm>
        </p:spPr>
        <p:txBody>
          <a:bodyPr/>
          <a:lstStyle/>
          <a:p>
            <a:endParaRPr lang="ru-RU" sz="2000" b="1" dirty="0" smtClean="0">
              <a:solidFill>
                <a:srgbClr val="0070C0"/>
              </a:solidFill>
            </a:endParaRP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Междометие - это особая часть речи, которая выражает чувства и волевые побуждения человека, но не называет их. </a:t>
            </a:r>
          </a:p>
          <a:p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Разряды междометий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1908215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Междометия,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выражающие различные чувства: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эх, ах, ура, браво, ой, ай, ну, фи, тьфу, фу и др.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3025776" y="693731"/>
            <a:ext cx="2508123" cy="2585323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Междометия,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побуждающие к действию:</a:t>
            </a:r>
          </a:p>
          <a:p>
            <a:endParaRPr 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вон, брысь, марш, айда, алло</a:t>
            </a:r>
            <a:r>
              <a:rPr lang="ru-RU" sz="2000" b="1" dirty="0" smtClean="0">
                <a:solidFill>
                  <a:srgbClr val="7030A0"/>
                </a:solidFill>
              </a:rPr>
              <a:t>, чу,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тсс </a:t>
            </a:r>
            <a:r>
              <a:rPr lang="ru-RU" sz="2000" b="1" dirty="0" smtClean="0">
                <a:solidFill>
                  <a:srgbClr val="7030A0"/>
                </a:solidFill>
              </a:rPr>
              <a:t>и др.</a:t>
            </a:r>
          </a:p>
          <a:p>
            <a:endParaRPr 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Примеры: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23110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Увы,</a:t>
            </a:r>
            <a:r>
              <a:rPr lang="ru-RU" sz="2000" dirty="0" smtClean="0"/>
              <a:t> это наша последняя встреча.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Тсс!</a:t>
            </a:r>
            <a:r>
              <a:rPr lang="ru-RU" sz="2000" dirty="0" smtClean="0"/>
              <a:t> …Егор </a:t>
            </a:r>
            <a:r>
              <a:rPr lang="ru-RU" sz="2000" dirty="0" err="1" smtClean="0"/>
              <a:t>Нилыч</a:t>
            </a:r>
            <a:r>
              <a:rPr lang="ru-RU" sz="2000" dirty="0" smtClean="0"/>
              <a:t> спит.    (А.П.Чехов)</a:t>
            </a:r>
            <a:endParaRPr lang="ru-RU" sz="2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76479" y="122227"/>
            <a:ext cx="5085115" cy="307777"/>
          </a:xfrm>
        </p:spPr>
        <p:txBody>
          <a:bodyPr/>
          <a:lstStyle/>
          <a:p>
            <a:pPr algn="ctr"/>
            <a:r>
              <a:rPr lang="ru-RU" sz="2000" dirty="0" smtClean="0">
                <a:latin typeface="Cambria" pitchFamily="18" charset="0"/>
              </a:rPr>
              <a:t>Междометие – член предложения 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4294967295"/>
          </p:nvPr>
        </p:nvSpPr>
        <p:spPr>
          <a:xfrm>
            <a:off x="476479" y="693731"/>
            <a:ext cx="4852882" cy="2514195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Cambria" pitchFamily="18" charset="0"/>
              </a:rPr>
              <a:t>Междометия стоят особняком и не относятся ни к самостоятельным, ни к служебным частям речи. </a:t>
            </a:r>
          </a:p>
          <a:p>
            <a:pPr algn="just"/>
            <a:endParaRPr lang="ru-RU" sz="1600" b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Но иногда они употребляются в качестве других частей речи. </a:t>
            </a:r>
          </a:p>
          <a:p>
            <a:pPr algn="just"/>
            <a:endParaRPr lang="ru-RU" sz="16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B050"/>
                </a:solidFill>
                <a:latin typeface="Cambria" pitchFamily="18" charset="0"/>
              </a:rPr>
              <a:t>При этом междометие становится членом предложения. </a:t>
            </a:r>
          </a:p>
          <a:p>
            <a:endParaRPr lang="ru-RU" sz="1600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ru-RU" sz="2800" dirty="0" smtClean="0"/>
              <a:t>Примеры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612" y="830337"/>
            <a:ext cx="5182265" cy="1846659"/>
          </a:xfrm>
          <a:ln>
            <a:solidFill>
              <a:srgbClr val="0070C0"/>
            </a:solidFill>
          </a:ln>
        </p:spPr>
        <p:txBody>
          <a:bodyPr/>
          <a:lstStyle/>
          <a:p>
            <a:pPr>
              <a:defRPr/>
            </a:pPr>
            <a:endParaRPr lang="ru-RU" sz="1600" dirty="0" smtClean="0"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2800" b="1" dirty="0" smtClean="0">
                <a:latin typeface="Cambria" panose="02040503050406030204" pitchFamily="18" charset="0"/>
              </a:rPr>
              <a:t>Вот раздалось </a:t>
            </a:r>
            <a:r>
              <a:rPr lang="ru-RU" sz="2800" b="1" u="sng" dirty="0" smtClean="0">
                <a:latin typeface="Cambria" panose="02040503050406030204" pitchFamily="18" charset="0"/>
              </a:rPr>
              <a:t>«ау!» </a:t>
            </a:r>
            <a:r>
              <a:rPr lang="ru-RU" sz="2800" b="1" dirty="0" smtClean="0">
                <a:latin typeface="Cambria" panose="02040503050406030204" pitchFamily="18" charset="0"/>
              </a:rPr>
              <a:t>вдалеке. </a:t>
            </a:r>
          </a:p>
          <a:p>
            <a:pPr>
              <a:defRPr/>
            </a:pPr>
            <a:endParaRPr lang="ru-RU" sz="2000" i="1" dirty="0" smtClean="0">
              <a:latin typeface="Cambria" panose="02040503050406030204" pitchFamily="18" charset="0"/>
            </a:endParaRPr>
          </a:p>
          <a:p>
            <a:pPr>
              <a:defRPr/>
            </a:pPr>
            <a:r>
              <a:rPr lang="ru-RU" sz="1600" dirty="0" smtClean="0">
                <a:latin typeface="Cambria" panose="02040503050406030204" pitchFamily="18" charset="0"/>
              </a:rPr>
              <a:t>    </a:t>
            </a:r>
          </a:p>
          <a:p>
            <a:pPr algn="ctr">
              <a:defRPr/>
            </a:pPr>
            <a:r>
              <a:rPr lang="ru-RU" sz="2800" b="1" dirty="0" smtClean="0">
                <a:latin typeface="Cambria" panose="02040503050406030204" pitchFamily="18" charset="0"/>
              </a:rPr>
              <a:t>Далече    грянуло    </a:t>
            </a:r>
            <a:r>
              <a:rPr lang="ru-RU" sz="2800" b="1" u="sng" dirty="0" smtClean="0">
                <a:latin typeface="Cambria" panose="02040503050406030204" pitchFamily="18" charset="0"/>
              </a:rPr>
              <a:t>«ура!» </a:t>
            </a:r>
            <a:r>
              <a:rPr lang="ru-RU" sz="2800" b="1" dirty="0" smtClean="0">
                <a:latin typeface="Cambria" panose="02040503050406030204" pitchFamily="18" charset="0"/>
              </a:rPr>
              <a:t>           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836608"/>
            <a:ext cx="4935243" cy="1969770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latin typeface="Cambria" panose="02040503050406030204" pitchFamily="18" charset="0"/>
              </a:rPr>
              <a:t> </a:t>
            </a:r>
            <a:r>
              <a:rPr lang="ru-RU" sz="3200" dirty="0" smtClean="0">
                <a:latin typeface="Cambria" panose="02040503050406030204" pitchFamily="18" charset="0"/>
              </a:rPr>
              <a:t>Ай да мёд!                                 </a:t>
            </a:r>
            <a:r>
              <a:rPr lang="ru-RU" i="1" dirty="0" smtClean="0">
                <a:latin typeface="Cambria" panose="02040503050406030204" pitchFamily="18" charset="0"/>
              </a:rPr>
              <a:t>(Русская народная сказка)</a:t>
            </a:r>
          </a:p>
          <a:p>
            <a:pPr algn="ctr">
              <a:defRPr/>
            </a:pPr>
            <a:r>
              <a:rPr lang="ru-RU" dirty="0" smtClean="0">
                <a:latin typeface="Cambria" panose="02040503050406030204" pitchFamily="18" charset="0"/>
              </a:rPr>
              <a:t>Ай да – определение.</a:t>
            </a:r>
          </a:p>
          <a:p>
            <a:pPr algn="ctr">
              <a:defRPr/>
            </a:pPr>
            <a:r>
              <a:rPr lang="ru-RU" sz="2400" b="1" dirty="0" smtClean="0">
                <a:latin typeface="Cambria" panose="02040503050406030204" pitchFamily="18" charset="0"/>
              </a:rPr>
              <a:t>Царь раскланялся и вмиг молодцом с повозки прыг! </a:t>
            </a:r>
          </a:p>
          <a:p>
            <a:pPr algn="ctr">
              <a:defRPr/>
            </a:pPr>
            <a:r>
              <a:rPr lang="ru-RU" i="1" dirty="0" smtClean="0">
                <a:latin typeface="Cambria" panose="02040503050406030204" pitchFamily="18" charset="0"/>
              </a:rPr>
              <a:t>(П. Ершов)</a:t>
            </a:r>
          </a:p>
          <a:p>
            <a:pPr algn="ctr">
              <a:defRPr/>
            </a:pPr>
            <a:r>
              <a:rPr lang="ru-RU" dirty="0" smtClean="0">
                <a:latin typeface="Cambria" panose="02040503050406030204" pitchFamily="18" charset="0"/>
              </a:rPr>
              <a:t>Прыг – сказуемое.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88290" y="721078"/>
            <a:ext cx="5189220" cy="2163233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pPr algn="ctr">
              <a:defRPr/>
            </a:pPr>
            <a:r>
              <a:rPr lang="ru-RU" sz="1800" dirty="0" smtClean="0">
                <a:latin typeface="Cambria" panose="02040503050406030204" pitchFamily="18" charset="0"/>
              </a:rPr>
              <a:t>Междометия, стоящие перед обращением, отделяются от него запятой на письме, а при произнесении имеют логическое ударение</a:t>
            </a:r>
            <a:r>
              <a:rPr lang="ru-RU" sz="1800" dirty="0" smtClean="0">
                <a:latin typeface="Cambria" panose="02040503050406030204" pitchFamily="18" charset="0"/>
              </a:rPr>
              <a:t>:</a:t>
            </a:r>
          </a:p>
          <a:p>
            <a:pPr algn="ctr">
              <a:defRPr/>
            </a:pPr>
            <a:endParaRPr lang="ru-RU" sz="1800" dirty="0" smtClean="0">
              <a:latin typeface="Cambria" panose="02040503050406030204" pitchFamily="18" charset="0"/>
            </a:endParaRPr>
          </a:p>
          <a:p>
            <a:pPr marL="154442" indent="-154442" algn="l">
              <a:buFont typeface="Wingdings 2"/>
              <a:buChar char=""/>
              <a:defRPr/>
            </a:pPr>
            <a:r>
              <a:rPr lang="ru-RU" sz="1600" dirty="0" smtClean="0">
                <a:latin typeface="Cambria" panose="02040503050406030204" pitchFamily="18" charset="0"/>
              </a:rPr>
              <a:t>«Эй, телёнок, вставай!» – толкнул он ногой Гаврилу</a:t>
            </a:r>
            <a:r>
              <a:rPr lang="ru-RU" sz="1600" dirty="0" smtClean="0">
                <a:latin typeface="Cambria" panose="02040503050406030204" pitchFamily="18" charset="0"/>
              </a:rPr>
              <a:t>.</a:t>
            </a:r>
          </a:p>
          <a:p>
            <a:pPr algn="r">
              <a:defRPr/>
            </a:pPr>
            <a:r>
              <a:rPr lang="ru-RU" sz="1600" i="1" dirty="0" smtClean="0">
                <a:latin typeface="Cambria" panose="02040503050406030204" pitchFamily="18" charset="0"/>
              </a:rPr>
              <a:t>(</a:t>
            </a:r>
            <a:r>
              <a:rPr lang="ru-RU" sz="1600" i="1" dirty="0" smtClean="0">
                <a:latin typeface="Cambria" panose="02040503050406030204" pitchFamily="18" charset="0"/>
              </a:rPr>
              <a:t>М. Горький)</a:t>
            </a:r>
          </a:p>
          <a:p>
            <a:pPr marL="154442" indent="-154442" algn="just">
              <a:buFont typeface="Wingdings 2"/>
              <a:buChar char=""/>
              <a:defRPr/>
            </a:pPr>
            <a:r>
              <a:rPr lang="ru-RU" sz="1600" dirty="0" smtClean="0">
                <a:latin typeface="Cambria" panose="02040503050406030204" pitchFamily="18" charset="0"/>
              </a:rPr>
              <a:t>Эй, ямщик, смотри: что там чернеется?     </a:t>
            </a:r>
            <a:endParaRPr lang="ru-RU" sz="1600" dirty="0" smtClean="0">
              <a:latin typeface="Cambria" panose="02040503050406030204" pitchFamily="18" charset="0"/>
            </a:endParaRPr>
          </a:p>
          <a:p>
            <a:pPr algn="r">
              <a:defRPr/>
            </a:pPr>
            <a:r>
              <a:rPr lang="ru-RU" sz="1600" i="1" dirty="0" smtClean="0">
                <a:latin typeface="Cambria" panose="02040503050406030204" pitchFamily="18" charset="0"/>
              </a:rPr>
              <a:t>(</a:t>
            </a:r>
            <a:r>
              <a:rPr lang="ru-RU" sz="1600" i="1" dirty="0" smtClean="0">
                <a:latin typeface="Cambria" panose="02040503050406030204" pitchFamily="18" charset="0"/>
              </a:rPr>
              <a:t>А. Пушкин)</a:t>
            </a:r>
          </a:p>
          <a:p>
            <a:pPr marL="154442" indent="-154442">
              <a:buFont typeface="Wingdings 2"/>
              <a:buChar char=""/>
              <a:defRPr/>
            </a:pPr>
            <a:endParaRPr lang="ru-RU" sz="1800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32435" y="122227"/>
            <a:ext cx="4900930" cy="353943"/>
          </a:xfrm>
        </p:spPr>
        <p:txBody>
          <a:bodyPr/>
          <a:lstStyle/>
          <a:p>
            <a:pPr algn="ctr">
              <a:defRPr/>
            </a:pPr>
            <a:r>
              <a:rPr lang="ru-RU" sz="2300" dirty="0" smtClean="0">
                <a:latin typeface="Cambria" pitchFamily="18" charset="0"/>
              </a:rPr>
              <a:t>Помни!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Междометные 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550856"/>
            <a:ext cx="4935243" cy="2954655"/>
          </a:xfrm>
        </p:spPr>
        <p:txBody>
          <a:bodyPr/>
          <a:lstStyle/>
          <a:p>
            <a:pPr algn="ctr"/>
            <a:endParaRPr lang="ru-RU" sz="16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Междометными называются предложения, состоящие из междометий, произнесённых соответственно восклицательным </a:t>
            </a:r>
          </a:p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или побудительным тоном. </a:t>
            </a:r>
          </a:p>
          <a:p>
            <a:pPr algn="ctr"/>
            <a:endParaRPr lang="ru-RU" sz="16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В них выражаются чувства или побуждения говорящих.</a:t>
            </a:r>
          </a:p>
          <a:p>
            <a:pPr algn="ctr"/>
            <a:endParaRPr lang="ru-RU" sz="16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Междометные 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765170"/>
            <a:ext cx="4935243" cy="2041884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Примеры:</a:t>
            </a:r>
          </a:p>
          <a:p>
            <a:pPr algn="ctr"/>
            <a:endParaRPr lang="ru-RU" dirty="0" smtClean="0"/>
          </a:p>
          <a:p>
            <a:pPr algn="ctr"/>
            <a:r>
              <a:rPr lang="ru-RU" sz="1600" dirty="0" smtClean="0"/>
              <a:t>1. 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Тьфу!</a:t>
            </a:r>
            <a:r>
              <a:rPr lang="ru-RU" sz="1600" dirty="0" smtClean="0"/>
              <a:t>   Оплошал! (А.Грибоедов).</a:t>
            </a:r>
          </a:p>
          <a:p>
            <a:pPr algn="ctr"/>
            <a:r>
              <a:rPr lang="ru-RU" sz="1600" dirty="0" smtClean="0"/>
              <a:t>2.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</a:rPr>
              <a:t>«Цыц», </a:t>
            </a:r>
            <a:r>
              <a:rPr lang="ru-RU" sz="1600" i="1" dirty="0" smtClean="0"/>
              <a:t>- командует земский, хмуря золотистые брови</a:t>
            </a:r>
            <a:r>
              <a:rPr lang="ru-RU" sz="1600" dirty="0" smtClean="0"/>
              <a:t> (М. Горький)</a:t>
            </a:r>
          </a:p>
          <a:p>
            <a:pPr algn="ctr"/>
            <a:r>
              <a:rPr lang="ru-RU" sz="1600" i="1" dirty="0" smtClean="0"/>
              <a:t>3) «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</a:rPr>
              <a:t>Эге!</a:t>
            </a:r>
            <a:r>
              <a:rPr lang="ru-RU" sz="1600" i="1" dirty="0" smtClean="0"/>
              <a:t> - подумал Фёдор. - Вот она какая история!»</a:t>
            </a:r>
            <a:r>
              <a:rPr lang="ru-RU" sz="1600" dirty="0" smtClean="0"/>
              <a:t> (А. Чехов)</a:t>
            </a:r>
            <a:endParaRPr lang="ru-RU" sz="1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58764" y="1117208"/>
            <a:ext cx="3528392" cy="430887"/>
          </a:xfrm>
        </p:spPr>
        <p:txBody>
          <a:bodyPr/>
          <a:lstStyle/>
          <a:p>
            <a:r>
              <a:rPr lang="ru-RU" altLang="ru-RU" sz="1400" dirty="0" smtClean="0">
                <a:solidFill>
                  <a:srgbClr val="0070C0"/>
                </a:solidFill>
              </a:rPr>
              <a:t>Поговорим о словах-предложениях </a:t>
            </a:r>
          </a:p>
          <a:p>
            <a:r>
              <a:rPr lang="ru-RU" altLang="ru-RU" sz="1400" dirty="0" smtClean="0">
                <a:solidFill>
                  <a:srgbClr val="0070C0"/>
                </a:solidFill>
              </a:rPr>
              <a:t>Да и Нет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38685" y="1045200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938685" y="1693272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658764" y="1766441"/>
            <a:ext cx="331236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Вспомним правописание междометных предложений</a:t>
            </a:r>
          </a:p>
        </p:txBody>
      </p:sp>
    </p:spTree>
    <p:extLst>
      <p:ext uri="{BB962C8B-B14F-4D97-AF65-F5344CB8AC3E}">
        <p14:creationId xmlns:p14="http://schemas.microsoft.com/office/powerpoint/2010/main" val="394323536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Слова – предложения Да и Нет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622294"/>
            <a:ext cx="5143536" cy="2500329"/>
          </a:xfrm>
        </p:spPr>
        <p:txBody>
          <a:bodyPr/>
          <a:lstStyle/>
          <a:p>
            <a:pPr algn="ctr" eaLnBrk="1" hangingPunct="1"/>
            <a:r>
              <a:rPr lang="ru-RU" sz="1600" dirty="0" smtClean="0">
                <a:latin typeface="Cambria" pitchFamily="18" charset="0"/>
              </a:rPr>
              <a:t>В разговорной речи слова   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Да 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и 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Нет 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1600" dirty="0" smtClean="0">
                <a:latin typeface="Cambria" pitchFamily="18" charset="0"/>
              </a:rPr>
              <a:t>могут употребляться как самостоятельные предложения. </a:t>
            </a:r>
          </a:p>
          <a:p>
            <a:pPr algn="ctr" eaLnBrk="1" hangingPunct="1"/>
            <a:r>
              <a:rPr lang="ru-RU" sz="1600" b="1" dirty="0" smtClean="0">
                <a:solidFill>
                  <a:srgbClr val="0070C0"/>
                </a:solidFill>
                <a:latin typeface="Cambria" pitchFamily="18" charset="0"/>
              </a:rPr>
              <a:t>В таком случае они называются </a:t>
            </a:r>
          </a:p>
          <a:p>
            <a:pPr algn="ctr" eaLnBrk="1" hangingPunct="1"/>
            <a:r>
              <a:rPr lang="ru-RU" sz="1600" b="1" dirty="0" smtClean="0">
                <a:solidFill>
                  <a:srgbClr val="0070C0"/>
                </a:solidFill>
                <a:latin typeface="Cambria" pitchFamily="18" charset="0"/>
              </a:rPr>
              <a:t>словами-предложениями.</a:t>
            </a:r>
          </a:p>
          <a:p>
            <a:pPr algn="ctr" eaLnBrk="1" hangingPunct="1"/>
            <a:endParaRPr lang="ru-RU" sz="16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ctr" eaLnBrk="1" hangingPunct="1"/>
            <a:r>
              <a:rPr lang="ru-RU" sz="1600" b="1" dirty="0" smtClean="0">
                <a:solidFill>
                  <a:srgbClr val="0070C0"/>
                </a:solidFill>
                <a:latin typeface="Cambria" pitchFamily="18" charset="0"/>
              </a:rPr>
              <a:t>Ты будешь работать с тестами? – Да  (т.е. «Я буду работать»).</a:t>
            </a:r>
          </a:p>
          <a:p>
            <a:pPr algn="ctr" eaLnBrk="1" hangingPunct="1"/>
            <a:r>
              <a:rPr lang="ru-RU" sz="1600" b="1" dirty="0" smtClean="0">
                <a:solidFill>
                  <a:srgbClr val="0070C0"/>
                </a:solidFill>
                <a:latin typeface="Cambria" pitchFamily="18" charset="0"/>
              </a:rPr>
              <a:t>Вы написали сочинение? – Нет  (т.е. «Я не написал  сочинения»). </a:t>
            </a:r>
          </a:p>
          <a:p>
            <a:pPr algn="ctr" eaLnBrk="1" hangingPunct="1"/>
            <a:r>
              <a:rPr lang="ru-RU" sz="16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</a:p>
          <a:p>
            <a:pPr eaLnBrk="1" hangingPunct="1"/>
            <a:endParaRPr lang="ru-RU" dirty="0" smtClean="0">
              <a:latin typeface="Cambria" pitchFamily="18" charset="0"/>
            </a:endParaRPr>
          </a:p>
          <a:p>
            <a:pPr eaLnBrk="1" hangingPunct="1"/>
            <a:endParaRPr lang="ru-RU" dirty="0" smtClean="0">
              <a:latin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Обратите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6636" y="830337"/>
            <a:ext cx="4935243" cy="203132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rgbClr val="0070C0"/>
                </a:solidFill>
                <a:latin typeface="Cambria" pitchFamily="18" charset="0"/>
              </a:rPr>
              <a:t>Слово </a:t>
            </a:r>
            <a:r>
              <a:rPr lang="ru-RU" sz="2400" b="1" i="1" dirty="0" smtClean="0">
                <a:solidFill>
                  <a:srgbClr val="0070C0"/>
                </a:solidFill>
                <a:latin typeface="Cambria" pitchFamily="18" charset="0"/>
              </a:rPr>
              <a:t>нет </a:t>
            </a:r>
            <a:r>
              <a:rPr lang="ru-RU" sz="2400" b="1" dirty="0" smtClean="0">
                <a:solidFill>
                  <a:srgbClr val="0070C0"/>
                </a:solidFill>
                <a:latin typeface="Cambria" pitchFamily="18" charset="0"/>
              </a:rPr>
              <a:t>не изменяется, поэтому нельзя говорить </a:t>
            </a:r>
          </a:p>
          <a:p>
            <a:pPr algn="ctr" eaLnBrk="1" hangingPunct="1"/>
            <a:r>
              <a:rPr lang="ru-RU" sz="2400" b="1" dirty="0" smtClean="0">
                <a:solidFill>
                  <a:srgbClr val="0070C0"/>
                </a:solidFill>
                <a:latin typeface="Cambria" pitchFamily="18" charset="0"/>
              </a:rPr>
              <a:t>и писать: </a:t>
            </a:r>
            <a:endParaRPr lang="ru-RU" sz="24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ctr" eaLnBrk="1" hangingPunct="1"/>
            <a:endParaRPr lang="ru-RU" sz="24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ctr" eaLnBrk="1" hangingPunct="1"/>
            <a:r>
              <a:rPr lang="ru-RU" sz="2400" dirty="0" smtClean="0">
                <a:latin typeface="Cambria" pitchFamily="18" charset="0"/>
              </a:rPr>
              <a:t>«</a:t>
            </a:r>
            <a:r>
              <a:rPr lang="ru-RU" sz="2400" dirty="0" err="1" smtClean="0">
                <a:latin typeface="Cambria" pitchFamily="18" charset="0"/>
              </a:rPr>
              <a:t>нет</a:t>
            </a:r>
            <a:r>
              <a:rPr lang="ru-RU" sz="2400" b="1" dirty="0" err="1" smtClean="0">
                <a:latin typeface="Cambria" pitchFamily="18" charset="0"/>
              </a:rPr>
              <a:t>У</a:t>
            </a:r>
            <a:r>
              <a:rPr lang="ru-RU" sz="2400" dirty="0" smtClean="0">
                <a:latin typeface="Cambria" pitchFamily="18" charset="0"/>
              </a:rPr>
              <a:t> книг», «</a:t>
            </a:r>
            <a:r>
              <a:rPr lang="ru-RU" sz="2400" dirty="0" err="1" smtClean="0">
                <a:latin typeface="Cambria" pitchFamily="18" charset="0"/>
              </a:rPr>
              <a:t>нет</a:t>
            </a:r>
            <a:r>
              <a:rPr lang="ru-RU" sz="2400" b="1" dirty="0" err="1" smtClean="0">
                <a:latin typeface="Cambria" pitchFamily="18" charset="0"/>
              </a:rPr>
              <a:t>У</a:t>
            </a:r>
            <a:r>
              <a:rPr lang="ru-RU" sz="2400" dirty="0" smtClean="0">
                <a:latin typeface="Cambria" pitchFamily="18" charset="0"/>
              </a:rPr>
              <a:t> сил» и т. п.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Обратите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2620" y="758329"/>
            <a:ext cx="5203926" cy="1969770"/>
          </a:xfrm>
        </p:spPr>
        <p:txBody>
          <a:bodyPr/>
          <a:lstStyle/>
          <a:p>
            <a:pPr algn="ctr"/>
            <a:r>
              <a:rPr lang="ru-RU" sz="1600" dirty="0" smtClean="0"/>
              <a:t>Между повторяющимися словами</a:t>
            </a:r>
            <a:r>
              <a:rPr lang="ru-RU" sz="1600" dirty="0" smtClean="0">
                <a:solidFill>
                  <a:srgbClr val="FFC000"/>
                </a:solidFill>
              </a:rPr>
              <a:t> 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Да и Нет </a:t>
            </a:r>
            <a:r>
              <a:rPr lang="ru-RU" sz="1600" i="1" dirty="0" smtClean="0"/>
              <a:t> </a:t>
            </a:r>
            <a:endParaRPr lang="ru-RU" sz="1600" i="1" dirty="0" smtClean="0"/>
          </a:p>
          <a:p>
            <a:pPr algn="ctr"/>
            <a:r>
              <a:rPr lang="ru-RU" sz="1600" dirty="0" smtClean="0"/>
              <a:t>ставится </a:t>
            </a:r>
            <a:r>
              <a:rPr lang="ru-RU" sz="1600" dirty="0" smtClean="0"/>
              <a:t>запятая.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i="1" dirty="0" smtClean="0"/>
              <a:t>А я берусь открыть; 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</a:rPr>
              <a:t>да, да, </a:t>
            </a:r>
            <a:r>
              <a:rPr lang="ru-RU" sz="1600" i="1" dirty="0" smtClean="0"/>
              <a:t>уверен в этом (</a:t>
            </a:r>
            <a:r>
              <a:rPr lang="ru-RU" sz="1600" i="1" dirty="0" err="1" smtClean="0"/>
              <a:t>Кр</a:t>
            </a:r>
            <a:r>
              <a:rPr lang="ru-RU" sz="1600" i="1" dirty="0" smtClean="0"/>
              <a:t>.).</a:t>
            </a:r>
          </a:p>
          <a:p>
            <a:pPr algn="ctr"/>
            <a:endParaRPr lang="ru-RU" sz="1600" i="1" dirty="0" smtClean="0"/>
          </a:p>
          <a:p>
            <a:pPr algn="ctr"/>
            <a:r>
              <a:rPr lang="ru-RU" sz="1600" i="1" dirty="0" smtClean="0"/>
              <a:t> Ну, а если бы начинать жизнь сначала, то я не женился бы… 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</a:rPr>
              <a:t>Нет, нет! </a:t>
            </a:r>
            <a:r>
              <a:rPr lang="ru-RU" sz="1600" i="1" dirty="0" smtClean="0"/>
              <a:t>(Ч.)</a:t>
            </a:r>
            <a:endParaRPr lang="ru-RU" sz="1600" dirty="0" smtClean="0"/>
          </a:p>
          <a:p>
            <a:pPr algn="ctr"/>
            <a:endParaRPr lang="ru-RU" sz="1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22227"/>
            <a:ext cx="5164295" cy="246221"/>
          </a:xfrm>
        </p:spPr>
        <p:txBody>
          <a:bodyPr/>
          <a:lstStyle/>
          <a:p>
            <a:pPr algn="ctr"/>
            <a:r>
              <a:rPr lang="ru-RU" sz="1600" dirty="0" smtClean="0"/>
              <a:t>Выделение слов-предложений на письме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693732"/>
            <a:ext cx="4935243" cy="2062103"/>
          </a:xfrm>
        </p:spPr>
        <p:txBody>
          <a:bodyPr/>
          <a:lstStyle/>
          <a:p>
            <a:pPr algn="ctr"/>
            <a:r>
              <a:rPr lang="ru-RU" sz="1600" dirty="0" smtClean="0"/>
              <a:t>Если слова-предложения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Да и Нет </a:t>
            </a:r>
            <a:r>
              <a:rPr lang="ru-RU" sz="1600" dirty="0" smtClean="0"/>
              <a:t>стоят перед предложением, которое раскрывает их смысл, то они отделяются запятой или восклицательным знаком.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</a:rPr>
              <a:t>Примеры:</a:t>
            </a:r>
          </a:p>
          <a:p>
            <a:pPr algn="ctr"/>
            <a:endParaRPr lang="ru-RU" sz="1400" b="1" dirty="0" smtClean="0"/>
          </a:p>
          <a:p>
            <a:pPr marL="342900" indent="-342900" algn="ctr">
              <a:buAutoNum type="arabicParenR"/>
            </a:pPr>
            <a:r>
              <a:rPr lang="ru-RU" sz="2000" b="1" dirty="0" smtClean="0">
                <a:solidFill>
                  <a:srgbClr val="0070C0"/>
                </a:solidFill>
              </a:rPr>
              <a:t>Да,</a:t>
            </a:r>
            <a:r>
              <a:rPr lang="ru-RU" sz="2000" dirty="0" smtClean="0"/>
              <a:t> мы приедем вечером.</a:t>
            </a:r>
          </a:p>
          <a:p>
            <a:pPr marL="342900" indent="-342900" algn="ctr">
              <a:buAutoNum type="arabicParenR"/>
            </a:pPr>
            <a:r>
              <a:rPr lang="ru-RU" sz="2000" b="1" dirty="0" smtClean="0">
                <a:solidFill>
                  <a:srgbClr val="0070C0"/>
                </a:solidFill>
              </a:rPr>
              <a:t>Нет!</a:t>
            </a:r>
            <a:r>
              <a:rPr lang="ru-RU" sz="2000" dirty="0" smtClean="0"/>
              <a:t> Я не хочу идти на озеро.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Примеры слов-предложений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908045"/>
            <a:ext cx="4935243" cy="1600438"/>
          </a:xfrm>
        </p:spPr>
        <p:txBody>
          <a:bodyPr/>
          <a:lstStyle/>
          <a:p>
            <a:r>
              <a:rPr lang="ru-RU" sz="2400" b="1" i="1" u="sng" dirty="0" smtClean="0">
                <a:latin typeface="Cambria" pitchFamily="18" charset="0"/>
              </a:rPr>
              <a:t>Нет,</a:t>
            </a:r>
            <a:r>
              <a:rPr lang="ru-RU" sz="2400" b="1" i="1" dirty="0" smtClean="0">
                <a:latin typeface="Cambria" pitchFamily="18" charset="0"/>
              </a:rPr>
              <a:t> </a:t>
            </a:r>
            <a:r>
              <a:rPr lang="ru-RU" sz="2400" i="1" dirty="0" smtClean="0">
                <a:latin typeface="Cambria" pitchFamily="18" charset="0"/>
              </a:rPr>
              <a:t>не покину я тебя никогда! </a:t>
            </a:r>
          </a:p>
          <a:p>
            <a:r>
              <a:rPr lang="ru-RU" sz="2400" b="1" i="1" u="sng" dirty="0" smtClean="0">
                <a:latin typeface="Cambria" pitchFamily="18" charset="0"/>
              </a:rPr>
              <a:t>Нет!</a:t>
            </a:r>
            <a:r>
              <a:rPr lang="ru-RU" sz="2400" i="1" dirty="0" smtClean="0">
                <a:latin typeface="Cambria" pitchFamily="18" charset="0"/>
              </a:rPr>
              <a:t> Ты уж выслушай.                    </a:t>
            </a:r>
            <a:r>
              <a:rPr lang="ru-RU" i="1" dirty="0" smtClean="0">
                <a:latin typeface="Cambria" pitchFamily="18" charset="0"/>
              </a:rPr>
              <a:t>                                                                                </a:t>
            </a:r>
            <a:r>
              <a:rPr lang="ru-RU" sz="2800" b="1" i="1" u="sng" dirty="0" smtClean="0">
                <a:latin typeface="Cambria" pitchFamily="18" charset="0"/>
              </a:rPr>
              <a:t>Да</a:t>
            </a:r>
            <a:r>
              <a:rPr lang="ru-RU" sz="2800" i="1" dirty="0" smtClean="0">
                <a:latin typeface="Cambria" pitchFamily="18" charset="0"/>
              </a:rPr>
              <a:t>, были люди в наше время!</a:t>
            </a:r>
          </a:p>
          <a:p>
            <a:pPr algn="l"/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1400" i="1" dirty="0" smtClean="0">
                <a:latin typeface="Cambria" pitchFamily="18" charset="0"/>
              </a:rPr>
              <a:t>(М. Лермонтов)</a:t>
            </a:r>
            <a:endParaRPr lang="ru-RU" sz="1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483" y="122228"/>
            <a:ext cx="4852882" cy="357190"/>
          </a:xfrm>
        </p:spPr>
        <p:txBody>
          <a:bodyPr/>
          <a:lstStyle/>
          <a:p>
            <a:pPr eaLnBrk="1" hangingPunct="1"/>
            <a:r>
              <a:rPr lang="ru-RU" sz="2300" dirty="0" smtClean="0">
                <a:latin typeface="Cambria" pitchFamily="18" charset="0"/>
              </a:rPr>
              <a:t>Слова  -  предложения    Да и  Нет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8159" y="836607"/>
            <a:ext cx="5449482" cy="2214578"/>
          </a:xfrm>
          <a:prstGeom prst="rect">
            <a:avLst/>
          </a:prstGeom>
        </p:spPr>
        <p:txBody>
          <a:bodyPr lIns="51481" tIns="25740" rIns="51481" bIns="25740"/>
          <a:lstStyle/>
          <a:p>
            <a:pPr eaLnBrk="1" hangingPunct="1"/>
            <a:r>
              <a:rPr lang="ru-RU" sz="1000" i="1" dirty="0" smtClean="0">
                <a:latin typeface="Cambria" pitchFamily="18" charset="0"/>
              </a:rPr>
              <a:t>                                                                                        </a:t>
            </a:r>
          </a:p>
          <a:p>
            <a:pPr eaLnBrk="1" hangingPunct="1"/>
            <a:r>
              <a:rPr lang="ru-RU" sz="1000" i="1" dirty="0" smtClean="0">
                <a:latin typeface="Cambria" pitchFamily="18" charset="0"/>
              </a:rPr>
              <a:t>    </a:t>
            </a:r>
          </a:p>
          <a:p>
            <a:pPr algn="ctr" eaLnBrk="1" hangingPunct="1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Частица 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О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, стоящая при словах - предложениях, запятой от них не отделяется:                                               </a:t>
            </a:r>
          </a:p>
          <a:p>
            <a:pPr algn="ctr" eaLnBrk="1" hangingPunct="1"/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b="1" i="1" u="sng" dirty="0" smtClean="0">
                <a:latin typeface="Cambria" pitchFamily="18" charset="0"/>
              </a:rPr>
              <a:t>О нет, </a:t>
            </a:r>
            <a:r>
              <a:rPr lang="ru-RU" sz="2400" i="1" dirty="0" smtClean="0">
                <a:latin typeface="Cambria" pitchFamily="18" charset="0"/>
              </a:rPr>
              <a:t>то белеет туман над рекой. (В. Жуковский.)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4628" y="830337"/>
            <a:ext cx="4935243" cy="18466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Слова-предложения представляют собой особый структурный тип и не могут быть отнесены ни к двусоставным предложениям, ни к односоставным. </a:t>
            </a:r>
          </a:p>
          <a:p>
            <a:endParaRPr lang="ru-RU" b="1" dirty="0" smtClean="0"/>
          </a:p>
          <a:p>
            <a:pPr algn="just"/>
            <a:r>
              <a:rPr lang="ru-RU" b="1" dirty="0" smtClean="0"/>
              <a:t>Слова-предложения</a:t>
            </a:r>
            <a:r>
              <a:rPr lang="ru-RU" dirty="0" smtClean="0"/>
              <a:t>  – это </a:t>
            </a:r>
            <a:r>
              <a:rPr lang="ru-RU" i="1" dirty="0" smtClean="0"/>
              <a:t>предложения</a:t>
            </a:r>
            <a:r>
              <a:rPr lang="ru-RU" dirty="0" smtClean="0"/>
              <a:t>, которые </a:t>
            </a:r>
            <a:r>
              <a:rPr lang="ru-RU" i="1" dirty="0" smtClean="0"/>
              <a:t>состоят из одного слова или устойчивого сочетания</a:t>
            </a:r>
            <a:r>
              <a:rPr lang="ru-RU" dirty="0" smtClean="0"/>
              <a:t> и выражают эмоциональную или волевую реакцию говорящего на ситуацию (утверждение или отрицание, согласие или несогласие, побуждение к действию), но не называют ни характера этой реакции, ни компонентов соответствующей ситуации.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Слова-предложения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538883"/>
          </a:xfrm>
        </p:spPr>
        <p:txBody>
          <a:bodyPr/>
          <a:lstStyle/>
          <a:p>
            <a:pPr algn="ctr"/>
            <a:r>
              <a:rPr lang="ru-RU" sz="2000" b="1" i="1" dirty="0" smtClean="0"/>
              <a:t>Основная сфера употребления таких предложений - диалогическая речь.</a:t>
            </a:r>
            <a:r>
              <a:rPr lang="ru-RU" sz="2000" dirty="0" smtClean="0"/>
              <a:t> </a:t>
            </a:r>
          </a:p>
          <a:p>
            <a:pPr algn="ctr"/>
            <a:r>
              <a:rPr lang="ru-RU" sz="2000" dirty="0" smtClean="0"/>
              <a:t>Они свойственны только разговорному языку.</a:t>
            </a:r>
            <a:endParaRPr lang="ru-RU" sz="2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1075978"/>
            <a:ext cx="3528392" cy="276999"/>
          </a:xfrm>
        </p:spPr>
        <p:txBody>
          <a:bodyPr/>
          <a:lstStyle/>
          <a:p>
            <a:r>
              <a:rPr lang="ru-RU" sz="1800" dirty="0">
                <a:solidFill>
                  <a:srgbClr val="0070C0"/>
                </a:solidFill>
                <a:latin typeface="+mn-lt"/>
                <a:cs typeface="+mn-cs"/>
              </a:rPr>
              <a:t>Узнали о </a:t>
            </a:r>
            <a:r>
              <a:rPr lang="ru-RU" sz="1800" dirty="0" smtClean="0">
                <a:solidFill>
                  <a:srgbClr val="0070C0"/>
                </a:solidFill>
                <a:latin typeface="+mn-lt"/>
                <a:cs typeface="+mn-cs"/>
              </a:rPr>
              <a:t>словах-предложениях</a:t>
            </a:r>
            <a:endParaRPr lang="ru-RU" sz="1800" dirty="0"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30135" y="1003970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930135" y="186980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58764" y="1768182"/>
            <a:ext cx="3571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ru-RU" kern="0" dirty="0" smtClean="0">
              <a:solidFill>
                <a:srgbClr val="0070C0"/>
              </a:solidFill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838449"/>
            <a:ext cx="3528392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kern="0" dirty="0">
                <a:solidFill>
                  <a:srgbClr val="0070C0"/>
                </a:solidFill>
                <a:latin typeface="+mn-lt"/>
                <a:cs typeface="+mn-cs"/>
              </a:rPr>
              <a:t>Вспомнили  правописание междометных предложений</a:t>
            </a:r>
          </a:p>
        </p:txBody>
      </p:sp>
    </p:spTree>
    <p:extLst>
      <p:ext uri="{BB962C8B-B14F-4D97-AF65-F5344CB8AC3E}">
        <p14:creationId xmlns:p14="http://schemas.microsoft.com/office/powerpoint/2010/main" val="84818859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1198" y="908045"/>
            <a:ext cx="4608512" cy="215444"/>
          </a:xfrm>
        </p:spPr>
        <p:txBody>
          <a:bodyPr/>
          <a:lstStyle/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Выполнить упражнение №88 на странице 74</a:t>
            </a:r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693732"/>
            <a:ext cx="4935243" cy="2092881"/>
          </a:xfrm>
        </p:spPr>
        <p:txBody>
          <a:bodyPr/>
          <a:lstStyle/>
          <a:p>
            <a:pPr algn="ctr"/>
            <a:r>
              <a:rPr lang="ru-RU" b="1" dirty="0" smtClean="0"/>
              <a:t>Упражнение №79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Спишите отрывки из басен И.А.Крылова. Подчеркните обращения. Определите место обращения, одиночное оно или </a:t>
            </a:r>
            <a:r>
              <a:rPr lang="ru-RU" dirty="0" smtClean="0">
                <a:solidFill>
                  <a:srgbClr val="0070C0"/>
                </a:solidFill>
              </a:rPr>
              <a:t>распространённое, </a:t>
            </a:r>
            <a:r>
              <a:rPr lang="ru-RU" dirty="0" smtClean="0">
                <a:solidFill>
                  <a:srgbClr val="0070C0"/>
                </a:solidFill>
              </a:rPr>
              <a:t>объясните постановку знаков препинания.</a:t>
            </a:r>
          </a:p>
          <a:p>
            <a:pPr marL="228600" indent="-228600" algn="ctr">
              <a:buAutoNum type="arabicParenR"/>
            </a:pPr>
            <a:endParaRPr lang="ru-RU" dirty="0" smtClean="0"/>
          </a:p>
          <a:p>
            <a:pPr marL="228600" indent="-228600" algn="ctr">
              <a:buAutoNum type="arabicParenR"/>
            </a:pPr>
            <a:r>
              <a:rPr lang="ru-RU" sz="1600" dirty="0" smtClean="0"/>
              <a:t>«Куда так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кумушка,</a:t>
            </a:r>
            <a:r>
              <a:rPr lang="ru-RU" sz="1600" dirty="0" smtClean="0"/>
              <a:t> бежишь ты без оглядки?»-</a:t>
            </a:r>
          </a:p>
          <a:p>
            <a:pPr marL="228600" indent="-228600" algn="ctr"/>
            <a:r>
              <a:rPr lang="ru-RU" sz="1600" dirty="0" smtClean="0"/>
              <a:t>Лисицу спрашивал Сурок.</a:t>
            </a:r>
          </a:p>
          <a:p>
            <a:pPr marL="228600" indent="-228600" algn="ctr"/>
            <a:r>
              <a:rPr lang="ru-RU" sz="1600" dirty="0" smtClean="0"/>
              <a:t>«Ох</a:t>
            </a:r>
            <a:r>
              <a:rPr lang="ru-RU" sz="1600" dirty="0" smtClean="0">
                <a:solidFill>
                  <a:srgbClr val="FF0000"/>
                </a:solidFill>
              </a:rPr>
              <a:t>,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мой голубчик-куманёк</a:t>
            </a:r>
            <a:r>
              <a:rPr lang="ru-RU" sz="1600" dirty="0" smtClean="0">
                <a:solidFill>
                  <a:srgbClr val="FF0000"/>
                </a:solidFill>
              </a:rPr>
              <a:t>!</a:t>
            </a:r>
          </a:p>
          <a:p>
            <a:pPr marL="228600" indent="-228600" algn="ctr"/>
            <a:r>
              <a:rPr lang="ru-RU" sz="1600" dirty="0" smtClean="0"/>
              <a:t>Терплю</a:t>
            </a:r>
            <a:r>
              <a:rPr lang="en-US" sz="1600" dirty="0" smtClean="0"/>
              <a:t> </a:t>
            </a:r>
            <a:r>
              <a:rPr lang="ru-RU" sz="1600" dirty="0" smtClean="0"/>
              <a:t>напраслину </a:t>
            </a:r>
            <a:r>
              <a:rPr lang="ru-RU" sz="1600" dirty="0" smtClean="0"/>
              <a:t>и выслана за взятки».</a:t>
            </a:r>
          </a:p>
          <a:p>
            <a:pPr marL="228600" indent="-228600" algn="ctr">
              <a:buAutoNum type="arabicParenR"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974353"/>
            <a:ext cx="5491958" cy="923330"/>
          </a:xfrm>
        </p:spPr>
        <p:txBody>
          <a:bodyPr/>
          <a:lstStyle/>
          <a:p>
            <a:pPr algn="ctr"/>
            <a:r>
              <a:rPr lang="ru-RU" sz="2000" dirty="0" smtClean="0"/>
              <a:t>2) Осёл увидел Соловья</a:t>
            </a:r>
          </a:p>
          <a:p>
            <a:pPr algn="ctr"/>
            <a:r>
              <a:rPr lang="ru-RU" sz="2000" dirty="0" smtClean="0"/>
              <a:t>И говорит </a:t>
            </a:r>
            <a:r>
              <a:rPr lang="ru-RU" sz="2000" dirty="0" smtClean="0"/>
              <a:t>ему: </a:t>
            </a:r>
            <a:r>
              <a:rPr lang="ru-RU" sz="2000" dirty="0" smtClean="0"/>
              <a:t>«Послушай-ка,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дружище!</a:t>
            </a:r>
          </a:p>
          <a:p>
            <a:pPr algn="ctr"/>
            <a:r>
              <a:rPr lang="ru-RU" sz="2000" dirty="0" smtClean="0"/>
              <a:t>Ты, </a:t>
            </a:r>
            <a:r>
              <a:rPr lang="ru-RU" sz="2000" dirty="0" smtClean="0">
                <a:solidFill>
                  <a:srgbClr val="00B050"/>
                </a:solidFill>
              </a:rPr>
              <a:t>сказывают</a:t>
            </a:r>
            <a:r>
              <a:rPr lang="ru-RU" sz="2000" dirty="0" smtClean="0"/>
              <a:t>, петь великий </a:t>
            </a:r>
            <a:r>
              <a:rPr lang="ru-RU" sz="2000" dirty="0" err="1" smtClean="0"/>
              <a:t>мастерище</a:t>
            </a:r>
            <a:r>
              <a:rPr lang="ru-RU" sz="2000" dirty="0" smtClean="0"/>
              <a:t>»…</a:t>
            </a:r>
            <a:endParaRPr lang="ru-RU" sz="2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693731"/>
            <a:ext cx="4935243" cy="3139321"/>
          </a:xfrm>
        </p:spPr>
        <p:txBody>
          <a:bodyPr/>
          <a:lstStyle/>
          <a:p>
            <a:pPr algn="ctr"/>
            <a:r>
              <a:rPr lang="ru-RU" b="1" dirty="0" smtClean="0"/>
              <a:t>Упражнение №82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Выпишите, </a:t>
            </a:r>
            <a:r>
              <a:rPr lang="ru-RU" dirty="0" smtClean="0">
                <a:solidFill>
                  <a:srgbClr val="0070C0"/>
                </a:solidFill>
              </a:rPr>
              <a:t>расставляя пропущенные знаки препинания </a:t>
            </a:r>
            <a:r>
              <a:rPr lang="en-US" dirty="0" smtClean="0">
                <a:solidFill>
                  <a:srgbClr val="0070C0"/>
                </a:solidFill>
              </a:rPr>
              <a:t>                           </a:t>
            </a:r>
            <a:r>
              <a:rPr lang="ru-RU" dirty="0" smtClean="0">
                <a:solidFill>
                  <a:srgbClr val="0070C0"/>
                </a:solidFill>
              </a:rPr>
              <a:t>в </a:t>
            </a:r>
            <a:r>
              <a:rPr lang="ru-RU" dirty="0" smtClean="0">
                <a:solidFill>
                  <a:srgbClr val="0070C0"/>
                </a:solidFill>
              </a:rPr>
              <a:t>предложениях, в которых выделенные слова являются вводными. </a:t>
            </a:r>
          </a:p>
          <a:p>
            <a:pPr marL="228600" indent="-228600" algn="ctr">
              <a:buAutoNum type="arabicPeriod"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9750" indent="-228600" algn="l"/>
            <a:r>
              <a:rPr lang="ru-RU" sz="1600" dirty="0" smtClean="0">
                <a:solidFill>
                  <a:schemeClr val="tx1"/>
                </a:solidFill>
              </a:rPr>
              <a:t>1.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Вероятно,</a:t>
            </a:r>
            <a:r>
              <a:rPr lang="ru-RU" sz="1600" dirty="0" smtClean="0">
                <a:solidFill>
                  <a:schemeClr val="tx1"/>
                </a:solidFill>
              </a:rPr>
              <a:t> это был человек воспитанный. </a:t>
            </a:r>
          </a:p>
          <a:p>
            <a:pPr marL="539750" indent="-228600" algn="l"/>
            <a:r>
              <a:rPr lang="ru-RU" sz="1600" dirty="0" smtClean="0">
                <a:solidFill>
                  <a:schemeClr val="tx1"/>
                </a:solidFill>
              </a:rPr>
              <a:t>2.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Казалось,</a:t>
            </a:r>
            <a:r>
              <a:rPr lang="ru-RU" sz="1600" dirty="0" smtClean="0">
                <a:solidFill>
                  <a:schemeClr val="tx1"/>
                </a:solidFill>
              </a:rPr>
              <a:t> мы предусмотрели всё.</a:t>
            </a:r>
          </a:p>
          <a:p>
            <a:pPr marL="539750" indent="-228600" algn="l"/>
            <a:r>
              <a:rPr lang="ru-RU" sz="1600" dirty="0" smtClean="0">
                <a:solidFill>
                  <a:schemeClr val="tx1"/>
                </a:solidFill>
              </a:rPr>
              <a:t>4. </a:t>
            </a:r>
            <a:r>
              <a:rPr lang="ru-RU" sz="1600" dirty="0" smtClean="0">
                <a:solidFill>
                  <a:schemeClr val="tx1"/>
                </a:solidFill>
              </a:rPr>
              <a:t>Здесь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верно,</a:t>
            </a:r>
            <a:r>
              <a:rPr lang="ru-RU" sz="1600" dirty="0" smtClean="0">
                <a:solidFill>
                  <a:schemeClr val="tx1"/>
                </a:solidFill>
              </a:rPr>
              <a:t> есть какая-то ошибка.</a:t>
            </a:r>
          </a:p>
          <a:p>
            <a:pPr marL="539750" indent="-228600" algn="l"/>
            <a:r>
              <a:rPr lang="ru-RU" sz="1600" dirty="0" smtClean="0">
                <a:solidFill>
                  <a:schemeClr val="tx1"/>
                </a:solidFill>
              </a:rPr>
              <a:t>5.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Может быть, </a:t>
            </a:r>
            <a:r>
              <a:rPr lang="ru-RU" sz="1600" dirty="0" smtClean="0">
                <a:solidFill>
                  <a:schemeClr val="tx1"/>
                </a:solidFill>
              </a:rPr>
              <a:t>они нашли решение задачи.</a:t>
            </a:r>
          </a:p>
          <a:p>
            <a:pPr marL="539750" indent="-228600" algn="l"/>
            <a:r>
              <a:rPr lang="ru-RU" sz="1600" dirty="0" smtClean="0">
                <a:solidFill>
                  <a:schemeClr val="tx1"/>
                </a:solidFill>
              </a:rPr>
              <a:t>9. Сосед, 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должно быть,  </a:t>
            </a:r>
            <a:r>
              <a:rPr lang="ru-RU" sz="1600" dirty="0" smtClean="0">
                <a:solidFill>
                  <a:schemeClr val="tx1"/>
                </a:solidFill>
              </a:rPr>
              <a:t>захворал.</a:t>
            </a:r>
          </a:p>
          <a:p>
            <a:pPr marL="539750" indent="-228600" algn="l"/>
            <a:r>
              <a:rPr lang="ru-RU" sz="1600" dirty="0" smtClean="0">
                <a:solidFill>
                  <a:schemeClr val="tx1"/>
                </a:solidFill>
              </a:rPr>
              <a:t>10. Нам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действительно,</a:t>
            </a:r>
            <a:r>
              <a:rPr lang="ru-RU" sz="1600" dirty="0" smtClean="0">
                <a:solidFill>
                  <a:schemeClr val="tx1"/>
                </a:solidFill>
              </a:rPr>
              <a:t> понадобятся эти книги.</a:t>
            </a:r>
          </a:p>
          <a:p>
            <a:pPr marL="228600" indent="-228600" algn="ctr"/>
            <a:endParaRPr lang="ru-RU" dirty="0" smtClean="0">
              <a:solidFill>
                <a:schemeClr val="tx1"/>
              </a:solidFill>
            </a:endParaRPr>
          </a:p>
          <a:p>
            <a:pPr marL="228600" indent="-228600"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rgbClr val="0070C0"/>
              </a:solidFill>
            </a:endParaRPr>
          </a:p>
          <a:p>
            <a:pPr algn="ctr"/>
            <a:endParaRPr lang="ru-RU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Фразеологический 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11132" y="765169"/>
            <a:ext cx="2508123" cy="2092881"/>
          </a:xfrm>
        </p:spPr>
        <p:txBody>
          <a:bodyPr/>
          <a:lstStyle/>
          <a:p>
            <a:pPr algn="ctr"/>
            <a:r>
              <a:rPr lang="ru-RU" sz="2000" b="1" dirty="0" smtClean="0"/>
              <a:t>«Играть первую скрипку» </a:t>
            </a:r>
          </a:p>
          <a:p>
            <a:pPr>
              <a:buAutoNum type="arabicPeriod"/>
            </a:pPr>
            <a:endParaRPr lang="ru-RU" sz="1600" dirty="0" smtClean="0"/>
          </a:p>
          <a:p>
            <a:pPr algn="ctr"/>
            <a:r>
              <a:rPr lang="ru-RU" sz="2000" dirty="0" smtClean="0"/>
              <a:t>Быть самым </a:t>
            </a:r>
            <a:r>
              <a:rPr lang="ru-RU" sz="2000" dirty="0" smtClean="0"/>
              <a:t>главным</a:t>
            </a:r>
            <a:r>
              <a:rPr lang="ru-RU" sz="2000" dirty="0" smtClean="0"/>
              <a:t>, </a:t>
            </a:r>
            <a:r>
              <a:rPr lang="ru-RU" sz="2000" dirty="0" smtClean="0"/>
              <a:t>самым </a:t>
            </a:r>
            <a:r>
              <a:rPr lang="ru-RU" sz="2000" dirty="0" smtClean="0"/>
              <a:t>влиятельным лицом в каком-либо </a:t>
            </a:r>
            <a:r>
              <a:rPr lang="ru-RU" sz="2000" dirty="0" smtClean="0"/>
              <a:t>деле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026" name="Picture 2" descr="C:\Documents and Settings\Эмма\Рабочий стол\слова -предложения\b_b8850b1c0a47aed48f42f042f8609cfc.jpg"/>
          <p:cNvPicPr>
            <a:picLocks noGrp="1" noChangeAspect="1" noChangeArrowheads="1"/>
          </p:cNvPicPr>
          <p:nvPr>
            <p:ph sz="half" idx="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97214" y="765169"/>
            <a:ext cx="2039936" cy="207170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Фразеологический 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94610" cy="1877437"/>
          </a:xfrm>
        </p:spPr>
        <p:txBody>
          <a:bodyPr/>
          <a:lstStyle/>
          <a:p>
            <a:pPr algn="ctr"/>
            <a:r>
              <a:rPr lang="ru-RU" sz="2000" b="1" dirty="0" smtClean="0"/>
              <a:t>«</a:t>
            </a:r>
            <a:r>
              <a:rPr lang="ru-RU" sz="2000" b="1" dirty="0" err="1" smtClean="0"/>
              <a:t>Колумбово</a:t>
            </a:r>
            <a:r>
              <a:rPr lang="ru-RU" sz="2000" b="1" dirty="0" smtClean="0"/>
              <a:t> яйцо»</a:t>
            </a:r>
          </a:p>
          <a:p>
            <a:endParaRPr lang="ru-RU" sz="2000" dirty="0" smtClean="0"/>
          </a:p>
          <a:p>
            <a:pPr algn="ctr"/>
            <a:r>
              <a:rPr lang="ru-RU" sz="2000" dirty="0" smtClean="0"/>
              <a:t>Неожиданно простой выход из затруднительного </a:t>
            </a:r>
            <a:r>
              <a:rPr lang="ru-RU" sz="2000" dirty="0" smtClean="0"/>
              <a:t>положения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2050" name="Picture 2" descr="C:\Documents and Settings\Эмма\Рабочий стол\слова -предложения\unnamed.jpg"/>
          <p:cNvPicPr>
            <a:picLocks noGrp="1" noChangeAspect="1" noChangeArrowheads="1"/>
          </p:cNvPicPr>
          <p:nvPr>
            <p:ph sz="half" idx="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68625" y="693731"/>
            <a:ext cx="2508250" cy="228601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Фразеологический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86321"/>
            <a:ext cx="2824812" cy="2462213"/>
          </a:xfrm>
        </p:spPr>
        <p:txBody>
          <a:bodyPr/>
          <a:lstStyle/>
          <a:p>
            <a:pPr algn="ctr"/>
            <a:r>
              <a:rPr lang="ru-RU" sz="2000" b="1" dirty="0" smtClean="0"/>
              <a:t>«Играть в бирюльки»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Выражение </a:t>
            </a:r>
            <a:endParaRPr lang="ru-RU" sz="2000" dirty="0" smtClean="0"/>
          </a:p>
          <a:p>
            <a:pPr algn="ctr"/>
            <a:r>
              <a:rPr lang="ru-RU" sz="2000" dirty="0" smtClean="0"/>
              <a:t>«</a:t>
            </a:r>
            <a:r>
              <a:rPr lang="ru-RU" sz="2000" dirty="0" smtClean="0"/>
              <a:t>играть в бирюльки» означает заниматься пустяками, ерундой, оставляя в стороне главное и важное.</a:t>
            </a:r>
            <a:endParaRPr lang="ru-RU" sz="2000" dirty="0"/>
          </a:p>
        </p:txBody>
      </p:sp>
      <p:pic>
        <p:nvPicPr>
          <p:cNvPr id="3074" name="Picture 2" descr="C:\Documents and Settings\Эмма\Рабочий стол\слова -предложения\1700187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5842" y="708025"/>
            <a:ext cx="1928826" cy="20574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Фразеологический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18604" y="686321"/>
            <a:ext cx="2666618" cy="2462213"/>
          </a:xfrm>
        </p:spPr>
        <p:txBody>
          <a:bodyPr/>
          <a:lstStyle/>
          <a:p>
            <a:pPr algn="ctr"/>
            <a:r>
              <a:rPr lang="ru-RU" sz="2000" b="1" dirty="0" smtClean="0"/>
              <a:t>«</a:t>
            </a:r>
            <a:r>
              <a:rPr lang="ru-RU" sz="2000" b="1" dirty="0" smtClean="0"/>
              <a:t>Бирюком жить»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Выражение </a:t>
            </a:r>
          </a:p>
          <a:p>
            <a:pPr algn="ctr"/>
            <a:r>
              <a:rPr lang="ru-RU" sz="2000" dirty="0" smtClean="0"/>
              <a:t>«</a:t>
            </a:r>
            <a:r>
              <a:rPr lang="ru-RU" sz="2000" dirty="0" smtClean="0"/>
              <a:t>бирюком жить» означает быть отшельником </a:t>
            </a:r>
            <a:endParaRPr lang="ru-RU" sz="2000" dirty="0" smtClean="0"/>
          </a:p>
          <a:p>
            <a:pPr algn="ctr"/>
            <a:r>
              <a:rPr lang="ru-RU" sz="2000" dirty="0" smtClean="0"/>
              <a:t>и </a:t>
            </a:r>
            <a:r>
              <a:rPr lang="ru-RU" sz="2000" dirty="0" smtClean="0"/>
              <a:t>замкнутым человеком.</a:t>
            </a:r>
            <a:endParaRPr lang="ru-RU" sz="2000" dirty="0"/>
          </a:p>
        </p:txBody>
      </p:sp>
      <p:pic>
        <p:nvPicPr>
          <p:cNvPr id="4098" name="Picture 2" descr="C:\Documents and Settings\Эмма\Рабочий стол\слова -предложения\1698086_original.jpg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68625" y="693731"/>
            <a:ext cx="2508250" cy="21431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2b9f37af6ba26bd46a2e8a95b561a16e7827a5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8325</TotalTime>
  <Words>795</Words>
  <Application>Microsoft Office PowerPoint</Application>
  <PresentationFormat>Произвольный</PresentationFormat>
  <Paragraphs>178</Paragraphs>
  <Slides>29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Arial Black</vt:lpstr>
      <vt:lpstr>Calibri</vt:lpstr>
      <vt:lpstr>Cambria</vt:lpstr>
      <vt:lpstr>Times New Roman</vt:lpstr>
      <vt:lpstr>Wingdings 2</vt:lpstr>
      <vt:lpstr>Office Theme</vt:lpstr>
      <vt:lpstr>Русский язык </vt:lpstr>
      <vt:lpstr>Сегодня на уроке </vt:lpstr>
      <vt:lpstr>Проверка</vt:lpstr>
      <vt:lpstr>Проверка</vt:lpstr>
      <vt:lpstr>Проверка</vt:lpstr>
      <vt:lpstr>Фразеологический  диктант</vt:lpstr>
      <vt:lpstr>Фразеологический  диктант</vt:lpstr>
      <vt:lpstr>Фразеологический диктант</vt:lpstr>
      <vt:lpstr>Фразеологический диктант</vt:lpstr>
      <vt:lpstr>Фразеологический диктант</vt:lpstr>
      <vt:lpstr>Междометие</vt:lpstr>
      <vt:lpstr>Разряды междометий</vt:lpstr>
      <vt:lpstr>Примеры:</vt:lpstr>
      <vt:lpstr>Междометие – член предложения </vt:lpstr>
      <vt:lpstr>Примеры </vt:lpstr>
      <vt:lpstr>Примеры</vt:lpstr>
      <vt:lpstr>Помни!</vt:lpstr>
      <vt:lpstr>Междометные предложения</vt:lpstr>
      <vt:lpstr>Междометные предложения</vt:lpstr>
      <vt:lpstr>Слова – предложения Да и Нет</vt:lpstr>
      <vt:lpstr>Обратите внимание!</vt:lpstr>
      <vt:lpstr>Обратите внимание!</vt:lpstr>
      <vt:lpstr>Выделение слов-предложений на письме</vt:lpstr>
      <vt:lpstr>Примеры слов-предложений</vt:lpstr>
      <vt:lpstr>Слова  -  предложения    Да и  Нет</vt:lpstr>
      <vt:lpstr>Запомните!</vt:lpstr>
      <vt:lpstr>Слова-предложения</vt:lpstr>
      <vt:lpstr>Сегодня на уроке </vt:lpstr>
      <vt:lpstr>Задание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Закирова Ф.М</cp:lastModifiedBy>
  <cp:revision>861</cp:revision>
  <dcterms:created xsi:type="dcterms:W3CDTF">2020-04-13T08:06:06Z</dcterms:created>
  <dcterms:modified xsi:type="dcterms:W3CDTF">2020-11-13T00:22:49Z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