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99" r:id="rId3"/>
    <p:sldId id="331" r:id="rId4"/>
    <p:sldId id="332" r:id="rId5"/>
    <p:sldId id="333" r:id="rId6"/>
    <p:sldId id="334" r:id="rId7"/>
    <p:sldId id="335" r:id="rId8"/>
    <p:sldId id="336" r:id="rId9"/>
    <p:sldId id="338" r:id="rId10"/>
    <p:sldId id="340" r:id="rId11"/>
    <p:sldId id="349" r:id="rId12"/>
    <p:sldId id="345" r:id="rId13"/>
    <p:sldId id="353" r:id="rId14"/>
    <p:sldId id="342" r:id="rId15"/>
    <p:sldId id="352" r:id="rId16"/>
    <p:sldId id="346" r:id="rId17"/>
    <p:sldId id="357" r:id="rId18"/>
    <p:sldId id="358" r:id="rId19"/>
    <p:sldId id="343" r:id="rId20"/>
    <p:sldId id="351" r:id="rId21"/>
    <p:sldId id="341" r:id="rId22"/>
    <p:sldId id="347" r:id="rId23"/>
    <p:sldId id="354" r:id="rId24"/>
    <p:sldId id="355" r:id="rId25"/>
    <p:sldId id="359" r:id="rId26"/>
    <p:sldId id="356" r:id="rId27"/>
    <p:sldId id="329" r:id="rId28"/>
    <p:sldId id="298" r:id="rId29"/>
  </p:sldIdLst>
  <p:sldSz cx="5765800" cy="3244850"/>
  <p:notesSz cx="5765800" cy="324485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150" autoAdjust="0"/>
  </p:normalViewPr>
  <p:slideViewPr>
    <p:cSldViewPr>
      <p:cViewPr varScale="1">
        <p:scale>
          <a:sx n="102" d="100"/>
          <a:sy n="102" d="100"/>
        </p:scale>
        <p:origin x="254" y="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089025"/>
            <a:ext cx="1676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133" y="1437759"/>
            <a:ext cx="34290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Блок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400" dirty="0" smtClean="0"/>
              <a:t>Творчество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Стихотворение «Незнакомка» </a:t>
            </a:r>
            <a:r>
              <a:rPr lang="ru-RU" dirty="0" smtClean="0"/>
              <a:t>1906 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686321"/>
            <a:ext cx="2807742" cy="2368341"/>
          </a:xfrm>
        </p:spPr>
        <p:txBody>
          <a:bodyPr/>
          <a:lstStyle/>
          <a:p>
            <a:pPr indent="360363" algn="just">
              <a:lnSpc>
                <a:spcPct val="90000"/>
              </a:lnSpc>
            </a:pPr>
            <a:r>
              <a:rPr lang="ru-RU" sz="900" dirty="0" smtClean="0"/>
              <a:t>Оно родилось из скитаний по петербургским пригородам, из впечатлений поездки в дачный поселок Озерки. Многое в стихотворении прямо перенесено отсюда: «скрип уключин», «женский визг», «пыль переулков», «шлагбаумы» - </a:t>
            </a:r>
            <a:r>
              <a:rPr lang="ru-RU" sz="900" dirty="0" smtClean="0"/>
              <a:t>всё </a:t>
            </a:r>
            <a:r>
              <a:rPr lang="ru-RU" sz="900" dirty="0" smtClean="0"/>
              <a:t>убожество, скука, пошлость. Блок объяснял и то, где он видел Незнакомку.</a:t>
            </a:r>
          </a:p>
          <a:p>
            <a:pPr indent="360363" algn="just">
              <a:lnSpc>
                <a:spcPct val="90000"/>
              </a:lnSpc>
            </a:pPr>
            <a:r>
              <a:rPr lang="ru-RU" sz="900" dirty="0" smtClean="0"/>
              <a:t>Оказывается на картинах Врубеля:«Передо мной возникло, наконец, то, что я называю «Незнакомкой»: красавица </a:t>
            </a:r>
            <a:r>
              <a:rPr lang="ru-RU" sz="900" dirty="0" smtClean="0"/>
              <a:t>- кукла</a:t>
            </a:r>
            <a:r>
              <a:rPr lang="ru-RU" sz="900" dirty="0" smtClean="0"/>
              <a:t>, синий призрак, земное чудо... </a:t>
            </a:r>
          </a:p>
          <a:p>
            <a:pPr indent="360363" algn="just">
              <a:lnSpc>
                <a:spcPct val="90000"/>
              </a:lnSpc>
            </a:pPr>
            <a:r>
              <a:rPr lang="ru-RU" sz="900" dirty="0" smtClean="0"/>
              <a:t>Незнакомка - это вовсе не просто дама в черном платье со страусовыми перьями на шляпе. Это - дьявольский сплав из многих миров, преимущественно синего и лилового. Если бы </a:t>
            </a:r>
            <a:r>
              <a:rPr lang="ru-RU" sz="900" dirty="0" smtClean="0"/>
              <a:t>        я </a:t>
            </a:r>
            <a:r>
              <a:rPr lang="ru-RU" sz="900" dirty="0" smtClean="0"/>
              <a:t>обладал средствами Врубеля, я бы создал Демона, но всякий делает то, что ему назначено...». Синий цвет означает у Блока </a:t>
            </a:r>
            <a:r>
              <a:rPr lang="ru-RU" sz="900" dirty="0" smtClean="0"/>
              <a:t>звёздное</a:t>
            </a:r>
            <a:r>
              <a:rPr lang="ru-RU" sz="900" dirty="0" smtClean="0"/>
              <a:t>, высокое, недостижимое.</a:t>
            </a:r>
            <a:endParaRPr lang="ru-RU" sz="900" dirty="0"/>
          </a:p>
        </p:txBody>
      </p:sp>
      <p:pic>
        <p:nvPicPr>
          <p:cNvPr id="3074" name="Picture 2" descr="C:\Documents and Settings\Эмма\Рабочий стол\блок\Neznakomka-stihotvorenie-Bloka.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14313"/>
            <a:ext cx="2500330" cy="249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Михаил Врубель «Лебедь» 1900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107036" y="1190377"/>
            <a:ext cx="1451602" cy="1107996"/>
          </a:xfrm>
        </p:spPr>
        <p:txBody>
          <a:bodyPr/>
          <a:lstStyle/>
          <a:p>
            <a:pPr algn="ctr"/>
            <a:r>
              <a:rPr lang="ru-RU" dirty="0" smtClean="0"/>
              <a:t>А.Блок очень любил эту картину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всегда держал её репродукцию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кабинете в </a:t>
            </a:r>
            <a:r>
              <a:rPr lang="ru-RU" dirty="0" err="1" smtClean="0"/>
              <a:t>Шахматово</a:t>
            </a:r>
            <a:endParaRPr lang="ru-RU" dirty="0"/>
          </a:p>
        </p:txBody>
      </p:sp>
      <p:pic>
        <p:nvPicPr>
          <p:cNvPr id="5" name="Picture 2" descr="C:\Documents and Settings\Эмма\Рабочий стол\блок\0656f01b905758269c134ce67879982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020" y="578593"/>
            <a:ext cx="3834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Символы в первой части стихотворения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14313"/>
            <a:ext cx="2664296" cy="2477601"/>
          </a:xfrm>
        </p:spPr>
        <p:txBody>
          <a:bodyPr/>
          <a:lstStyle/>
          <a:p>
            <a:pPr indent="360363" algn="just"/>
            <a:r>
              <a:rPr lang="ru-RU" sz="1150" dirty="0" smtClean="0"/>
              <a:t>В первой части автор показывает страшный мир пригорода Петербурга. Страшный  город - “</a:t>
            </a:r>
            <a:r>
              <a:rPr lang="ru-RU" sz="1150" b="1" dirty="0" smtClean="0"/>
              <a:t>дик и глух”.  </a:t>
            </a:r>
            <a:endParaRPr lang="ru-RU" sz="1150" b="1" dirty="0" smtClean="0"/>
          </a:p>
          <a:p>
            <a:pPr indent="360363" algn="just"/>
            <a:r>
              <a:rPr lang="ru-RU" sz="1150" dirty="0" smtClean="0"/>
              <a:t>Мы </a:t>
            </a:r>
            <a:r>
              <a:rPr lang="ru-RU" sz="1150" dirty="0" smtClean="0"/>
              <a:t>видим, кто населяет этот мир: </a:t>
            </a:r>
            <a:r>
              <a:rPr lang="ru-RU" sz="1150" b="1" dirty="0" smtClean="0"/>
              <a:t>«пьяницы с глазами кроликов</a:t>
            </a:r>
            <a:r>
              <a:rPr lang="ru-RU" sz="1150" b="1" dirty="0" smtClean="0"/>
              <a:t>», «</a:t>
            </a:r>
            <a:r>
              <a:rPr lang="ru-RU" sz="1150" b="1" dirty="0" smtClean="0"/>
              <a:t>сонные лакеи», плачущие </a:t>
            </a:r>
            <a:r>
              <a:rPr lang="ru-RU" sz="1150" b="1" dirty="0" smtClean="0"/>
              <a:t>дети              и </a:t>
            </a:r>
            <a:r>
              <a:rPr lang="ru-RU" sz="1150" b="1" dirty="0" smtClean="0"/>
              <a:t>визжащие женщины</a:t>
            </a:r>
            <a:r>
              <a:rPr lang="ru-RU" sz="1150" dirty="0" smtClean="0"/>
              <a:t>. </a:t>
            </a:r>
            <a:endParaRPr lang="ru-RU" sz="1150" dirty="0" smtClean="0"/>
          </a:p>
          <a:p>
            <a:pPr indent="360363" algn="just"/>
            <a:r>
              <a:rPr lang="ru-RU" sz="1150" dirty="0" smtClean="0"/>
              <a:t>Здесь </a:t>
            </a:r>
            <a:r>
              <a:rPr lang="ru-RU" sz="1150" dirty="0" smtClean="0"/>
              <a:t>говорится об атмосфере города, о </a:t>
            </a:r>
            <a:r>
              <a:rPr lang="ru-RU" sz="1150" dirty="0" smtClean="0"/>
              <a:t>выжигающей пустоте                    и </a:t>
            </a:r>
            <a:r>
              <a:rPr lang="ru-RU" sz="1150" dirty="0" smtClean="0"/>
              <a:t>безысходности. В поле зрения поэта попадает обыденный быт городской жизни, от которого становится тягостно на душе</a:t>
            </a:r>
            <a:r>
              <a:rPr lang="ru-RU" sz="1150" dirty="0" smtClean="0"/>
              <a:t>.</a:t>
            </a:r>
            <a:endParaRPr lang="ru-RU" sz="1150" dirty="0"/>
          </a:p>
        </p:txBody>
      </p:sp>
      <p:pic>
        <p:nvPicPr>
          <p:cNvPr id="5122" name="Picture 2" descr="C:\Documents and Settings\Эмма\Рабочий стол\блок\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78593"/>
            <a:ext cx="2698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Звуки в стихотворении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38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«Над озером скрипят уключины,</a:t>
            </a:r>
            <a:br>
              <a:rPr lang="ru-RU" dirty="0" smtClean="0"/>
            </a:br>
            <a:r>
              <a:rPr lang="ru-RU" dirty="0" smtClean="0"/>
              <a:t>И раздается </a:t>
            </a:r>
            <a:r>
              <a:rPr lang="ru-RU" b="1" dirty="0" smtClean="0"/>
              <a:t>женский визг..»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А </a:t>
            </a:r>
            <a:r>
              <a:rPr lang="ru-RU" dirty="0" smtClean="0"/>
              <a:t>рядом у соседних столиков</a:t>
            </a:r>
            <a:br>
              <a:rPr lang="ru-RU" dirty="0" smtClean="0"/>
            </a:br>
            <a:r>
              <a:rPr lang="ru-RU" dirty="0" smtClean="0"/>
              <a:t>Лакеи сонные торчат,</a:t>
            </a:r>
            <a:br>
              <a:rPr lang="ru-RU" dirty="0" smtClean="0"/>
            </a:br>
            <a:r>
              <a:rPr lang="ru-RU" dirty="0" smtClean="0"/>
              <a:t>И пьяницы с глазами кроликов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vino</a:t>
            </a:r>
            <a:r>
              <a:rPr lang="ru-RU" dirty="0" smtClean="0"/>
              <a:t> </a:t>
            </a:r>
            <a:r>
              <a:rPr lang="ru-RU" dirty="0" err="1" smtClean="0"/>
              <a:t>Veritas</a:t>
            </a:r>
            <a:r>
              <a:rPr lang="ru-RU" dirty="0" smtClean="0"/>
              <a:t>!» </a:t>
            </a:r>
            <a:r>
              <a:rPr lang="ru-RU" b="1" dirty="0" smtClean="0"/>
              <a:t>кричат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1101526"/>
            <a:ext cx="2508123" cy="1384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Вдали, над пылью переулочной,</a:t>
            </a:r>
            <a:br>
              <a:rPr lang="ru-RU" dirty="0" smtClean="0"/>
            </a:br>
            <a:r>
              <a:rPr lang="ru-RU" dirty="0" smtClean="0"/>
              <a:t>Над скукой загородных дач,</a:t>
            </a:r>
            <a:br>
              <a:rPr lang="ru-RU" dirty="0" smtClean="0"/>
            </a:br>
            <a:r>
              <a:rPr lang="ru-RU" dirty="0" smtClean="0"/>
              <a:t>Чуть золотится крендель булочной,</a:t>
            </a:r>
            <a:br>
              <a:rPr lang="ru-RU" dirty="0" smtClean="0"/>
            </a:br>
            <a:r>
              <a:rPr lang="ru-RU" b="1" dirty="0" smtClean="0"/>
              <a:t>И раздается детский плач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Символы в стихотворении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1" y="746315"/>
            <a:ext cx="2594610" cy="2292935"/>
          </a:xfrm>
        </p:spPr>
        <p:txBody>
          <a:bodyPr/>
          <a:lstStyle/>
          <a:p>
            <a:pPr indent="360363" algn="just"/>
            <a:r>
              <a:rPr lang="ru-RU" b="1" u="sng" dirty="0" smtClean="0"/>
              <a:t>«Берег очарованный</a:t>
            </a:r>
            <a:r>
              <a:rPr lang="ru-RU" b="1" u="sng" dirty="0" smtClean="0"/>
              <a:t>»</a:t>
            </a:r>
            <a:r>
              <a:rPr lang="ru-RU" b="1" dirty="0" smtClean="0"/>
              <a:t> - </a:t>
            </a:r>
            <a:r>
              <a:rPr lang="ru-RU" dirty="0" smtClean="0"/>
              <a:t>символ новой  жизни, новых открытий, новое понимание жизни и поэзии. </a:t>
            </a:r>
          </a:p>
          <a:p>
            <a:pPr indent="360363" algn="just">
              <a:spcAft>
                <a:spcPts val="600"/>
              </a:spcAft>
            </a:pPr>
            <a:r>
              <a:rPr lang="ru-RU" b="1" dirty="0" smtClean="0"/>
              <a:t>«Крендель золотится» </a:t>
            </a:r>
            <a:r>
              <a:rPr lang="ru-RU" dirty="0" smtClean="0"/>
              <a:t>– символ </a:t>
            </a:r>
            <a:r>
              <a:rPr lang="ru-RU" dirty="0" smtClean="0"/>
              <a:t>надежды,  возможно, какой-то просвет вдали, жёлтый цвет меняется в золотистый. </a:t>
            </a:r>
          </a:p>
          <a:p>
            <a:pPr algn="ctr"/>
            <a:r>
              <a:rPr lang="ru-RU" dirty="0" smtClean="0"/>
              <a:t>«Вдали, над пылью переулочной,</a:t>
            </a:r>
            <a:br>
              <a:rPr lang="ru-RU" dirty="0" smtClean="0"/>
            </a:br>
            <a:r>
              <a:rPr lang="ru-RU" dirty="0" smtClean="0"/>
              <a:t>Над скукой загородных дач,</a:t>
            </a:r>
            <a:br>
              <a:rPr lang="ru-RU" dirty="0" smtClean="0"/>
            </a:br>
            <a:r>
              <a:rPr lang="ru-RU" b="1" dirty="0" smtClean="0"/>
              <a:t>Чуть золотится крендель булочной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Documents and Settings\Эмма\Рабочий стол\блок\151213125113e90e26272c74049da8e6e4f4fef167fb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22299"/>
            <a:ext cx="2500329" cy="24288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Символы в стихотворении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5198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«Глухие тайны мне поручены,</a:t>
            </a:r>
            <a:br>
              <a:rPr lang="ru-RU" dirty="0" smtClean="0"/>
            </a:br>
            <a:r>
              <a:rPr lang="ru-RU" dirty="0" smtClean="0"/>
              <a:t>Мне </a:t>
            </a:r>
            <a:r>
              <a:rPr lang="ru-RU" dirty="0" smtClean="0"/>
              <a:t>чьё-то </a:t>
            </a:r>
            <a:r>
              <a:rPr lang="ru-RU" dirty="0" smtClean="0"/>
              <a:t>солнце вручено…»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170932" y="746315"/>
            <a:ext cx="2306578" cy="55399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Солнце </a:t>
            </a:r>
            <a:r>
              <a:rPr lang="ru-RU" dirty="0" smtClean="0"/>
              <a:t>— символ счастья, </a:t>
            </a:r>
            <a:r>
              <a:rPr lang="ru-RU" dirty="0" smtClean="0"/>
              <a:t>любви</a:t>
            </a:r>
            <a:endParaRPr lang="ru-RU" dirty="0"/>
          </a:p>
        </p:txBody>
      </p:sp>
      <p:pic>
        <p:nvPicPr>
          <p:cNvPr id="3077" name="Picture 5" descr="C:\Documents and Settings\Эмма\Рабочий стол\блок\0015-015-Blok-Neznako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422" y="1334393"/>
            <a:ext cx="2726614" cy="17722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Символы во второй  части стихотворения 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0578" y="800427"/>
            <a:ext cx="2666618" cy="2151871"/>
          </a:xfrm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ru-RU" sz="1050" dirty="0" smtClean="0"/>
              <a:t>Как изображается героиня стихотворения, даны ли ей автором конкретные черты? Образ незнакомки преображает поэта, меняются его стихи и мысли.</a:t>
            </a:r>
          </a:p>
          <a:p>
            <a:pPr algn="ctr">
              <a:spcBef>
                <a:spcPts val="200"/>
              </a:spcBef>
            </a:pPr>
            <a:r>
              <a:rPr lang="ru-RU" sz="1050" dirty="0" smtClean="0"/>
              <a:t>Героиня  лишена реалистических черт, она вся окутана шелками, духами, туманами, тайной. Незнакомка полна поэтической прелести, отгорожена от грязи действительности возвышенным восприятием лирического героя.</a:t>
            </a:r>
          </a:p>
          <a:p>
            <a:pPr algn="ctr">
              <a:spcBef>
                <a:spcPts val="200"/>
              </a:spcBef>
            </a:pPr>
            <a:r>
              <a:rPr lang="ru-RU" sz="1050" dirty="0" smtClean="0"/>
              <a:t>Таинственная Незнакомка чужда окружающей реальности, это воплощенная Поэзия, Женственность.</a:t>
            </a:r>
            <a:endParaRPr lang="ru-RU" sz="1050" dirty="0"/>
          </a:p>
        </p:txBody>
      </p:sp>
      <p:pic>
        <p:nvPicPr>
          <p:cNvPr id="5" name="Picture 2" descr="C:\Documents and Settings\Эмма\Рабочий стол\блок\Neznakomka-stihotvorenie-Bloka.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Прекрасной Дамы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«О , Святая, как ласковы свечи,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Как отрадны твои черты!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Мне не слышны ни вздохи, ни речи,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Но я верю: Милая –Ты».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algn="r">
              <a:lnSpc>
                <a:spcPct val="150000"/>
              </a:lnSpc>
            </a:pPr>
            <a:r>
              <a:rPr lang="ru-RU" dirty="0" smtClean="0"/>
              <a:t>«Вхожу я в тёмные храмы» 1902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46962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ru-RU" b="1" dirty="0" smtClean="0"/>
              <a:t>Образ Прекрасной Дамы является ключевым в поэзии А.Блока.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ru-RU" dirty="0" smtClean="0"/>
              <a:t>Она для него становится идеалом духовной красоты, божеством, символом гармонии.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ru-RU" dirty="0" smtClean="0"/>
              <a:t>Этот </a:t>
            </a:r>
            <a:r>
              <a:rPr lang="ru-RU" dirty="0" smtClean="0"/>
              <a:t>образ обозначен такими именами, как </a:t>
            </a:r>
            <a:r>
              <a:rPr lang="ru-RU" b="1" dirty="0" smtClean="0"/>
              <a:t>Вечная Женственность, Владычица Вселенной и Прекрасная Дама.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Прекрасной Дамы</a:t>
            </a:r>
            <a:endParaRPr lang="ru-RU" dirty="0"/>
          </a:p>
        </p:txBody>
      </p:sp>
      <p:pic>
        <p:nvPicPr>
          <p:cNvPr id="1026" name="Picture 2" descr="C:\Documents and Settings\Эмма\Рабочий стол\блок\118522cfc892eb9e01455f6151405c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885" y="578593"/>
            <a:ext cx="2626999" cy="2556000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блок\8587745_9967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0024" y="578593"/>
            <a:ext cx="2910999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Художественные приёмы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628" y="758329"/>
            <a:ext cx="4935243" cy="492443"/>
          </a:xfrm>
        </p:spPr>
        <p:txBody>
          <a:bodyPr/>
          <a:lstStyle/>
          <a:p>
            <a:pPr algn="ctr"/>
            <a:r>
              <a:rPr lang="ru-RU" sz="1600" dirty="0" smtClean="0"/>
              <a:t>В стихотворении автор </a:t>
            </a:r>
            <a:r>
              <a:rPr lang="ru-RU" sz="1600" dirty="0" smtClean="0"/>
              <a:t>использует антитезу, анафору, аллитерацию, эпитеты, оксюморон.</a:t>
            </a:r>
            <a:endParaRPr lang="ru-RU" sz="16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34628" y="1538511"/>
            <a:ext cx="4935243" cy="13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1600" b="1" kern="0" dirty="0" smtClean="0">
                <a:solidFill>
                  <a:srgbClr val="002060"/>
                </a:solidFill>
              </a:rPr>
              <a:t>Оксюморон</a:t>
            </a:r>
            <a:r>
              <a:rPr lang="ru-RU" sz="1600" kern="0" dirty="0" smtClean="0">
                <a:solidFill>
                  <a:srgbClr val="002060"/>
                </a:solidFill>
              </a:rPr>
              <a:t> </a:t>
            </a:r>
            <a:r>
              <a:rPr lang="ru-RU" sz="1600" kern="0" dirty="0" smtClean="0"/>
              <a:t>(с </a:t>
            </a:r>
            <a:r>
              <a:rPr lang="ru-RU" sz="1600" kern="0" dirty="0" err="1" smtClean="0"/>
              <a:t>др.греч</a:t>
            </a:r>
            <a:r>
              <a:rPr lang="ru-RU" sz="1600" kern="0" dirty="0" smtClean="0"/>
              <a:t>. – остроумно-глупое) – сочетание слов с противоположным значением.</a:t>
            </a:r>
          </a:p>
          <a:p>
            <a:pPr algn="ctr">
              <a:spcBef>
                <a:spcPts val="600"/>
              </a:spcBef>
            </a:pPr>
            <a:r>
              <a:rPr lang="ru-RU" sz="1600" b="1" kern="0" dirty="0" smtClean="0">
                <a:solidFill>
                  <a:srgbClr val="002060"/>
                </a:solidFill>
              </a:rPr>
              <a:t>Например: </a:t>
            </a:r>
            <a:r>
              <a:rPr lang="ru-RU" sz="1600" b="1" i="1" kern="0" dirty="0" smtClean="0"/>
              <a:t>горячий снег, живой труп, мёртвые души, страшно красивый, бесконечный тупик</a:t>
            </a:r>
            <a:endParaRPr lang="ru-RU" sz="1600" b="1" i="1" kern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70" y="1122359"/>
            <a:ext cx="4935243" cy="1169551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1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Повторим </a:t>
            </a:r>
            <a:r>
              <a:rPr lang="ru-RU" sz="1400" dirty="0" smtClean="0"/>
              <a:t>изученное о литературном направлении символизм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2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Поговорим </a:t>
            </a:r>
            <a:r>
              <a:rPr lang="ru-RU" sz="1400" dirty="0" smtClean="0"/>
              <a:t>о творчестве А.Блока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3. Проанализируем стихотворение «Незнакомка» </a:t>
            </a:r>
            <a:r>
              <a:rPr lang="ru-RU" sz="1400" dirty="0" err="1" smtClean="0"/>
              <a:t>А.Блока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Оксюморон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974353"/>
            <a:ext cx="2736304" cy="146334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300" dirty="0" smtClean="0"/>
              <a:t>Оксюморон в стихотворении – это «весенний и тлетворный дух».</a:t>
            </a:r>
          </a:p>
          <a:p>
            <a:pPr algn="ctr">
              <a:lnSpc>
                <a:spcPct val="150000"/>
              </a:lnSpc>
            </a:pPr>
            <a:endParaRPr lang="ru-RU" sz="1300" dirty="0" smtClean="0"/>
          </a:p>
          <a:p>
            <a:pPr algn="ctr">
              <a:lnSpc>
                <a:spcPct val="150000"/>
              </a:lnSpc>
            </a:pPr>
            <a:r>
              <a:rPr lang="ru-RU" sz="1300" dirty="0" smtClean="0"/>
              <a:t>Тлетворный </a:t>
            </a:r>
            <a:r>
              <a:rPr lang="ru-RU" sz="1300" dirty="0" smtClean="0"/>
              <a:t>означает порождающий тление, гибельный.</a:t>
            </a:r>
            <a:endParaRPr lang="ru-RU" sz="1300" dirty="0"/>
          </a:p>
        </p:txBody>
      </p:sp>
      <p:pic>
        <p:nvPicPr>
          <p:cNvPr id="4098" name="Picture 2" descr="C:\Documents and Settings\Эмма\Рабочий стол\блок\3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4" y="693731"/>
            <a:ext cx="250033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Символика цвета 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683315"/>
            <a:ext cx="5400600" cy="2351478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1400" dirty="0" smtClean="0"/>
              <a:t>Уродства «страшного мира» города  показываются символически, здесь особую роль играет цвет. 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В символике цвета у Блока </a:t>
            </a:r>
            <a:endParaRPr lang="ru-RU" sz="1400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желтый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обозначает увядание,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тление</a:t>
            </a:r>
            <a:r>
              <a:rPr lang="ru-RU" sz="1400" dirty="0" smtClean="0"/>
              <a:t>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черный </a:t>
            </a:r>
            <a:r>
              <a:rPr lang="ru-RU" sz="1400" b="1" dirty="0" smtClean="0">
                <a:solidFill>
                  <a:schemeClr val="tx1"/>
                </a:solidFill>
              </a:rPr>
              <a:t>- тревожное, гибельное, </a:t>
            </a:r>
            <a:r>
              <a:rPr lang="ru-RU" sz="1400" b="1" dirty="0" smtClean="0">
                <a:solidFill>
                  <a:schemeClr val="tx1"/>
                </a:solidFill>
              </a:rPr>
              <a:t>катастрофическое</a:t>
            </a:r>
            <a:endParaRPr lang="ru-RU" sz="1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синий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цвет означает у Блока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звёздное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высокое,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недостижимое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лиловый </a:t>
            </a:r>
            <a:r>
              <a:rPr lang="ru-RU" sz="1400" b="1" dirty="0" smtClean="0">
                <a:solidFill>
                  <a:srgbClr val="7030A0"/>
                </a:solidFill>
              </a:rPr>
              <a:t>цвет - тревожное</a:t>
            </a:r>
            <a:r>
              <a:rPr lang="ru-RU" sz="1400" dirty="0" smtClean="0"/>
              <a:t>. </a:t>
            </a:r>
            <a:endParaRPr lang="ru-RU" sz="1400" dirty="0" smtClean="0"/>
          </a:p>
          <a:p>
            <a:pPr algn="ctr">
              <a:lnSpc>
                <a:spcPct val="110000"/>
              </a:lnSpc>
            </a:pPr>
            <a:r>
              <a:rPr lang="ru-RU" sz="1400" dirty="0" smtClean="0"/>
              <a:t>Главными </a:t>
            </a:r>
            <a:r>
              <a:rPr lang="ru-RU" sz="1400" dirty="0" smtClean="0"/>
              <a:t>«сакральными» цветами для А. Блока являются белый, золотой и лазурный. 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686321"/>
            <a:ext cx="5256584" cy="2209836"/>
          </a:xfrm>
        </p:spPr>
        <p:txBody>
          <a:bodyPr/>
          <a:lstStyle/>
          <a:p>
            <a:pPr indent="449263" algn="just">
              <a:lnSpc>
                <a:spcPct val="110000"/>
              </a:lnSpc>
            </a:pPr>
            <a:r>
              <a:rPr lang="ru-RU" sz="1400" dirty="0" smtClean="0"/>
              <a:t>Это стихотворение не оставляет равнодушным никого, его нельзя забыть, прочитав однажды, и </a:t>
            </a:r>
            <a:r>
              <a:rPr lang="ru-RU" sz="1400" dirty="0" smtClean="0"/>
              <a:t>прекрасный </a:t>
            </a:r>
            <a:r>
              <a:rPr lang="ru-RU" sz="1400" dirty="0" smtClean="0"/>
              <a:t>образ волнует нас. Эти стихи трогают до глубины души своей </a:t>
            </a:r>
            <a:r>
              <a:rPr lang="ru-RU" sz="1400" dirty="0" smtClean="0"/>
              <a:t>мелодичностью. </a:t>
            </a:r>
            <a:r>
              <a:rPr lang="ru-RU" sz="1400" dirty="0" smtClean="0"/>
              <a:t>Они похожи на чистую, великолепную музыку, льющуюся из самого сердца. Ведь не может быть так, </a:t>
            </a:r>
            <a:r>
              <a:rPr lang="ru-RU" sz="1400" dirty="0" smtClean="0"/>
              <a:t>чтобы             </a:t>
            </a:r>
            <a:r>
              <a:rPr lang="ru-RU" sz="1400" dirty="0" smtClean="0"/>
              <a:t>в мире, в котором царят равнодушие и пустота, </a:t>
            </a:r>
            <a:r>
              <a:rPr lang="ru-RU" sz="1400" dirty="0" smtClean="0"/>
              <a:t>не </a:t>
            </a:r>
            <a:r>
              <a:rPr lang="ru-RU" sz="1400" dirty="0" smtClean="0"/>
              <a:t>было любви, не было красоты, если есть такие прекрасные стихи. </a:t>
            </a:r>
            <a:endParaRPr lang="ru-RU" sz="1400" dirty="0" smtClean="0"/>
          </a:p>
          <a:p>
            <a:pPr indent="449263" algn="just">
              <a:lnSpc>
                <a:spcPct val="110000"/>
              </a:lnSpc>
              <a:spcBef>
                <a:spcPts val="600"/>
              </a:spcBef>
            </a:pPr>
            <a:r>
              <a:rPr lang="ru-RU" sz="1400" dirty="0" smtClean="0"/>
              <a:t>Стихотворение </a:t>
            </a:r>
            <a:r>
              <a:rPr lang="ru-RU" sz="1400" dirty="0" smtClean="0"/>
              <a:t>«Незнакомка» (1906) — один из шедевров русской лирики.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Поэма «Двенадцать» 1918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22293"/>
            <a:ext cx="2664296" cy="2408352"/>
          </a:xfrm>
        </p:spPr>
        <p:txBody>
          <a:bodyPr/>
          <a:lstStyle/>
          <a:p>
            <a:pPr algn="ctr"/>
            <a:r>
              <a:rPr lang="ru-RU" dirty="0" smtClean="0"/>
              <a:t>Поэма «Двенадцать</a:t>
            </a:r>
            <a:r>
              <a:rPr lang="ru-RU" dirty="0" smtClean="0"/>
              <a:t>», написанная </a:t>
            </a:r>
            <a:endParaRPr lang="ru-RU" dirty="0" smtClean="0"/>
          </a:p>
          <a:p>
            <a:pPr algn="ctr">
              <a:spcAft>
                <a:spcPts val="300"/>
              </a:spcAft>
            </a:pPr>
            <a:r>
              <a:rPr lang="ru-RU" dirty="0" smtClean="0"/>
              <a:t>в </a:t>
            </a:r>
            <a:r>
              <a:rPr lang="ru-RU" dirty="0" smtClean="0"/>
              <a:t>1918 году, посвящена </a:t>
            </a:r>
            <a:r>
              <a:rPr lang="ru-RU" dirty="0" smtClean="0"/>
              <a:t>революции</a:t>
            </a:r>
            <a:r>
              <a:rPr lang="ru-RU" dirty="0" smtClean="0"/>
              <a:t> </a:t>
            </a:r>
            <a:endParaRPr lang="ru-RU" dirty="0" smtClean="0"/>
          </a:p>
          <a:p>
            <a:pPr algn="ctr">
              <a:spcAft>
                <a:spcPts val="300"/>
              </a:spcAft>
            </a:pPr>
            <a:r>
              <a:rPr lang="ru-RU" dirty="0" smtClean="0"/>
              <a:t>Состоит </a:t>
            </a:r>
            <a:r>
              <a:rPr lang="ru-RU" dirty="0" smtClean="0"/>
              <a:t>из 12 глав. </a:t>
            </a:r>
            <a:endParaRPr lang="ru-RU" dirty="0" smtClean="0"/>
          </a:p>
          <a:p>
            <a:pPr algn="ctr">
              <a:spcAft>
                <a:spcPts val="300"/>
              </a:spcAft>
            </a:pPr>
            <a:r>
              <a:rPr lang="ru-RU" dirty="0" smtClean="0"/>
              <a:t>Героев </a:t>
            </a:r>
            <a:r>
              <a:rPr lang="ru-RU" dirty="0" smtClean="0"/>
              <a:t>поэмы 12 красноармейцев.</a:t>
            </a:r>
          </a:p>
          <a:p>
            <a:pPr marL="449263" algn="l">
              <a:spcAft>
                <a:spcPts val="600"/>
              </a:spcAft>
            </a:pPr>
            <a:r>
              <a:rPr lang="ru-RU" i="1" dirty="0" smtClean="0"/>
              <a:t>«</a:t>
            </a:r>
            <a:r>
              <a:rPr lang="ru-RU" b="1" i="1" dirty="0" smtClean="0"/>
              <a:t>Черный вечер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b="1" i="1" dirty="0" smtClean="0"/>
              <a:t>Белый снег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b="1" i="1" dirty="0" smtClean="0"/>
              <a:t>Ветер, ветер!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На ногах не стоит человек.</a:t>
            </a:r>
            <a:br>
              <a:rPr lang="ru-RU" i="1" dirty="0" smtClean="0"/>
            </a:br>
            <a:r>
              <a:rPr lang="ru-RU" b="1" i="1" dirty="0" smtClean="0"/>
              <a:t>Ветер, ветер </a:t>
            </a:r>
            <a:r>
              <a:rPr lang="ru-RU" i="1" dirty="0" smtClean="0"/>
              <a:t>—</a:t>
            </a:r>
            <a:br>
              <a:rPr lang="ru-RU" i="1" dirty="0" smtClean="0"/>
            </a:br>
            <a:r>
              <a:rPr lang="ru-RU" i="1" dirty="0" smtClean="0"/>
              <a:t>На всем божьем свете!»</a:t>
            </a:r>
          </a:p>
          <a:p>
            <a:pPr algn="ctr"/>
            <a:r>
              <a:rPr lang="ru-RU" b="1" dirty="0" smtClean="0"/>
              <a:t>Ветер - </a:t>
            </a:r>
            <a:r>
              <a:rPr lang="ru-RU" b="1" dirty="0" smtClean="0"/>
              <a:t>это  символ перемен, проходит через все </a:t>
            </a:r>
            <a:r>
              <a:rPr lang="ru-RU" b="1" dirty="0" smtClean="0"/>
              <a:t>произведение </a:t>
            </a:r>
            <a:endParaRPr lang="ru-RU" b="1" dirty="0"/>
          </a:p>
        </p:txBody>
      </p:sp>
      <p:pic>
        <p:nvPicPr>
          <p:cNvPr id="5122" name="Picture 2" descr="C:\Documents and Settings\Эмма\Рабочий стол\блок\12-blok@2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0032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Стихотворение «Фабрика» 1903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234570" cy="2215991"/>
          </a:xfrm>
        </p:spPr>
        <p:txBody>
          <a:bodyPr/>
          <a:lstStyle/>
          <a:p>
            <a:pPr algn="l"/>
            <a:r>
              <a:rPr lang="ru-RU" dirty="0" smtClean="0"/>
              <a:t>В стихотворении автор рисует фигуру чудовища, называя его «чёрным» и «недвижным». </a:t>
            </a:r>
          </a:p>
          <a:p>
            <a:pPr algn="l"/>
            <a:r>
              <a:rPr lang="ru-RU" dirty="0" smtClean="0"/>
              <a:t>Сюжет прост. В стихотворении  изображена обычная фабрика, вокруг которой каждый день собираются голодные люди, мечтающие получить работу. </a:t>
            </a:r>
            <a:r>
              <a:rPr lang="ru-RU" b="1" dirty="0" smtClean="0"/>
              <a:t>Обстановка омрачается </a:t>
            </a:r>
            <a:r>
              <a:rPr lang="ru-RU" b="1" dirty="0" smtClean="0"/>
              <a:t>жёлтым </a:t>
            </a:r>
            <a:r>
              <a:rPr lang="ru-RU" b="1" dirty="0" smtClean="0"/>
              <a:t>цветом, который является символом безысходности.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6876" y="830337"/>
            <a:ext cx="2882642" cy="2237536"/>
          </a:xfrm>
        </p:spPr>
        <p:txBody>
          <a:bodyPr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ru-RU" i="1" dirty="0" smtClean="0">
                <a:solidFill>
                  <a:srgbClr val="0070C0"/>
                </a:solidFill>
              </a:rPr>
              <a:t>«В соседнем доме окна </a:t>
            </a:r>
            <a:r>
              <a:rPr lang="ru-RU" b="1" i="1" u="sng" dirty="0" smtClean="0">
                <a:solidFill>
                  <a:srgbClr val="0070C0"/>
                </a:solidFill>
              </a:rPr>
              <a:t>жёлты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По вечерам — по вечерам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Скрипят задумчивые болты,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Подходят люди к воротам.</a:t>
            </a:r>
          </a:p>
          <a:p>
            <a:pPr algn="ctr">
              <a:lnSpc>
                <a:spcPct val="13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И </a:t>
            </a:r>
            <a:r>
              <a:rPr lang="ru-RU" i="1" dirty="0" smtClean="0">
                <a:solidFill>
                  <a:srgbClr val="0070C0"/>
                </a:solidFill>
              </a:rPr>
              <a:t>глухо заперты ворота,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А на стене — а на стене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b="1" i="1" u="sng" dirty="0" smtClean="0">
                <a:solidFill>
                  <a:srgbClr val="0070C0"/>
                </a:solidFill>
              </a:rPr>
              <a:t>Недвижный </a:t>
            </a:r>
            <a:r>
              <a:rPr lang="ru-RU" b="1" i="1" u="sng" dirty="0" smtClean="0">
                <a:solidFill>
                  <a:srgbClr val="0070C0"/>
                </a:solidFill>
              </a:rPr>
              <a:t>кто-то,</a:t>
            </a:r>
          </a:p>
          <a:p>
            <a:pPr algn="ctr">
              <a:lnSpc>
                <a:spcPct val="130000"/>
              </a:lnSpc>
            </a:pPr>
            <a:r>
              <a:rPr lang="ru-RU" b="1" i="1" u="sng" dirty="0" smtClean="0">
                <a:solidFill>
                  <a:srgbClr val="0070C0"/>
                </a:solidFill>
              </a:rPr>
              <a:t>чёрный </a:t>
            </a:r>
            <a:r>
              <a:rPr lang="ru-RU" b="1" i="1" u="sng" dirty="0" smtClean="0">
                <a:solidFill>
                  <a:srgbClr val="0070C0"/>
                </a:solidFill>
              </a:rPr>
              <a:t>кто-то</a:t>
            </a:r>
            <a:br>
              <a:rPr lang="ru-RU" b="1" i="1" u="sng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Людей считает в тишине».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Стихотворение «Фабрика» 1903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3074" name="Picture 2" descr="C:\Documents and Settings\Эмма\Рабочий стол\блок\3113615-one-and-half-yellow-window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00" y="578593"/>
            <a:ext cx="2769000" cy="2556000"/>
          </a:xfrm>
          <a:prstGeom prst="rect">
            <a:avLst/>
          </a:prstGeom>
          <a:noFill/>
        </p:spPr>
      </p:pic>
      <p:pic>
        <p:nvPicPr>
          <p:cNvPr id="3076" name="Picture 4" descr="C:\Documents and Settings\Эмма\Рабочий стол\блок\factory-295815_64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78593"/>
            <a:ext cx="2769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35028" y="974353"/>
            <a:ext cx="1451602" cy="1661993"/>
          </a:xfrm>
        </p:spPr>
        <p:txBody>
          <a:bodyPr/>
          <a:lstStyle/>
          <a:p>
            <a:pPr algn="ctr"/>
            <a:r>
              <a:rPr lang="ru-RU" dirty="0" smtClean="0"/>
              <a:t>В 1913 году Блок познакомился </a:t>
            </a:r>
            <a:endParaRPr lang="ru-RU" dirty="0" smtClean="0"/>
          </a:p>
          <a:p>
            <a:pPr algn="ctr"/>
            <a:r>
              <a:rPr lang="ru-RU" dirty="0" smtClean="0"/>
              <a:t>с Ахматовой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«Трагическим тенором эпохи» называла Александра Блока </a:t>
            </a:r>
            <a:r>
              <a:rPr lang="ru-RU" dirty="0" smtClean="0"/>
              <a:t>поэтесса</a:t>
            </a:r>
            <a:endParaRPr lang="ru-RU" dirty="0"/>
          </a:p>
        </p:txBody>
      </p:sp>
      <p:pic>
        <p:nvPicPr>
          <p:cNvPr id="1026" name="Picture 2" descr="C:\Documents and Settings\Эмма\Рабочий стол\блок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3786214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Эмма\Рабочий стол\блок\75917010102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80" y="578593"/>
            <a:ext cx="1987994" cy="255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 smtClean="0"/>
              <a:t>Сегодня на уроке мы изучили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262" y="1091074"/>
            <a:ext cx="3691758" cy="1323439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400" dirty="0" smtClean="0"/>
              <a:t>Литературное направление </a:t>
            </a:r>
            <a:r>
              <a:rPr lang="ru-RU" sz="1400" dirty="0" smtClean="0"/>
              <a:t>символизм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2. Творчество А.Блока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3. Стихотворение «Незнакомка» А.Блока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endParaRPr lang="ru-RU" sz="14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430887"/>
          </a:xfrm>
        </p:spPr>
        <p:txBody>
          <a:bodyPr/>
          <a:lstStyle/>
          <a:p>
            <a:pPr marL="228600" indent="-228600" algn="ctr"/>
            <a:r>
              <a:rPr lang="ru-RU" sz="1400" dirty="0" smtClean="0"/>
              <a:t>1. Прочитать поэму «Двенадцать» А.Блока и составить 10 тестов по данному </a:t>
            </a:r>
            <a:r>
              <a:rPr lang="ru-RU" sz="1400" dirty="0" smtClean="0"/>
              <a:t>произведению</a:t>
            </a: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334393"/>
            <a:ext cx="198642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70"/>
            <a:ext cx="4935243" cy="1754326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Вопрос №</a:t>
            </a:r>
            <a:r>
              <a:rPr lang="ru-RU" sz="1400" b="1" dirty="0" smtClean="0"/>
              <a:t>1</a:t>
            </a:r>
            <a:endParaRPr lang="ru-RU" sz="14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На какие группы делились поэты-символисты в русской литературе?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Ответ </a:t>
            </a:r>
            <a:r>
              <a:rPr lang="ru-RU" sz="1400" b="1" dirty="0" smtClean="0"/>
              <a:t>№1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На старшее поколение символистов и младшее поколение </a:t>
            </a:r>
            <a:r>
              <a:rPr lang="ru-RU" sz="1400" dirty="0" smtClean="0"/>
              <a:t>символистов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58329"/>
            <a:ext cx="4935243" cy="1692771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Вопрос №2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Кто был духовным отцом младших символистов?</a:t>
            </a:r>
          </a:p>
          <a:p>
            <a:pPr marL="360363" indent="358775" algn="just"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 marL="360363" indent="358775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Ответ</a:t>
            </a:r>
            <a:r>
              <a:rPr lang="en-US" sz="1400" b="1" dirty="0" smtClean="0"/>
              <a:t> </a:t>
            </a:r>
            <a:r>
              <a:rPr lang="ru-RU" sz="1400" b="1" dirty="0" smtClean="0"/>
              <a:t>№</a:t>
            </a:r>
            <a:r>
              <a:rPr lang="ru-RU" sz="1400" b="1" dirty="0" smtClean="0"/>
              <a:t>2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Владимир </a:t>
            </a:r>
            <a:r>
              <a:rPr lang="ru-RU" sz="1400" dirty="0" smtClean="0"/>
              <a:t>Соловьёв</a:t>
            </a:r>
            <a:endParaRPr lang="ru-RU" sz="1400" dirty="0"/>
          </a:p>
        </p:txBody>
      </p:sp>
      <p:pic>
        <p:nvPicPr>
          <p:cNvPr id="4" name="Picture 6" descr="solovev_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332" y="1550417"/>
            <a:ext cx="1788800" cy="1456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58329"/>
            <a:ext cx="4935243" cy="1323439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Вопрос №3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Где и когда впервые зародился символизм?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Ответ </a:t>
            </a:r>
            <a:r>
              <a:rPr lang="ru-RU" sz="1400" b="1" dirty="0" smtClean="0"/>
              <a:t>№3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400" dirty="0" smtClean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874788" y="1775561"/>
            <a:ext cx="2000264" cy="114300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00"/>
                </a:solidFill>
                <a:latin typeface="Georgia" pitchFamily="18" charset="0"/>
              </a:rPr>
              <a:t>Зародился </a:t>
            </a:r>
            <a:r>
              <a:rPr lang="ru-RU" sz="1000" b="1" dirty="0" smtClean="0">
                <a:solidFill>
                  <a:srgbClr val="FFFF00"/>
                </a:solidFill>
                <a:latin typeface="Georgia" pitchFamily="18" charset="0"/>
              </a:rPr>
              <a:t>в 60 – 70-е гг.</a:t>
            </a:r>
          </a:p>
          <a:p>
            <a:pPr algn="ctr">
              <a:spcBef>
                <a:spcPct val="50000"/>
              </a:spcBef>
            </a:pPr>
            <a:r>
              <a:rPr lang="ru-RU" sz="1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Georgia" pitchFamily="18" charset="0"/>
              </a:rPr>
              <a:t>XIX</a:t>
            </a:r>
            <a:r>
              <a:rPr lang="ru-RU" sz="1000" b="1" dirty="0" smtClean="0">
                <a:solidFill>
                  <a:srgbClr val="FFFF00"/>
                </a:solidFill>
                <a:latin typeface="Georgia" pitchFamily="18" charset="0"/>
              </a:rPr>
              <a:t> века во Франции</a:t>
            </a:r>
            <a:endParaRPr lang="ru-RU" sz="1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3310" y="830337"/>
            <a:ext cx="4483846" cy="800219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Вопрос №4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Как называлось самое популярное печатное издание в Москве  русских символистов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4" name="Picture 2" descr="C:\Documents and Settings\Эмма\Рабочий стол\блок\page1-274px-Весы,_1906,_№_3—4.p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752" y="1694433"/>
            <a:ext cx="2296276" cy="12897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830338"/>
            <a:ext cx="4935243" cy="1323439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Вопрос №5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Назовите представителей младших символистов?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Ответ №5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4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6836" y="1838448"/>
            <a:ext cx="1224695" cy="120032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В.Иванов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А. Белый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А. Блок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И.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Анненский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65169"/>
            <a:ext cx="4935243" cy="1908215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Вопрос №6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Как называлась первая книга Александра Блока?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1400" b="1" dirty="0" smtClean="0"/>
          </a:p>
          <a:p>
            <a:pPr marL="269875" indent="539750" algn="l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Ответ </a:t>
            </a:r>
            <a:r>
              <a:rPr lang="ru-RU" sz="1400" b="1" dirty="0" smtClean="0"/>
              <a:t>№6</a:t>
            </a:r>
          </a:p>
          <a:p>
            <a:pPr marL="269875" algn="l">
              <a:spcBef>
                <a:spcPts val="600"/>
              </a:spcBef>
            </a:pPr>
            <a:r>
              <a:rPr lang="ru-RU" sz="1400" dirty="0" smtClean="0"/>
              <a:t>«Стихи о Прекрасной Даме» </a:t>
            </a:r>
            <a:endParaRPr lang="ru-RU" sz="1400" dirty="0" smtClean="0"/>
          </a:p>
          <a:p>
            <a:pPr marL="269875" indent="539750" algn="l">
              <a:spcAft>
                <a:spcPts val="600"/>
              </a:spcAft>
            </a:pPr>
            <a:r>
              <a:rPr lang="ru-RU" sz="1400" dirty="0" smtClean="0"/>
              <a:t>(1904-1905</a:t>
            </a:r>
            <a:r>
              <a:rPr lang="en-US" sz="1400" dirty="0" smtClean="0"/>
              <a:t> </a:t>
            </a:r>
            <a:r>
              <a:rPr lang="ru-RU" sz="1400" dirty="0" smtClean="0"/>
              <a:t>г.)</a:t>
            </a:r>
            <a:endParaRPr lang="ru-RU" sz="1400" dirty="0"/>
          </a:p>
        </p:txBody>
      </p:sp>
      <p:pic>
        <p:nvPicPr>
          <p:cNvPr id="4" name="Picture 2" descr="C:\Documents and Settings\Эмма\Рабочий стол\блок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948" y="1478408"/>
            <a:ext cx="1858528" cy="15487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Стихотворение «Незнакомка» </a:t>
            </a:r>
            <a:r>
              <a:rPr lang="ru-RU" dirty="0" smtClean="0"/>
              <a:t>1906 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22294"/>
            <a:ext cx="2736303" cy="263918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dirty="0" smtClean="0"/>
              <a:t>Стихотворение написано в </a:t>
            </a:r>
            <a:r>
              <a:rPr lang="ru-RU" b="1" dirty="0" smtClean="0"/>
              <a:t>1906 </a:t>
            </a:r>
            <a:r>
              <a:rPr lang="ru-RU" b="1" dirty="0" smtClean="0"/>
              <a:t>году</a:t>
            </a:r>
            <a:endParaRPr lang="ru-RU" b="1" dirty="0" smtClean="0"/>
          </a:p>
          <a:p>
            <a:pPr algn="ctr"/>
            <a:r>
              <a:rPr lang="ru-RU" b="1" dirty="0" smtClean="0"/>
              <a:t>Жанр стихотворения  </a:t>
            </a:r>
            <a:r>
              <a:rPr lang="ru-RU" dirty="0" smtClean="0"/>
              <a:t>- </a:t>
            </a:r>
            <a:endParaRPr lang="ru-RU" dirty="0" smtClean="0"/>
          </a:p>
          <a:p>
            <a:pPr algn="ctr">
              <a:spcAft>
                <a:spcPts val="600"/>
              </a:spcAft>
            </a:pPr>
            <a:r>
              <a:rPr lang="ru-RU" dirty="0" smtClean="0"/>
              <a:t>рассказ в стихах</a:t>
            </a:r>
            <a:endParaRPr lang="ru-RU" dirty="0" smtClean="0"/>
          </a:p>
          <a:p>
            <a:pPr algn="ctr"/>
            <a:r>
              <a:rPr lang="ru-RU" b="1" dirty="0" smtClean="0"/>
              <a:t>Сюжет</a:t>
            </a:r>
            <a:r>
              <a:rPr lang="ru-RU" dirty="0" smtClean="0"/>
              <a:t> - </a:t>
            </a:r>
            <a:r>
              <a:rPr lang="ru-RU" dirty="0" smtClean="0"/>
              <a:t>волнующая встреча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загородном ресторане </a:t>
            </a:r>
            <a:endParaRPr lang="ru-RU" dirty="0" smtClean="0"/>
          </a:p>
          <a:p>
            <a:pPr algn="ctr">
              <a:spcAft>
                <a:spcPts val="600"/>
              </a:spcAft>
            </a:pPr>
            <a:r>
              <a:rPr lang="ru-RU" dirty="0" smtClean="0"/>
              <a:t>с </a:t>
            </a:r>
            <a:r>
              <a:rPr lang="ru-RU" smtClean="0"/>
              <a:t>таинственной </a:t>
            </a:r>
            <a:r>
              <a:rPr lang="ru-RU" smtClean="0"/>
              <a:t>дамой</a:t>
            </a:r>
            <a:endParaRPr lang="ru-RU" dirty="0" smtClean="0"/>
          </a:p>
          <a:p>
            <a:pPr algn="ctr">
              <a:spcAft>
                <a:spcPts val="600"/>
              </a:spcAft>
            </a:pPr>
            <a:r>
              <a:rPr lang="ru-RU" b="1" dirty="0" smtClean="0"/>
              <a:t>Композиция</a:t>
            </a:r>
            <a:r>
              <a:rPr lang="ru-RU" dirty="0" smtClean="0"/>
              <a:t> – </a:t>
            </a:r>
            <a:r>
              <a:rPr lang="ru-RU" dirty="0" smtClean="0"/>
              <a:t>произведение состоит из двух частей: </a:t>
            </a:r>
            <a:endParaRPr lang="ru-RU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 smtClean="0"/>
              <a:t>первой части  поэт реалистично  описывает петербургский </a:t>
            </a:r>
            <a:r>
              <a:rPr lang="ru-RU" dirty="0" smtClean="0"/>
              <a:t>пригород</a:t>
            </a:r>
            <a:r>
              <a:rPr lang="en-US" dirty="0" smtClean="0"/>
              <a:t>;</a:t>
            </a:r>
            <a:endParaRPr lang="ru-RU" dirty="0" smtClean="0"/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во </a:t>
            </a:r>
            <a:r>
              <a:rPr lang="ru-RU" dirty="0" smtClean="0"/>
              <a:t>второй показывает свою мечту, прекрасную </a:t>
            </a:r>
            <a:r>
              <a:rPr lang="ru-RU" dirty="0" smtClean="0"/>
              <a:t>Незнакомку.</a:t>
            </a:r>
            <a:endParaRPr lang="ru-RU" dirty="0"/>
          </a:p>
        </p:txBody>
      </p:sp>
      <p:pic>
        <p:nvPicPr>
          <p:cNvPr id="2050" name="Picture 2" descr="C:\Documents and Settings\Эмма\Рабочий стол\блок\blok_i_neznakom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22293"/>
            <a:ext cx="250825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4c5c3266dd5587b38224f9f50655ed4382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</TotalTime>
  <Words>1038</Words>
  <Application>Microsoft Office PowerPoint</Application>
  <PresentationFormat>Произвольный</PresentationFormat>
  <Paragraphs>139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Bookman Old Style</vt:lpstr>
      <vt:lpstr>Calibri</vt:lpstr>
      <vt:lpstr>Georgia</vt:lpstr>
      <vt:lpstr>Times New Roman</vt:lpstr>
      <vt:lpstr>Wingdings</vt:lpstr>
      <vt:lpstr>Office Theme</vt:lpstr>
      <vt:lpstr>Литература </vt:lpstr>
      <vt:lpstr>Сегодня на уроке 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Стихотворение «Незнакомка» 1906 г.</vt:lpstr>
      <vt:lpstr>Стихотворение «Незнакомка» 1906 г.</vt:lpstr>
      <vt:lpstr>Михаил Врубель «Лебедь» 1900 г.</vt:lpstr>
      <vt:lpstr>Символы в первой части стихотворения </vt:lpstr>
      <vt:lpstr>Звуки в стихотворении </vt:lpstr>
      <vt:lpstr>Символы в стихотворении </vt:lpstr>
      <vt:lpstr>Символы в стихотворении </vt:lpstr>
      <vt:lpstr>Символы во второй  части стихотворения </vt:lpstr>
      <vt:lpstr>Образ Прекрасной Дамы</vt:lpstr>
      <vt:lpstr>Образ Прекрасной Дамы</vt:lpstr>
      <vt:lpstr>Художественные приёмы</vt:lpstr>
      <vt:lpstr>Оксюморон</vt:lpstr>
      <vt:lpstr>Символика цвета А.Блока</vt:lpstr>
      <vt:lpstr>Итог</vt:lpstr>
      <vt:lpstr>Поэма «Двенадцать» 1918 г.</vt:lpstr>
      <vt:lpstr>Стихотворение «Фабрика» 1903 г</vt:lpstr>
      <vt:lpstr>Стихотворение «Фабрика» 1903 г.</vt:lpstr>
      <vt:lpstr>Презентация PowerPoint</vt:lpstr>
      <vt:lpstr>Сегодня на уроке мы изучили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691</cp:revision>
  <dcterms:created xsi:type="dcterms:W3CDTF">2020-04-13T08:06:06Z</dcterms:created>
  <dcterms:modified xsi:type="dcterms:W3CDTF">2020-10-20T09:55:43Z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