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6" r:id="rId2"/>
    <p:sldId id="351" r:id="rId3"/>
    <p:sldId id="374" r:id="rId4"/>
    <p:sldId id="375" r:id="rId5"/>
    <p:sldId id="377" r:id="rId6"/>
    <p:sldId id="378" r:id="rId7"/>
    <p:sldId id="390" r:id="rId8"/>
    <p:sldId id="376" r:id="rId9"/>
    <p:sldId id="379" r:id="rId10"/>
    <p:sldId id="380" r:id="rId11"/>
    <p:sldId id="391" r:id="rId12"/>
    <p:sldId id="381" r:id="rId13"/>
    <p:sldId id="400" r:id="rId14"/>
    <p:sldId id="389" r:id="rId15"/>
    <p:sldId id="388" r:id="rId16"/>
    <p:sldId id="382" r:id="rId17"/>
    <p:sldId id="385" r:id="rId18"/>
    <p:sldId id="384" r:id="rId19"/>
    <p:sldId id="387" r:id="rId20"/>
    <p:sldId id="386" r:id="rId21"/>
    <p:sldId id="392" r:id="rId22"/>
    <p:sldId id="395" r:id="rId23"/>
    <p:sldId id="393" r:id="rId24"/>
    <p:sldId id="396" r:id="rId25"/>
    <p:sldId id="394" r:id="rId26"/>
    <p:sldId id="397" r:id="rId27"/>
    <p:sldId id="372" r:id="rId28"/>
    <p:sldId id="373" r:id="rId29"/>
    <p:sldId id="399" r:id="rId30"/>
    <p:sldId id="298" r:id="rId31"/>
  </p:sldIdLst>
  <p:sldSz cx="5765800" cy="3244850"/>
  <p:notesSz cx="5765800" cy="3244850"/>
  <p:custDataLst>
    <p:tags r:id="rId3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4002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5" autoAdjust="0"/>
    <p:restoredTop sz="86848" autoAdjust="0"/>
  </p:normalViewPr>
  <p:slideViewPr>
    <p:cSldViewPr>
      <p:cViewPr varScale="1">
        <p:scale>
          <a:sx n="95" d="100"/>
          <a:sy n="95" d="100"/>
        </p:scale>
        <p:origin x="950" y="5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C7B9F-CF58-4E55-B55B-710E01FEC8D9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74D3D-D129-4517-98CF-316D724B13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864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74D3D-D129-4517-98CF-316D724B133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607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74D3D-D129-4517-98CF-316D724B133F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195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2435" y="1008007"/>
            <a:ext cx="4900930" cy="3154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4870" y="1838749"/>
            <a:ext cx="4036060" cy="1846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2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9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4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1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9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88290" y="3017710"/>
            <a:ext cx="1326134" cy="276999"/>
          </a:xfrm>
        </p:spPr>
        <p:txBody>
          <a:bodyPr/>
          <a:lstStyle/>
          <a:p>
            <a:fld id="{E49AC6BE-9D6B-41EE-8A3B-E6F2FC9C4FDA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60372" y="3017710"/>
            <a:ext cx="1845056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51376" y="3017710"/>
            <a:ext cx="1326134" cy="276999"/>
          </a:xfrm>
        </p:spPr>
        <p:txBody>
          <a:bodyPr/>
          <a:lstStyle/>
          <a:p>
            <a:fld id="{776B6BED-F75C-474B-847E-4C97649755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med">
    <p:wedge/>
  </p:transition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3.xml"/><Relationship Id="rId1" Type="http://schemas.openxmlformats.org/officeDocument/2006/relationships/audio" Target="file:///D:\Documents%20and%20Settings\Watashi\&#1052;&#1086;&#1080;%20&#1076;&#1086;&#1082;&#1091;&#1084;&#1077;&#1085;&#1090;&#1099;\a_suhanov-na_zakate__v__nabokov_.mp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7816" y="222930"/>
            <a:ext cx="3553385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Литература </a:t>
            </a:r>
            <a:endParaRPr sz="24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7901" y="1457018"/>
            <a:ext cx="2998355" cy="37805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681" algn="ctr">
              <a:lnSpc>
                <a:spcPts val="2791"/>
              </a:lnSpc>
            </a:pPr>
            <a:endParaRPr sz="28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686759" y="212868"/>
            <a:ext cx="634365" cy="634365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870296" y="249024"/>
            <a:ext cx="374804" cy="3622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uz-Latn-UZ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ru-RU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870296" y="541953"/>
            <a:ext cx="441496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ru-RU" sz="1300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000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ласс</a:t>
            </a:r>
            <a:endParaRPr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5"/>
          <p:cNvSpPr txBox="1">
            <a:spLocks/>
          </p:cNvSpPr>
          <p:nvPr/>
        </p:nvSpPr>
        <p:spPr>
          <a:xfrm>
            <a:off x="434628" y="1478409"/>
            <a:ext cx="2733454" cy="1107996"/>
          </a:xfrm>
          <a:prstGeom prst="rect">
            <a:avLst/>
          </a:prstGeom>
          <a:ln w="76200" cmpd="tri">
            <a:solidFill>
              <a:srgbClr val="002060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altLang="ru-RU" sz="2400" kern="0" dirty="0" smtClean="0">
                <a:solidFill>
                  <a:srgbClr val="0070C0"/>
                </a:solidFill>
              </a:rPr>
              <a:t>В.В.Набоков</a:t>
            </a:r>
          </a:p>
          <a:p>
            <a:pPr algn="ctr"/>
            <a:r>
              <a:rPr lang="ru-RU" altLang="ru-RU" sz="2400" kern="0" dirty="0" smtClean="0">
                <a:solidFill>
                  <a:srgbClr val="0070C0"/>
                </a:solidFill>
              </a:rPr>
              <a:t>Роман </a:t>
            </a:r>
          </a:p>
          <a:p>
            <a:pPr algn="ctr"/>
            <a:r>
              <a:rPr lang="ru-RU" altLang="ru-RU" sz="2400" kern="0" dirty="0" smtClean="0">
                <a:solidFill>
                  <a:srgbClr val="0070C0"/>
                </a:solidFill>
              </a:rPr>
              <a:t>«Защита Лужина»</a:t>
            </a:r>
          </a:p>
        </p:txBody>
      </p:sp>
      <p:pic>
        <p:nvPicPr>
          <p:cNvPr id="12" name="Picture 2" descr="C:\Documents and Settings\HomeUSER\Мои документы\Мои рисунки\Nabok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5842" y="1122359"/>
            <a:ext cx="2071702" cy="1928826"/>
          </a:xfrm>
          <a:prstGeom prst="round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Жизнь в Берлине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810892" y="564659"/>
            <a:ext cx="2808312" cy="2569934"/>
          </a:xfrm>
        </p:spPr>
        <p:txBody>
          <a:bodyPr/>
          <a:lstStyle/>
          <a:p>
            <a:pPr algn="just">
              <a:spcBef>
                <a:spcPts val="300"/>
              </a:spcBef>
            </a:pPr>
            <a:r>
              <a:rPr lang="ru-RU" sz="1000" b="1" dirty="0" smtClean="0"/>
              <a:t>В Берлине отец Набокова основал газету «Руль». 7 января 1921 года можно считать своеобразным </a:t>
            </a:r>
            <a:r>
              <a:rPr lang="ru-RU" sz="1000" b="1" dirty="0" smtClean="0"/>
              <a:t>днём </a:t>
            </a:r>
            <a:r>
              <a:rPr lang="ru-RU" sz="1000" b="1" dirty="0" smtClean="0"/>
              <a:t>рождения, поскольку </a:t>
            </a:r>
            <a:r>
              <a:rPr lang="ru-RU" sz="1000" b="1" dirty="0" smtClean="0"/>
              <a:t> в </a:t>
            </a:r>
            <a:r>
              <a:rPr lang="ru-RU" sz="1000" b="1" dirty="0" smtClean="0"/>
              <a:t>этот день впервые появилось имя Владимир Сирин. Набоков подписывал свои произведения этим псевдонимом, чтобы читатели «Руля» не спутали его </a:t>
            </a:r>
            <a:r>
              <a:rPr lang="ru-RU" sz="1000" b="1" dirty="0" smtClean="0"/>
              <a:t>                 с </a:t>
            </a:r>
            <a:r>
              <a:rPr lang="ru-RU" sz="1000" b="1" dirty="0" smtClean="0"/>
              <a:t>отцом, публиковавшим в газете свои статьи. </a:t>
            </a:r>
          </a:p>
          <a:p>
            <a:pPr algn="just">
              <a:spcBef>
                <a:spcPts val="300"/>
              </a:spcBef>
            </a:pPr>
            <a:r>
              <a:rPr lang="ru-RU" sz="1000" b="1" dirty="0" smtClean="0"/>
              <a:t>Набоков известен как переводчик статей для газет,  составитель шахматных </a:t>
            </a:r>
            <a:r>
              <a:rPr lang="ru-RU" sz="1000" b="1" dirty="0" smtClean="0"/>
              <a:t>задач, преподаватель </a:t>
            </a:r>
            <a:r>
              <a:rPr lang="ru-RU" sz="1000" b="1" dirty="0" smtClean="0"/>
              <a:t>по теннису, </a:t>
            </a:r>
            <a:r>
              <a:rPr lang="ru-RU" sz="1000" b="1" dirty="0" smtClean="0"/>
              <a:t>также он </a:t>
            </a:r>
            <a:r>
              <a:rPr lang="ru-RU" sz="1000" b="1" dirty="0" smtClean="0"/>
              <a:t>занимался коллекционированием бабочек.</a:t>
            </a:r>
          </a:p>
          <a:p>
            <a:pPr algn="just">
              <a:spcBef>
                <a:spcPts val="300"/>
              </a:spcBef>
            </a:pPr>
            <a:r>
              <a:rPr lang="ru-RU" sz="1000" b="1" dirty="0" smtClean="0"/>
              <a:t>В 1922 году отца Набокова убили, это событие поколебало религиозную </a:t>
            </a:r>
            <a:r>
              <a:rPr lang="ru-RU" sz="1000" b="1" dirty="0" smtClean="0"/>
              <a:t>веру писателя. </a:t>
            </a:r>
            <a:r>
              <a:rPr lang="ru-RU" sz="1000" b="1" dirty="0" smtClean="0"/>
              <a:t>Он стал атеистом</a:t>
            </a:r>
            <a:r>
              <a:rPr lang="ru-RU" b="1" dirty="0" smtClean="0"/>
              <a:t>. </a:t>
            </a:r>
            <a:endParaRPr lang="ru-RU" b="1" dirty="0"/>
          </a:p>
        </p:txBody>
      </p:sp>
      <p:pic>
        <p:nvPicPr>
          <p:cNvPr id="5122" name="Picture 2" descr="C:\Documents and Settings\Эмма\Рабочий стол\18 января\regnum_picture_1491973680223766_norma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57" y="689510"/>
            <a:ext cx="2570628" cy="23730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Жена писателя Вера Слоним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54908" y="1118369"/>
            <a:ext cx="2666618" cy="1508105"/>
          </a:xfrm>
        </p:spPr>
        <p:txBody>
          <a:bodyPr/>
          <a:lstStyle/>
          <a:p>
            <a:pPr algn="ctr"/>
            <a:r>
              <a:rPr lang="ru-RU" sz="1400" b="1" dirty="0" smtClean="0"/>
              <a:t>В 1923 году он познакомился с Верой Слоним, ставшей впоследствии его женой, матерью его сына, его музой, первым читателем, </a:t>
            </a:r>
            <a:r>
              <a:rPr lang="ru-RU" sz="1400" b="1" dirty="0" smtClean="0"/>
              <a:t>секретарем</a:t>
            </a:r>
            <a:r>
              <a:rPr lang="ru-RU" sz="1400" b="1" dirty="0" smtClean="0"/>
              <a:t>, вторым «Я» Набокова.</a:t>
            </a:r>
            <a:endParaRPr lang="ru-RU" sz="1400" b="1" dirty="0"/>
          </a:p>
        </p:txBody>
      </p:sp>
      <p:pic>
        <p:nvPicPr>
          <p:cNvPr id="12290" name="Picture 2" descr="C:\Documents and Settings\Эмма\Рабочий стол\18 января\imag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256" y="693731"/>
            <a:ext cx="2628919" cy="235745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Жизнь в Америке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1046361"/>
            <a:ext cx="2649817" cy="1585049"/>
          </a:xfrm>
        </p:spPr>
        <p:txBody>
          <a:bodyPr/>
          <a:lstStyle/>
          <a:p>
            <a:pPr algn="just">
              <a:spcBef>
                <a:spcPts val="600"/>
              </a:spcBef>
            </a:pPr>
            <a:r>
              <a:rPr lang="ru-RU" sz="1400" b="1" dirty="0" smtClean="0"/>
              <a:t>До 1937 года </a:t>
            </a:r>
            <a:r>
              <a:rPr lang="ru-RU" sz="1400" b="1" dirty="0" smtClean="0"/>
              <a:t>прожил Набоков в Берлине, затем он </a:t>
            </a:r>
            <a:r>
              <a:rPr lang="ru-RU" sz="1400" b="1" dirty="0" smtClean="0"/>
              <a:t>пере-ехал во </a:t>
            </a:r>
            <a:r>
              <a:rPr lang="ru-RU" sz="1400" b="1" dirty="0" smtClean="0"/>
              <a:t>Францию, жил </a:t>
            </a:r>
            <a:r>
              <a:rPr lang="ru-RU" sz="1400" b="1" dirty="0" smtClean="0"/>
              <a:t>                  в </a:t>
            </a:r>
            <a:r>
              <a:rPr lang="ru-RU" sz="1400" b="1" dirty="0" smtClean="0"/>
              <a:t>Париже, лишь в 1940 году он перебрался в Америку. </a:t>
            </a:r>
          </a:p>
          <a:p>
            <a:pPr algn="just">
              <a:spcBef>
                <a:spcPts val="600"/>
              </a:spcBef>
            </a:pPr>
            <a:r>
              <a:rPr lang="ru-RU" sz="1400" b="1" dirty="0" smtClean="0"/>
              <a:t>В Америке он печатался под псевдонимом Сирин. </a:t>
            </a:r>
            <a:endParaRPr lang="ru-RU" sz="1400" b="1" dirty="0"/>
          </a:p>
        </p:txBody>
      </p:sp>
      <p:pic>
        <p:nvPicPr>
          <p:cNvPr id="6146" name="Picture 2" descr="C:\Documents and Settings\Эмма\Рабочий стол\18 января\ee42297d09cbe676f8580c86b2d603c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256" y="622294"/>
            <a:ext cx="2628919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Энтомология</a:t>
            </a:r>
            <a:endParaRPr lang="ru-RU" dirty="0"/>
          </a:p>
        </p:txBody>
      </p:sp>
      <p:pic>
        <p:nvPicPr>
          <p:cNvPr id="18434" name="Picture 2" descr="C:\Documents and Settings\Эмма\Рабочий стол\18 января\-11-638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54338" y="550855"/>
            <a:ext cx="2714644" cy="2571768"/>
          </a:xfrm>
          <a:prstGeom prst="rect">
            <a:avLst/>
          </a:prstGeom>
          <a:noFill/>
        </p:spPr>
      </p:pic>
      <p:pic>
        <p:nvPicPr>
          <p:cNvPr id="18435" name="Picture 3" descr="C:\Documents and Settings\Эмма\Рабочий стол\18 января\kak-nazyvaetsya-nauka-o-babochka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6818" y="550855"/>
            <a:ext cx="2857519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Коллекция бабочек Набокова</a:t>
            </a:r>
            <a:endParaRPr lang="ru-RU" dirty="0"/>
          </a:p>
        </p:txBody>
      </p:sp>
      <p:pic>
        <p:nvPicPr>
          <p:cNvPr id="11266" name="Picture 2" descr="C:\Documents and Settings\Эмма\Рабочий стол\18 января\5_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18" y="550855"/>
            <a:ext cx="2786082" cy="2571768"/>
          </a:xfrm>
          <a:prstGeom prst="rect">
            <a:avLst/>
          </a:prstGeom>
          <a:noFill/>
        </p:spPr>
      </p:pic>
      <p:pic>
        <p:nvPicPr>
          <p:cNvPr id="11267" name="Picture 3" descr="C:\Documents and Settings\Эмма\Рабочий стол\18 января\unnamed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82900" y="550855"/>
            <a:ext cx="2786082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Коллекции бабочек Набокова</a:t>
            </a:r>
            <a:endParaRPr lang="ru-RU" dirty="0"/>
          </a:p>
        </p:txBody>
      </p:sp>
      <p:pic>
        <p:nvPicPr>
          <p:cNvPr id="10243" name="Picture 3" descr="C:\Documents and Settings\Эмма\Рабочий стол\18 января\wide_3fdf1d947a379c2db660f9754f81b3ba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18" y="550855"/>
            <a:ext cx="2857520" cy="2571767"/>
          </a:xfrm>
          <a:prstGeom prst="rect">
            <a:avLst/>
          </a:prstGeom>
          <a:noFill/>
        </p:spPr>
      </p:pic>
      <p:pic>
        <p:nvPicPr>
          <p:cNvPr id="10244" name="Picture 4" descr="C:\Documents and Settings\Эмма\Рабочий стол\18 января\1907773009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968624" y="550855"/>
            <a:ext cx="2700357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Первые романы писателя</a:t>
            </a:r>
            <a:endParaRPr lang="ru-RU" dirty="0"/>
          </a:p>
        </p:txBody>
      </p:sp>
      <p:pic>
        <p:nvPicPr>
          <p:cNvPr id="7170" name="Picture 2" descr="C:\Documents and Settings\Эмма\Рабочий стол\18 января\скачанные файлы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550855"/>
            <a:ext cx="2786082" cy="25717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4008" y="2408243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1926 год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171" name="Picture 3" descr="C:\Documents and Settings\Эмма\Рабочий стол\18 января\121058-vladimir-nabokov-korol-dama-valet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2900" y="550856"/>
            <a:ext cx="2786082" cy="257176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97280" y="2479681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1928 г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Знаменитые романы </a:t>
            </a:r>
            <a:r>
              <a:rPr lang="ru-RU" dirty="0" smtClean="0"/>
              <a:t>писателя</a:t>
            </a:r>
            <a:endParaRPr lang="ru-RU" dirty="0"/>
          </a:p>
        </p:txBody>
      </p:sp>
      <p:pic>
        <p:nvPicPr>
          <p:cNvPr id="8194" name="Picture 2" descr="C:\Documents and Settings\Эмма\Рабочий стол\18 января\cov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550855"/>
            <a:ext cx="2714644" cy="2571768"/>
          </a:xfrm>
          <a:prstGeom prst="rect">
            <a:avLst/>
          </a:prstGeom>
          <a:noFill/>
        </p:spPr>
      </p:pic>
      <p:pic>
        <p:nvPicPr>
          <p:cNvPr id="9" name="Picture 2" descr="C:\Documents and Settings\Эмма\Рабочий стол\18 января\images (1)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11462" y="550855"/>
            <a:ext cx="2857520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Documents and Settings\Watashi\Мои документы\4368382641_2c75fd0e2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694" y="550855"/>
            <a:ext cx="2744068" cy="2024209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2531" name="Picture 3" descr="D:\Documents and Settings\Watashi\Мои документы\4369132168_4a39b419c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38884" y="614313"/>
            <a:ext cx="2921219" cy="2431458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Прямоугольник 9"/>
          <p:cNvSpPr/>
          <p:nvPr/>
        </p:nvSpPr>
        <p:spPr>
          <a:xfrm>
            <a:off x="218604" y="2702545"/>
            <a:ext cx="2571768" cy="495181"/>
          </a:xfrm>
          <a:prstGeom prst="rect">
            <a:avLst/>
          </a:prstGeom>
        </p:spPr>
        <p:txBody>
          <a:bodyPr wrap="square" lIns="51481" tIns="25740" rIns="51481" bIns="2574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b="1" dirty="0" smtClean="0">
                <a:ln w="3175" cmpd="sng">
                  <a:noFill/>
                  <a:prstDash val="solid"/>
                </a:ln>
                <a:cs typeface="Arial" pitchFamily="34" charset="0"/>
              </a:rPr>
              <a:t>Набоков в Швейцарии (</a:t>
            </a:r>
            <a:r>
              <a:rPr lang="ru-RU" sz="1600" b="1" dirty="0" smtClean="0">
                <a:ln w="3175" cmpd="sng">
                  <a:noFill/>
                  <a:prstDash val="solid"/>
                </a:ln>
                <a:cs typeface="Arial" pitchFamily="34" charset="0"/>
              </a:rPr>
              <a:t>1960 - 1970)</a:t>
            </a:r>
            <a:endParaRPr lang="ru-RU" sz="1600" b="1" dirty="0">
              <a:ln w="3175" cmpd="sng">
                <a:noFill/>
                <a:prstDash val="solid"/>
              </a:ln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Последние годы жизни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882900" y="614313"/>
            <a:ext cx="2736304" cy="2520280"/>
          </a:xfrm>
        </p:spPr>
        <p:txBody>
          <a:bodyPr anchor="ctr"/>
          <a:lstStyle/>
          <a:p>
            <a:pPr algn="just">
              <a:spcBef>
                <a:spcPts val="300"/>
              </a:spcBef>
            </a:pPr>
            <a:r>
              <a:rPr lang="ru-RU" b="1" dirty="0" smtClean="0"/>
              <a:t>Роман «Лолита» </a:t>
            </a:r>
            <a:r>
              <a:rPr lang="ru-RU" b="1" dirty="0" smtClean="0"/>
              <a:t>принёс </a:t>
            </a:r>
            <a:r>
              <a:rPr lang="ru-RU" b="1" dirty="0" smtClean="0"/>
              <a:t>Набокову славу, признание и деньги. Этот роман несколько раз </a:t>
            </a:r>
            <a:r>
              <a:rPr lang="ru-RU" b="1" dirty="0" err="1" smtClean="0"/>
              <a:t>экранизи-ровали</a:t>
            </a:r>
            <a:r>
              <a:rPr lang="ru-RU" b="1" dirty="0" smtClean="0"/>
              <a:t> </a:t>
            </a:r>
            <a:r>
              <a:rPr lang="ru-RU" b="1" dirty="0" smtClean="0"/>
              <a:t>знаменитые режиссёры.</a:t>
            </a:r>
          </a:p>
          <a:p>
            <a:pPr algn="just">
              <a:spcBef>
                <a:spcPts val="300"/>
              </a:spcBef>
            </a:pPr>
            <a:r>
              <a:rPr lang="ru-RU" b="1" dirty="0" smtClean="0"/>
              <a:t>В 1960 году Набоков поселился </a:t>
            </a:r>
            <a:r>
              <a:rPr lang="ru-RU" b="1" dirty="0" smtClean="0"/>
              <a:t>            в </a:t>
            </a:r>
            <a:r>
              <a:rPr lang="ru-RU" b="1" dirty="0" smtClean="0"/>
              <a:t>Швейцарии. Он писал: </a:t>
            </a:r>
            <a:endParaRPr lang="ru-RU" b="1" dirty="0" smtClean="0"/>
          </a:p>
          <a:p>
            <a:pPr algn="just">
              <a:spcBef>
                <a:spcPts val="300"/>
              </a:spcBef>
            </a:pPr>
            <a:r>
              <a:rPr lang="ru-RU" b="1" i="1" dirty="0" smtClean="0">
                <a:solidFill>
                  <a:schemeClr val="accent1"/>
                </a:solidFill>
              </a:rPr>
              <a:t>«</a:t>
            </a:r>
            <a:r>
              <a:rPr lang="ru-RU" b="1" i="1" dirty="0" smtClean="0">
                <a:solidFill>
                  <a:schemeClr val="accent1"/>
                </a:solidFill>
              </a:rPr>
              <a:t>Я никогда не вернусь в Россию. Не думаю, чтоб там знали мои произведения». </a:t>
            </a:r>
            <a:endParaRPr lang="ru-RU" b="1" i="1" dirty="0" smtClean="0">
              <a:solidFill>
                <a:schemeClr val="accent1"/>
              </a:solidFill>
            </a:endParaRPr>
          </a:p>
          <a:p>
            <a:pPr algn="just">
              <a:spcBef>
                <a:spcPts val="300"/>
              </a:spcBef>
            </a:pPr>
            <a:r>
              <a:rPr lang="ru-RU" b="1" dirty="0" smtClean="0"/>
              <a:t>С </a:t>
            </a:r>
            <a:r>
              <a:rPr lang="ru-RU" b="1" dirty="0" smtClean="0"/>
              <a:t>этим заблуждением писатель </a:t>
            </a:r>
            <a:r>
              <a:rPr lang="ru-RU" b="1" dirty="0" smtClean="0"/>
              <a:t>               в </a:t>
            </a:r>
            <a:r>
              <a:rPr lang="ru-RU" b="1" dirty="0" smtClean="0"/>
              <a:t>1977 году </a:t>
            </a:r>
            <a:r>
              <a:rPr lang="ru-RU" b="1" dirty="0" smtClean="0"/>
              <a:t>ушёл </a:t>
            </a:r>
            <a:r>
              <a:rPr lang="ru-RU" b="1" dirty="0" smtClean="0"/>
              <a:t>из жизни. Похоронен он в Швейцарии.</a:t>
            </a:r>
            <a:endParaRPr lang="ru-RU" b="1" dirty="0"/>
          </a:p>
        </p:txBody>
      </p:sp>
      <p:pic>
        <p:nvPicPr>
          <p:cNvPr id="5" name="a_suhanov-na_zakate__v__nabokov_.mp3">
            <a:hlinkClick r:id="" action="ppaction://media"/>
          </p:cNvPr>
          <p:cNvPicPr>
            <a:picLocks noGrp="1" noRot="1" noChangeAspect="1"/>
          </p:cNvPicPr>
          <p:nvPr>
            <p:ph sz="half" idx="2"/>
            <a:audioFile r:link="rId1"/>
          </p:nvPr>
        </p:nvPicPr>
        <p:blipFill>
          <a:blip r:embed="rId3">
            <a:lum contrast="10000"/>
          </a:blip>
          <a:stretch>
            <a:fillRect/>
          </a:stretch>
        </p:blipFill>
        <p:spPr>
          <a:xfrm>
            <a:off x="168256" y="614313"/>
            <a:ext cx="2577984" cy="250831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0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69332"/>
          </a:xfrm>
        </p:spPr>
        <p:txBody>
          <a:bodyPr/>
          <a:lstStyle/>
          <a:p>
            <a:pPr algn="ctr"/>
            <a:r>
              <a:rPr lang="ru-RU" sz="2400" dirty="0" smtClean="0"/>
              <a:t>Сегодня на уроке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02780" y="902345"/>
            <a:ext cx="2952329" cy="430887"/>
          </a:xfrm>
        </p:spPr>
        <p:txBody>
          <a:bodyPr/>
          <a:lstStyle/>
          <a:p>
            <a:r>
              <a:rPr lang="ru-RU" sz="1400" dirty="0" smtClean="0">
                <a:solidFill>
                  <a:srgbClr val="0070C0"/>
                </a:solidFill>
              </a:rPr>
              <a:t>Поговорим о биографии писателя В.В.Набокова</a:t>
            </a:r>
          </a:p>
        </p:txBody>
      </p:sp>
      <p:sp>
        <p:nvSpPr>
          <p:cNvPr id="4" name="Овал 3"/>
          <p:cNvSpPr/>
          <p:nvPr/>
        </p:nvSpPr>
        <p:spPr>
          <a:xfrm>
            <a:off x="1082701" y="830337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</a:t>
            </a:r>
            <a:endParaRPr lang="ru-RU" sz="2800" b="1" dirty="0"/>
          </a:p>
        </p:txBody>
      </p:sp>
      <p:sp>
        <p:nvSpPr>
          <p:cNvPr id="5" name="Овал 4"/>
          <p:cNvSpPr/>
          <p:nvPr/>
        </p:nvSpPr>
        <p:spPr>
          <a:xfrm>
            <a:off x="1082701" y="1550417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</a:t>
            </a:r>
            <a:endParaRPr lang="ru-RU" b="1" dirty="0"/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1802780" y="1622425"/>
            <a:ext cx="295232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200" b="0" i="0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ru-RU" sz="1400" kern="0" dirty="0" smtClean="0">
                <a:solidFill>
                  <a:srgbClr val="0070C0"/>
                </a:solidFill>
              </a:rPr>
              <a:t>Проанализируем его произведение «Защита Лужина»</a:t>
            </a:r>
            <a:endParaRPr lang="ru-RU" sz="1400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55891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Роман «Защита Лужина» 1930 год</a:t>
            </a:r>
            <a:endParaRPr lang="ru-RU" dirty="0"/>
          </a:p>
        </p:txBody>
      </p:sp>
      <p:pic>
        <p:nvPicPr>
          <p:cNvPr id="6" name="Picture 4" descr="C:\Documents and Settings\Эмма\Рабочий стол\18 января\скачанные файлы (3)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97214" y="550855"/>
            <a:ext cx="2500330" cy="2571768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218604" y="746315"/>
            <a:ext cx="2738626" cy="2231380"/>
          </a:xfrm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ru-RU" sz="1400" b="1" dirty="0" smtClean="0"/>
              <a:t>Несомненный литературный лидер того времени Бунин, </a:t>
            </a:r>
            <a:r>
              <a:rPr lang="ru-RU" sz="1400" b="1" dirty="0" smtClean="0"/>
              <a:t>           в </a:t>
            </a:r>
            <a:r>
              <a:rPr lang="ru-RU" sz="1400" b="1" dirty="0" smtClean="0"/>
              <a:t>общем-то Набокова не любивший, признался, прочитав «Защиту Лужина»: </a:t>
            </a:r>
            <a:endParaRPr lang="ru-RU" sz="1400" b="1" dirty="0" smtClean="0"/>
          </a:p>
          <a:p>
            <a:pPr algn="ctr"/>
            <a:r>
              <a:rPr lang="ru-RU" sz="1400" b="1" i="1" dirty="0" smtClean="0"/>
              <a:t>«</a:t>
            </a:r>
            <a:r>
              <a:rPr lang="ru-RU" sz="1400" b="1" i="1" dirty="0" smtClean="0"/>
              <a:t>Этот мальчишка выхватил пистолет и одним выстрелом уложил всех стариков, в том числе </a:t>
            </a:r>
            <a:r>
              <a:rPr lang="ru-RU" sz="1400" b="1" i="1" dirty="0" smtClean="0"/>
              <a:t>                  и </a:t>
            </a:r>
            <a:r>
              <a:rPr lang="ru-RU" sz="1400" b="1" i="1" dirty="0" smtClean="0"/>
              <a:t>меня».</a:t>
            </a:r>
            <a:endParaRPr lang="ru-RU" sz="1400" b="1" i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Роман «Защита Лужина»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68256" y="622293"/>
            <a:ext cx="2857520" cy="2462213"/>
          </a:xfrm>
        </p:spPr>
        <p:txBody>
          <a:bodyPr/>
          <a:lstStyle/>
          <a:p>
            <a:pPr algn="just"/>
            <a:r>
              <a:rPr lang="ru-RU" sz="1000" dirty="0" smtClean="0"/>
              <a:t>Писатель рассматривает судьбу отдельного </a:t>
            </a:r>
            <a:r>
              <a:rPr lang="ru-RU" sz="1000" dirty="0" smtClean="0"/>
              <a:t>человека, </a:t>
            </a:r>
            <a:r>
              <a:rPr lang="ru-RU" sz="1000" dirty="0" smtClean="0"/>
              <a:t>начиная с периода его детства </a:t>
            </a:r>
            <a:r>
              <a:rPr lang="ru-RU" sz="1000" dirty="0" smtClean="0"/>
              <a:t>              и </a:t>
            </a:r>
            <a:r>
              <a:rPr lang="ru-RU" sz="1000" dirty="0" smtClean="0"/>
              <a:t>заканчивая зрелым возрастом. Главным героем романа является  </a:t>
            </a:r>
            <a:r>
              <a:rPr lang="ru-RU" sz="1000" b="1" dirty="0" smtClean="0"/>
              <a:t>Александр Иванович Лужин, </a:t>
            </a:r>
            <a:r>
              <a:rPr lang="ru-RU" sz="1000" dirty="0" smtClean="0"/>
              <a:t>изображённый  </a:t>
            </a:r>
            <a:r>
              <a:rPr lang="ru-RU" sz="1000" dirty="0" smtClean="0"/>
              <a:t>в образе шахматного гения, страдающего с детства аутизмом.  Он с детства замкнут и одинок. </a:t>
            </a:r>
            <a:r>
              <a:rPr lang="ru-RU" sz="1000" dirty="0" smtClean="0"/>
              <a:t>               В </a:t>
            </a:r>
            <a:r>
              <a:rPr lang="ru-RU" sz="1000" dirty="0" smtClean="0"/>
              <a:t>школе учится очень плохо. Герой изображается полностью неприспособленным </a:t>
            </a:r>
            <a:r>
              <a:rPr lang="ru-RU" sz="1000" dirty="0" smtClean="0"/>
              <a:t>   к </a:t>
            </a:r>
            <a:r>
              <a:rPr lang="ru-RU" sz="1000" dirty="0" smtClean="0"/>
              <a:t>жизненным реалиям, непонятым окружающими, в детстве страдающим от глумления сверстников, подтолкнувших Лужина к общению с шахматными фигурами, </a:t>
            </a:r>
            <a:r>
              <a:rPr lang="ru-RU" sz="1000" dirty="0" smtClean="0"/>
              <a:t>                а </a:t>
            </a:r>
            <a:r>
              <a:rPr lang="ru-RU" sz="1000" dirty="0" smtClean="0"/>
              <a:t>не с людьми. Родители Лужина не любят друг друга. Отец любит рыжеволосую тётю, </a:t>
            </a:r>
            <a:r>
              <a:rPr lang="ru-RU" sz="1000" dirty="0" smtClean="0"/>
              <a:t>                       у </a:t>
            </a:r>
            <a:r>
              <a:rPr lang="ru-RU" sz="1000" dirty="0" smtClean="0"/>
              <a:t>которой в романе нет имени.</a:t>
            </a:r>
            <a:endParaRPr lang="ru-RU" sz="1000" dirty="0"/>
          </a:p>
        </p:txBody>
      </p:sp>
      <p:pic>
        <p:nvPicPr>
          <p:cNvPr id="13314" name="Picture 2" descr="C:\Documents and Settings\Эмма\Рабочий стол\18 января\8d18b90858d55c2b02b000c837de0858.jpeg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18874" y="614313"/>
            <a:ext cx="2500330" cy="24711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Дополнительные сведения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649817" cy="2154436"/>
          </a:xfrm>
        </p:spPr>
        <p:txBody>
          <a:bodyPr/>
          <a:lstStyle/>
          <a:p>
            <a:pPr indent="360363" algn="just"/>
            <a:r>
              <a:rPr lang="ru-RU" sz="1400" b="1" dirty="0" smtClean="0"/>
              <a:t>Аутизмом</a:t>
            </a:r>
            <a:r>
              <a:rPr lang="ru-RU" sz="1400" dirty="0" smtClean="0"/>
              <a:t> называют расстройство психического </a:t>
            </a:r>
            <a:r>
              <a:rPr lang="ru-RU" sz="1400" dirty="0" smtClean="0"/>
              <a:t>           и </a:t>
            </a:r>
            <a:r>
              <a:rPr lang="ru-RU" sz="1400" dirty="0" smtClean="0"/>
              <a:t>психологического развития, при котором наблюдается выраженный дефицит </a:t>
            </a:r>
            <a:r>
              <a:rPr lang="ru-RU" sz="1400" dirty="0" smtClean="0"/>
              <a:t>эмоциональных </a:t>
            </a:r>
            <a:r>
              <a:rPr lang="ru-RU" sz="1400" dirty="0" smtClean="0"/>
              <a:t>проявлений </a:t>
            </a:r>
            <a:r>
              <a:rPr lang="ru-RU" sz="1400" dirty="0" smtClean="0"/>
              <a:t>             и </a:t>
            </a:r>
            <a:r>
              <a:rPr lang="ru-RU" sz="1400" dirty="0" smtClean="0"/>
              <a:t>сферы общения. В переводе слово «</a:t>
            </a:r>
            <a:r>
              <a:rPr lang="ru-RU" sz="1400" b="1" dirty="0" smtClean="0"/>
              <a:t>аутизм</a:t>
            </a:r>
            <a:r>
              <a:rPr lang="ru-RU" sz="1400" dirty="0" smtClean="0"/>
              <a:t>» обозначает – ушедший в себя человек, или человек внутри себя.</a:t>
            </a:r>
            <a:endParaRPr lang="ru-RU" sz="1400" dirty="0"/>
          </a:p>
        </p:txBody>
      </p:sp>
      <p:pic>
        <p:nvPicPr>
          <p:cNvPr id="16386" name="Picture 2" descr="C:\Documents and Settings\Эмма\Рабочий стол\18 января\MCLi60QCz6S3GdkUG8PO57QglHbajFPzlAtHV0hdsF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256" y="622294"/>
            <a:ext cx="2628919" cy="250032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Шахматный секрет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18604" y="653509"/>
            <a:ext cx="3096344" cy="2369880"/>
          </a:xfrm>
        </p:spPr>
        <p:txBody>
          <a:bodyPr anchor="ctr"/>
          <a:lstStyle/>
          <a:p>
            <a:pPr algn="just"/>
            <a:r>
              <a:rPr lang="ru-RU" dirty="0" smtClean="0"/>
              <a:t>Ощущение просвета в душе мальчика наступает </a:t>
            </a:r>
            <a:r>
              <a:rPr lang="ru-RU" dirty="0" smtClean="0"/>
              <a:t>тогда, </a:t>
            </a:r>
            <a:r>
              <a:rPr lang="ru-RU" dirty="0" smtClean="0"/>
              <a:t>когда </a:t>
            </a:r>
            <a:r>
              <a:rPr lang="ru-RU" dirty="0" smtClean="0"/>
              <a:t>он первый </a:t>
            </a:r>
            <a:r>
              <a:rPr lang="ru-RU" dirty="0" smtClean="0"/>
              <a:t>раз видит шахматы — с этого момента начинается «отключение» героя  от реального мира, он уходит в мир шахматной игры, где чувствует себя виртуозом и творцом. С этого момента героя не интересует </a:t>
            </a:r>
            <a:r>
              <a:rPr lang="ru-RU" dirty="0" smtClean="0"/>
              <a:t>ничего, </a:t>
            </a:r>
            <a:r>
              <a:rPr lang="ru-RU" dirty="0" smtClean="0"/>
              <a:t>кроме шахмат</a:t>
            </a:r>
            <a:r>
              <a:rPr lang="ru-RU" dirty="0" smtClean="0"/>
              <a:t>.</a:t>
            </a:r>
          </a:p>
          <a:p>
            <a:pPr algn="just">
              <a:spcBef>
                <a:spcPts val="600"/>
              </a:spcBef>
            </a:pPr>
            <a:r>
              <a:rPr lang="ru-RU" i="1" dirty="0" smtClean="0"/>
              <a:t>«</a:t>
            </a:r>
            <a:r>
              <a:rPr lang="ru-RU" i="1" dirty="0" smtClean="0"/>
              <a:t>Явление странное, несколько уродливое, но обаятельное, как кривые ноги таксы</a:t>
            </a:r>
            <a:r>
              <a:rPr lang="ru-RU" i="1" dirty="0" smtClean="0"/>
              <a:t>»,</a:t>
            </a:r>
          </a:p>
          <a:p>
            <a:pPr algn="just">
              <a:spcBef>
                <a:spcPts val="600"/>
              </a:spcBef>
            </a:pPr>
            <a:r>
              <a:rPr lang="ru-RU" i="1" dirty="0" smtClean="0"/>
              <a:t> </a:t>
            </a:r>
            <a:r>
              <a:rPr lang="ru-RU" dirty="0" smtClean="0"/>
              <a:t>- так описывается герой глазами другого героя этого романа </a:t>
            </a:r>
            <a:r>
              <a:rPr lang="ru-RU" dirty="0" err="1" smtClean="0"/>
              <a:t>Валентинова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4339" name="Picture 3" descr="C:\Documents and Settings\Эмма\Рабочий стол\18 января\5a4bed5828b9d1e83b913d818daa659f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82966" y="550855"/>
            <a:ext cx="2214578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Шанс выйти из шахматной игры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18604" y="1099785"/>
            <a:ext cx="2808312" cy="1477328"/>
          </a:xfrm>
        </p:spPr>
        <p:txBody>
          <a:bodyPr anchor="ctr"/>
          <a:lstStyle/>
          <a:p>
            <a:pPr algn="just"/>
            <a:r>
              <a:rPr lang="ru-RU" dirty="0" smtClean="0"/>
              <a:t>Шанс выйти из «шахматных бездн» пытается дать жена героя (в романе она только так и называется — Лужина или жена Лужина). </a:t>
            </a:r>
            <a:endParaRPr lang="ru-RU" dirty="0" smtClean="0"/>
          </a:p>
          <a:p>
            <a:pPr algn="just"/>
            <a:r>
              <a:rPr lang="ru-RU" dirty="0" smtClean="0"/>
              <a:t>Спасение </a:t>
            </a:r>
            <a:r>
              <a:rPr lang="ru-RU" dirty="0" smtClean="0"/>
              <a:t>видится ей в одном — </a:t>
            </a:r>
            <a:r>
              <a:rPr lang="ru-RU" dirty="0" smtClean="0"/>
              <a:t>               в </a:t>
            </a:r>
            <a:r>
              <a:rPr lang="ru-RU" dirty="0" smtClean="0"/>
              <a:t>отказе </a:t>
            </a:r>
            <a:r>
              <a:rPr lang="ru-RU" dirty="0" smtClean="0"/>
              <a:t>от страсти к </a:t>
            </a:r>
            <a:r>
              <a:rPr lang="ru-RU" dirty="0" smtClean="0"/>
              <a:t>шахматам, </a:t>
            </a:r>
            <a:r>
              <a:rPr lang="ru-RU" dirty="0" smtClean="0"/>
              <a:t>               в возвращении к </a:t>
            </a:r>
            <a:r>
              <a:rPr lang="ru-RU" dirty="0" smtClean="0"/>
              <a:t>«нормальной» жизни. </a:t>
            </a:r>
            <a:endParaRPr lang="ru-RU" dirty="0"/>
          </a:p>
        </p:txBody>
      </p:sp>
      <p:pic>
        <p:nvPicPr>
          <p:cNvPr id="5" name="Picture 2" descr="C:\Documents and Settings\Эмма\Рабочий стол\18 января\b9fd39ae792294c126fabee065b52afc.jpeg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98924" y="622293"/>
            <a:ext cx="2500330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Шахматные ловушки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234828" y="521980"/>
            <a:ext cx="3384376" cy="2585323"/>
          </a:xfrm>
        </p:spPr>
        <p:txBody>
          <a:bodyPr anchor="ctr"/>
          <a:lstStyle/>
          <a:p>
            <a:pPr algn="just"/>
            <a:r>
              <a:rPr lang="ru-RU" dirty="0" smtClean="0"/>
              <a:t>Живя лишь в шахматном мире, герой начинает проигрывать шахматные турниры</a:t>
            </a:r>
            <a:r>
              <a:rPr lang="ru-RU" dirty="0" smtClean="0"/>
              <a:t>. У </a:t>
            </a:r>
            <a:r>
              <a:rPr lang="ru-RU" dirty="0" smtClean="0"/>
              <a:t>него появляется «свой» соперник-враг </a:t>
            </a:r>
            <a:r>
              <a:rPr lang="ru-RU" dirty="0" err="1" smtClean="0"/>
              <a:t>Турати</a:t>
            </a:r>
            <a:r>
              <a:rPr lang="ru-RU" dirty="0" smtClean="0"/>
              <a:t>, с </a:t>
            </a:r>
            <a:r>
              <a:rPr lang="ru-RU" dirty="0" smtClean="0"/>
              <a:t>которым он сыграл «вничью». В это же время Лужин  встречает свою будущую жену. Далее </a:t>
            </a:r>
            <a:r>
              <a:rPr lang="ru-RU" dirty="0" smtClean="0"/>
              <a:t> в </a:t>
            </a:r>
            <a:r>
              <a:rPr lang="ru-RU" dirty="0" smtClean="0"/>
              <a:t>жизни </a:t>
            </a:r>
            <a:r>
              <a:rPr lang="ru-RU" dirty="0" smtClean="0"/>
              <a:t>героя наступает </a:t>
            </a:r>
            <a:r>
              <a:rPr lang="ru-RU" dirty="0" smtClean="0"/>
              <a:t>перелом. Лужин женится и перестает играть. Некоторое время </a:t>
            </a:r>
            <a:r>
              <a:rPr lang="ru-RU" dirty="0" smtClean="0"/>
              <a:t>всё идёт хорошо</a:t>
            </a:r>
            <a:r>
              <a:rPr lang="ru-RU" dirty="0" smtClean="0"/>
              <a:t>. Но шахматный </a:t>
            </a:r>
            <a:r>
              <a:rPr lang="ru-RU" dirty="0" smtClean="0"/>
              <a:t>мир                     </a:t>
            </a:r>
            <a:r>
              <a:rPr lang="ru-RU" dirty="0" smtClean="0"/>
              <a:t>не оставляет героя  в покое, появляется Валентинов, пытающийся завлечь «шахматного» Лужина  в мир кинематографа. Герой  чувствует себя в ловушке и, решив «выйти из игры», заканчивает жизнь  самоубийством. </a:t>
            </a:r>
            <a:endParaRPr lang="ru-RU" dirty="0"/>
          </a:p>
        </p:txBody>
      </p:sp>
      <p:pic>
        <p:nvPicPr>
          <p:cNvPr id="15362" name="Picture 2" descr="C:\Documents and Settings\Эмма\Рабочий стол\18 января\unnamed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2557" y="550855"/>
            <a:ext cx="2000263" cy="257176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Финал романа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614313"/>
            <a:ext cx="2649817" cy="2369880"/>
          </a:xfrm>
        </p:spPr>
        <p:txBody>
          <a:bodyPr/>
          <a:lstStyle/>
          <a:p>
            <a:pPr algn="just">
              <a:spcBef>
                <a:spcPts val="600"/>
              </a:spcBef>
            </a:pPr>
            <a:r>
              <a:rPr lang="ru-RU" b="1" dirty="0" smtClean="0"/>
              <a:t>Самоубийство героя </a:t>
            </a:r>
            <a:r>
              <a:rPr lang="ru-RU" dirty="0" smtClean="0"/>
              <a:t>— это его проигрыш, ведь  он падает </a:t>
            </a:r>
            <a:r>
              <a:rPr lang="ru-RU" dirty="0" smtClean="0"/>
              <a:t>                         в </a:t>
            </a:r>
            <a:r>
              <a:rPr lang="ru-RU" dirty="0" smtClean="0"/>
              <a:t>«бездну, которая распадалась </a:t>
            </a:r>
            <a:r>
              <a:rPr lang="ru-RU" dirty="0" smtClean="0"/>
              <a:t>                    а </a:t>
            </a:r>
            <a:r>
              <a:rPr lang="ru-RU" dirty="0" smtClean="0"/>
              <a:t>бледные и </a:t>
            </a:r>
            <a:r>
              <a:rPr lang="ru-RU" dirty="0" smtClean="0"/>
              <a:t>тёмные </a:t>
            </a:r>
            <a:r>
              <a:rPr lang="ru-RU" dirty="0" smtClean="0"/>
              <a:t>квадраты» </a:t>
            </a:r>
            <a:r>
              <a:rPr lang="ru-RU" dirty="0" smtClean="0"/>
              <a:t>                  и </a:t>
            </a:r>
            <a:r>
              <a:rPr lang="ru-RU" dirty="0" smtClean="0"/>
              <a:t>видит, «какая именно вечность угодливо и неумолимо раскинулась перед ним». </a:t>
            </a:r>
          </a:p>
          <a:p>
            <a:pPr algn="just">
              <a:spcBef>
                <a:spcPts val="600"/>
              </a:spcBef>
            </a:pPr>
            <a:r>
              <a:rPr lang="ru-RU" dirty="0" smtClean="0"/>
              <a:t>Набоков заметил: </a:t>
            </a:r>
            <a:endParaRPr lang="ru-RU" dirty="0" smtClean="0"/>
          </a:p>
          <a:p>
            <a:pPr algn="just">
              <a:spcBef>
                <a:spcPts val="600"/>
              </a:spcBef>
            </a:pPr>
            <a:r>
              <a:rPr lang="ru-RU" b="1" i="1" dirty="0" smtClean="0">
                <a:solidFill>
                  <a:schemeClr val="accent1"/>
                </a:solidFill>
              </a:rPr>
              <a:t>«</a:t>
            </a:r>
            <a:r>
              <a:rPr lang="ru-RU" b="1" i="1" dirty="0" smtClean="0">
                <a:solidFill>
                  <a:schemeClr val="accent1"/>
                </a:solidFill>
              </a:rPr>
              <a:t>Приглядевшись к завершающей сцене романа, я неожиданно обнаружил, что книга </a:t>
            </a:r>
            <a:r>
              <a:rPr lang="ru-RU" b="1" i="1" dirty="0" smtClean="0">
                <a:solidFill>
                  <a:schemeClr val="accent1"/>
                </a:solidFill>
              </a:rPr>
              <a:t>                           не </a:t>
            </a:r>
            <a:r>
              <a:rPr lang="ru-RU" b="1" i="1" dirty="0" smtClean="0">
                <a:solidFill>
                  <a:schemeClr val="accent1"/>
                </a:solidFill>
              </a:rPr>
              <a:t>окончена». </a:t>
            </a:r>
            <a:endParaRPr lang="ru-RU" b="1" i="1" dirty="0">
              <a:solidFill>
                <a:schemeClr val="accent1"/>
              </a:solidFill>
            </a:endParaRPr>
          </a:p>
        </p:txBody>
      </p:sp>
      <p:pic>
        <p:nvPicPr>
          <p:cNvPr id="17411" name="Picture 3" descr="C:\Documents and Settings\Эмма\Рабочий стол\18 января\unnamed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622293"/>
            <a:ext cx="2786082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Готовимся к поступлению в вуз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740025" y="746315"/>
            <a:ext cx="2737486" cy="2154436"/>
          </a:xfrm>
        </p:spPr>
        <p:txBody>
          <a:bodyPr/>
          <a:lstStyle/>
          <a:p>
            <a:r>
              <a:rPr lang="ru-RU" sz="1400" dirty="0" smtClean="0">
                <a:solidFill>
                  <a:srgbClr val="00B050"/>
                </a:solidFill>
              </a:rPr>
              <a:t>1. Какой псевдоним был у писателя В.Набокова?</a:t>
            </a:r>
          </a:p>
          <a:p>
            <a:r>
              <a:rPr lang="ru-RU" sz="1400" dirty="0" smtClean="0"/>
              <a:t> 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А</a:t>
            </a:r>
            <a:r>
              <a:rPr lang="ru-RU" sz="1400" dirty="0" smtClean="0">
                <a:solidFill>
                  <a:srgbClr val="0070C0"/>
                </a:solidFill>
              </a:rPr>
              <a:t>) </a:t>
            </a:r>
            <a:r>
              <a:rPr lang="ru-RU" sz="1400" dirty="0" smtClean="0">
                <a:solidFill>
                  <a:srgbClr val="0070C0"/>
                </a:solidFill>
              </a:rPr>
              <a:t>Лужин</a:t>
            </a:r>
            <a:endParaRPr lang="ru-RU" sz="1400" dirty="0" smtClean="0">
              <a:solidFill>
                <a:srgbClr val="0070C0"/>
              </a:solidFill>
            </a:endParaRPr>
          </a:p>
          <a:p>
            <a:r>
              <a:rPr lang="en-US" sz="1400" dirty="0" smtClean="0">
                <a:solidFill>
                  <a:srgbClr val="0070C0"/>
                </a:solidFill>
              </a:rPr>
              <a:t>B)</a:t>
            </a:r>
            <a:r>
              <a:rPr lang="ru-RU" sz="1400" dirty="0" smtClean="0">
                <a:solidFill>
                  <a:srgbClr val="0070C0"/>
                </a:solidFill>
              </a:rPr>
              <a:t> </a:t>
            </a:r>
            <a:r>
              <a:rPr lang="ru-RU" sz="1400" dirty="0" smtClean="0">
                <a:solidFill>
                  <a:srgbClr val="0070C0"/>
                </a:solidFill>
              </a:rPr>
              <a:t>Валентинов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С</a:t>
            </a:r>
            <a:r>
              <a:rPr lang="ru-RU" sz="1400" dirty="0" smtClean="0">
                <a:solidFill>
                  <a:srgbClr val="0070C0"/>
                </a:solidFill>
              </a:rPr>
              <a:t>) </a:t>
            </a:r>
            <a:r>
              <a:rPr lang="ru-RU" sz="1400" dirty="0" smtClean="0">
                <a:solidFill>
                  <a:srgbClr val="0070C0"/>
                </a:solidFill>
              </a:rPr>
              <a:t>Сирин</a:t>
            </a:r>
            <a:endParaRPr lang="ru-RU" sz="1400" dirty="0" smtClean="0">
              <a:solidFill>
                <a:srgbClr val="0070C0"/>
              </a:solidFill>
            </a:endParaRPr>
          </a:p>
          <a:p>
            <a:r>
              <a:rPr lang="en-US" sz="1400" dirty="0" smtClean="0">
                <a:solidFill>
                  <a:srgbClr val="0070C0"/>
                </a:solidFill>
              </a:rPr>
              <a:t>D) </a:t>
            </a:r>
            <a:r>
              <a:rPr lang="ru-RU" sz="1400" dirty="0" smtClean="0">
                <a:solidFill>
                  <a:srgbClr val="0070C0"/>
                </a:solidFill>
              </a:rPr>
              <a:t>нет верного </a:t>
            </a:r>
            <a:r>
              <a:rPr lang="ru-RU" sz="1400" dirty="0" smtClean="0">
                <a:solidFill>
                  <a:srgbClr val="0070C0"/>
                </a:solidFill>
              </a:rPr>
              <a:t>ответа</a:t>
            </a:r>
            <a:endParaRPr lang="ru-RU" sz="1400" dirty="0" smtClean="0">
              <a:solidFill>
                <a:srgbClr val="0070C0"/>
              </a:solidFill>
            </a:endParaRPr>
          </a:p>
          <a:p>
            <a:endParaRPr lang="ru-RU" sz="1400" b="1" dirty="0" smtClean="0">
              <a:solidFill>
                <a:srgbClr val="0070C0"/>
              </a:solidFill>
            </a:endParaRPr>
          </a:p>
          <a:p>
            <a:endParaRPr lang="ru-RU" sz="1400" b="1" dirty="0" smtClean="0">
              <a:solidFill>
                <a:srgbClr val="0070C0"/>
              </a:solidFill>
            </a:endParaRPr>
          </a:p>
          <a:p>
            <a:r>
              <a:rPr lang="ru-RU" sz="1400" b="1" dirty="0" smtClean="0">
                <a:solidFill>
                  <a:schemeClr val="tx1"/>
                </a:solidFill>
              </a:rPr>
              <a:t>Ответ: </a:t>
            </a:r>
            <a:r>
              <a:rPr lang="ru-RU" sz="1400" b="1" dirty="0" smtClean="0">
                <a:solidFill>
                  <a:schemeClr val="tx1"/>
                </a:solidFill>
              </a:rPr>
              <a:t>С</a:t>
            </a:r>
            <a:endParaRPr lang="ru-RU" dirty="0"/>
          </a:p>
        </p:txBody>
      </p:sp>
      <p:pic>
        <p:nvPicPr>
          <p:cNvPr id="5" name="Picture 3" descr="C:\Documents and Settings\Эмма\Рабочий стол\символика пресутпление аи наказание\cdf6513e646f4d37dd3b569d66375e182020012117225631806as0sRpXut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694" y="746630"/>
            <a:ext cx="2346603" cy="21405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Готовимся к поступлению в вуз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740025" y="746315"/>
            <a:ext cx="2737486" cy="2154436"/>
          </a:xfrm>
        </p:spPr>
        <p:txBody>
          <a:bodyPr/>
          <a:lstStyle/>
          <a:p>
            <a:r>
              <a:rPr lang="ru-RU" sz="1400" dirty="0" smtClean="0">
                <a:solidFill>
                  <a:srgbClr val="00B050"/>
                </a:solidFill>
              </a:rPr>
              <a:t>2. Как назывался первый роман писателя?</a:t>
            </a:r>
          </a:p>
          <a:p>
            <a:r>
              <a:rPr lang="ru-RU" sz="1400" dirty="0" smtClean="0"/>
              <a:t> 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А</a:t>
            </a:r>
            <a:r>
              <a:rPr lang="ru-RU" sz="1400" dirty="0" smtClean="0">
                <a:solidFill>
                  <a:srgbClr val="0070C0"/>
                </a:solidFill>
              </a:rPr>
              <a:t>) «Машенька</a:t>
            </a:r>
            <a:r>
              <a:rPr lang="ru-RU" sz="1400" dirty="0" smtClean="0">
                <a:solidFill>
                  <a:srgbClr val="0070C0"/>
                </a:solidFill>
              </a:rPr>
              <a:t>»</a:t>
            </a:r>
            <a:endParaRPr lang="ru-RU" sz="1400" dirty="0" smtClean="0">
              <a:solidFill>
                <a:srgbClr val="0070C0"/>
              </a:solidFill>
            </a:endParaRPr>
          </a:p>
          <a:p>
            <a:r>
              <a:rPr lang="en-US" sz="1400" dirty="0" smtClean="0">
                <a:solidFill>
                  <a:srgbClr val="0070C0"/>
                </a:solidFill>
              </a:rPr>
              <a:t>B)</a:t>
            </a:r>
            <a:r>
              <a:rPr lang="ru-RU" sz="1400" dirty="0" smtClean="0">
                <a:solidFill>
                  <a:srgbClr val="0070C0"/>
                </a:solidFill>
              </a:rPr>
              <a:t> «Лолита</a:t>
            </a:r>
            <a:r>
              <a:rPr lang="ru-RU" sz="1400" dirty="0" smtClean="0">
                <a:solidFill>
                  <a:srgbClr val="0070C0"/>
                </a:solidFill>
              </a:rPr>
              <a:t>»</a:t>
            </a:r>
            <a:endParaRPr lang="ru-RU" sz="1400" dirty="0" smtClean="0">
              <a:solidFill>
                <a:srgbClr val="0070C0"/>
              </a:solidFill>
            </a:endParaRPr>
          </a:p>
          <a:p>
            <a:r>
              <a:rPr lang="ru-RU" sz="1400" dirty="0" smtClean="0">
                <a:solidFill>
                  <a:srgbClr val="0070C0"/>
                </a:solidFill>
              </a:rPr>
              <a:t>С</a:t>
            </a:r>
            <a:r>
              <a:rPr lang="ru-RU" sz="1400" dirty="0" smtClean="0">
                <a:solidFill>
                  <a:srgbClr val="0070C0"/>
                </a:solidFill>
              </a:rPr>
              <a:t>) «Другие берега</a:t>
            </a:r>
            <a:r>
              <a:rPr lang="ru-RU" sz="1400" dirty="0" smtClean="0">
                <a:solidFill>
                  <a:srgbClr val="0070C0"/>
                </a:solidFill>
              </a:rPr>
              <a:t>»</a:t>
            </a:r>
            <a:endParaRPr lang="ru-RU" sz="1400" dirty="0" smtClean="0">
              <a:solidFill>
                <a:srgbClr val="0070C0"/>
              </a:solidFill>
            </a:endParaRPr>
          </a:p>
          <a:p>
            <a:r>
              <a:rPr lang="en-US" sz="1400" dirty="0" smtClean="0">
                <a:solidFill>
                  <a:srgbClr val="0070C0"/>
                </a:solidFill>
              </a:rPr>
              <a:t>D) </a:t>
            </a:r>
            <a:r>
              <a:rPr lang="ru-RU" sz="1400" dirty="0" smtClean="0">
                <a:solidFill>
                  <a:srgbClr val="0070C0"/>
                </a:solidFill>
              </a:rPr>
              <a:t>«Защита Лужина</a:t>
            </a:r>
            <a:r>
              <a:rPr lang="ru-RU" sz="1400" dirty="0" smtClean="0">
                <a:solidFill>
                  <a:srgbClr val="0070C0"/>
                </a:solidFill>
              </a:rPr>
              <a:t>»</a:t>
            </a:r>
            <a:endParaRPr lang="ru-RU" sz="1400" dirty="0" smtClean="0">
              <a:solidFill>
                <a:srgbClr val="0070C0"/>
              </a:solidFill>
            </a:endParaRPr>
          </a:p>
          <a:p>
            <a:endParaRPr lang="ru-RU" sz="1400" b="1" dirty="0" smtClean="0">
              <a:solidFill>
                <a:srgbClr val="0070C0"/>
              </a:solidFill>
            </a:endParaRPr>
          </a:p>
          <a:p>
            <a:endParaRPr lang="ru-RU" sz="1400" b="1" dirty="0" smtClean="0">
              <a:solidFill>
                <a:srgbClr val="0070C0"/>
              </a:solidFill>
            </a:endParaRPr>
          </a:p>
          <a:p>
            <a:r>
              <a:rPr lang="ru-RU" sz="1400" b="1" dirty="0" smtClean="0">
                <a:solidFill>
                  <a:schemeClr val="tx1"/>
                </a:solidFill>
              </a:rPr>
              <a:t>Ответ: </a:t>
            </a:r>
            <a:r>
              <a:rPr lang="ru-RU" sz="1400" b="1" dirty="0" smtClean="0">
                <a:solidFill>
                  <a:schemeClr val="tx1"/>
                </a:solidFill>
              </a:rPr>
              <a:t>А</a:t>
            </a:r>
            <a:endParaRPr lang="ru-RU" sz="1400" dirty="0"/>
          </a:p>
        </p:txBody>
      </p:sp>
      <p:pic>
        <p:nvPicPr>
          <p:cNvPr id="5" name="Picture 3" descr="C:\Documents and Settings\Эмма\Рабочий стол\символика пресутпление аи наказание\cdf6513e646f4d37dd3b569d66375e182020012117225631806as0sRpXut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694" y="746630"/>
            <a:ext cx="2346603" cy="21405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Готовимся к поступлению в вуз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740025" y="746315"/>
            <a:ext cx="2737486" cy="2154436"/>
          </a:xfrm>
        </p:spPr>
        <p:txBody>
          <a:bodyPr/>
          <a:lstStyle/>
          <a:p>
            <a:r>
              <a:rPr lang="ru-RU" sz="1400" dirty="0" smtClean="0">
                <a:solidFill>
                  <a:srgbClr val="00B050"/>
                </a:solidFill>
              </a:rPr>
              <a:t>3. Какой наукой занимался Набоков?</a:t>
            </a:r>
          </a:p>
          <a:p>
            <a:r>
              <a:rPr lang="ru-RU" sz="1400" dirty="0" smtClean="0"/>
              <a:t> 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А</a:t>
            </a:r>
            <a:r>
              <a:rPr lang="ru-RU" sz="1400" dirty="0" smtClean="0">
                <a:solidFill>
                  <a:srgbClr val="0070C0"/>
                </a:solidFill>
              </a:rPr>
              <a:t>) </a:t>
            </a:r>
            <a:r>
              <a:rPr lang="ru-RU" sz="1400" dirty="0" smtClean="0">
                <a:solidFill>
                  <a:srgbClr val="0070C0"/>
                </a:solidFill>
              </a:rPr>
              <a:t>энтомологией</a:t>
            </a:r>
            <a:endParaRPr lang="ru-RU" sz="1400" dirty="0" smtClean="0">
              <a:solidFill>
                <a:srgbClr val="0070C0"/>
              </a:solidFill>
            </a:endParaRPr>
          </a:p>
          <a:p>
            <a:r>
              <a:rPr lang="en-US" sz="1400" dirty="0" smtClean="0">
                <a:solidFill>
                  <a:srgbClr val="0070C0"/>
                </a:solidFill>
              </a:rPr>
              <a:t>B)</a:t>
            </a:r>
            <a:r>
              <a:rPr lang="ru-RU" sz="1400" dirty="0" smtClean="0">
                <a:solidFill>
                  <a:srgbClr val="0070C0"/>
                </a:solidFill>
              </a:rPr>
              <a:t> </a:t>
            </a:r>
            <a:r>
              <a:rPr lang="ru-RU" sz="1400" dirty="0" smtClean="0">
                <a:solidFill>
                  <a:srgbClr val="0070C0"/>
                </a:solidFill>
              </a:rPr>
              <a:t>философией</a:t>
            </a:r>
            <a:endParaRPr lang="ru-RU" sz="1400" dirty="0" smtClean="0">
              <a:solidFill>
                <a:srgbClr val="0070C0"/>
              </a:solidFill>
            </a:endParaRPr>
          </a:p>
          <a:p>
            <a:r>
              <a:rPr lang="ru-RU" sz="1400" dirty="0" smtClean="0">
                <a:solidFill>
                  <a:srgbClr val="0070C0"/>
                </a:solidFill>
              </a:rPr>
              <a:t>С</a:t>
            </a:r>
            <a:r>
              <a:rPr lang="ru-RU" sz="1400" dirty="0" smtClean="0">
                <a:solidFill>
                  <a:srgbClr val="0070C0"/>
                </a:solidFill>
              </a:rPr>
              <a:t>) </a:t>
            </a:r>
            <a:r>
              <a:rPr lang="ru-RU" sz="1400" dirty="0" smtClean="0">
                <a:solidFill>
                  <a:srgbClr val="0070C0"/>
                </a:solidFill>
              </a:rPr>
              <a:t>медициной</a:t>
            </a:r>
            <a:endParaRPr lang="ru-RU" sz="1400" dirty="0" smtClean="0">
              <a:solidFill>
                <a:srgbClr val="0070C0"/>
              </a:solidFill>
            </a:endParaRPr>
          </a:p>
          <a:p>
            <a:r>
              <a:rPr lang="en-US" sz="1400" dirty="0" smtClean="0">
                <a:solidFill>
                  <a:srgbClr val="0070C0"/>
                </a:solidFill>
              </a:rPr>
              <a:t>D) </a:t>
            </a:r>
            <a:r>
              <a:rPr lang="ru-RU" sz="1400" dirty="0" smtClean="0">
                <a:solidFill>
                  <a:srgbClr val="0070C0"/>
                </a:solidFill>
              </a:rPr>
              <a:t>нет верного </a:t>
            </a:r>
            <a:r>
              <a:rPr lang="ru-RU" sz="1400" dirty="0" smtClean="0">
                <a:solidFill>
                  <a:srgbClr val="0070C0"/>
                </a:solidFill>
              </a:rPr>
              <a:t>ответа</a:t>
            </a:r>
            <a:endParaRPr lang="ru-RU" sz="1400" dirty="0" smtClean="0">
              <a:solidFill>
                <a:srgbClr val="0070C0"/>
              </a:solidFill>
            </a:endParaRPr>
          </a:p>
          <a:p>
            <a:endParaRPr lang="ru-RU" sz="1400" b="1" dirty="0" smtClean="0">
              <a:solidFill>
                <a:srgbClr val="0070C0"/>
              </a:solidFill>
            </a:endParaRPr>
          </a:p>
          <a:p>
            <a:endParaRPr lang="ru-RU" sz="1400" b="1" dirty="0" smtClean="0">
              <a:solidFill>
                <a:srgbClr val="0070C0"/>
              </a:solidFill>
            </a:endParaRPr>
          </a:p>
          <a:p>
            <a:r>
              <a:rPr lang="ru-RU" sz="1400" b="1" dirty="0" smtClean="0">
                <a:solidFill>
                  <a:schemeClr val="tx1"/>
                </a:solidFill>
              </a:rPr>
              <a:t>Ответ: </a:t>
            </a:r>
            <a:r>
              <a:rPr lang="ru-RU" sz="1400" b="1" dirty="0" smtClean="0">
                <a:solidFill>
                  <a:schemeClr val="tx1"/>
                </a:solidFill>
              </a:rPr>
              <a:t>А</a:t>
            </a:r>
            <a:endParaRPr lang="ru-RU" sz="1400" dirty="0"/>
          </a:p>
        </p:txBody>
      </p:sp>
      <p:pic>
        <p:nvPicPr>
          <p:cNvPr id="5" name="Picture 3" descr="C:\Documents and Settings\Эмма\Рабочий стол\символика пресутпление аи наказание\cdf6513e646f4d37dd3b569d66375e182020012117225631806as0sRpXut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694" y="746630"/>
            <a:ext cx="2346603" cy="21405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В.В.Набоков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40024" y="985601"/>
            <a:ext cx="2857520" cy="166199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«Я  </a:t>
            </a:r>
            <a:r>
              <a:rPr lang="ru-RU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американский  писатель,  </a:t>
            </a:r>
            <a:r>
              <a:rPr lang="ru-RU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рождённый  </a:t>
            </a:r>
            <a:r>
              <a:rPr lang="ru-RU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 России, получивший  образование  в Англии,  где  я  изучал французскую  литературу  перед тем,  как  на  пятнадцать  лет  переселиться в Германию.  Моя  голова разговаривает  по-английски, </a:t>
            </a:r>
            <a:r>
              <a:rPr lang="ru-RU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моё </a:t>
            </a:r>
            <a:r>
              <a:rPr lang="ru-RU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сердце — по-русски,  и  </a:t>
            </a:r>
            <a:r>
              <a:rPr lang="ru-RU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моё </a:t>
            </a:r>
            <a:r>
              <a:rPr lang="ru-RU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ухо — по-французски</a:t>
            </a:r>
            <a:r>
              <a:rPr lang="ru-RU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Documents and Settings\Эмма\Рабочий стол\18 января\5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18" y="550855"/>
            <a:ext cx="2571768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Задание для самостоятельной работы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7246" y="758329"/>
            <a:ext cx="5491958" cy="430887"/>
          </a:xfrm>
        </p:spPr>
        <p:txBody>
          <a:bodyPr/>
          <a:lstStyle/>
          <a:p>
            <a:pPr marL="342900" indent="-342900" algn="ctr">
              <a:buAutoNum type="arabicPeriod"/>
            </a:pPr>
            <a:r>
              <a:rPr lang="ru-RU" sz="1400" dirty="0" smtClean="0"/>
              <a:t>Прочитать роман «Защита Лужина»</a:t>
            </a:r>
          </a:p>
          <a:p>
            <a:pPr marL="342900" indent="-342900" algn="ctr">
              <a:buAutoNum type="arabicPeriod"/>
            </a:pPr>
            <a:endParaRPr lang="ru-RU" sz="1400" dirty="0" smtClean="0"/>
          </a:p>
        </p:txBody>
      </p:sp>
      <p:pic>
        <p:nvPicPr>
          <p:cNvPr id="4" name="Picture 2" descr="C:\Users\Lenovo\Desktop\IMG_20200916_200121_7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724" y="1118369"/>
            <a:ext cx="3135501" cy="193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В.В.Набоков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3026916" y="686321"/>
            <a:ext cx="2592288" cy="2400657"/>
          </a:xfrm>
        </p:spPr>
        <p:txBody>
          <a:bodyPr anchor="ctr"/>
          <a:lstStyle/>
          <a:p>
            <a:pPr algn="just"/>
            <a:r>
              <a:rPr lang="ru-RU" dirty="0" smtClean="0"/>
              <a:t>В.В.Набоков родился в Петербурге в 1899 году  в дворянской семье.  Детство Набоков </a:t>
            </a:r>
            <a:r>
              <a:rPr lang="ru-RU" dirty="0" smtClean="0"/>
              <a:t>провёл </a:t>
            </a:r>
            <a:r>
              <a:rPr lang="ru-RU" dirty="0" smtClean="0"/>
              <a:t>в имении Выра. Будущий писатель рос </a:t>
            </a:r>
            <a:r>
              <a:rPr lang="ru-RU" dirty="0" smtClean="0"/>
              <a:t>               в </a:t>
            </a:r>
            <a:r>
              <a:rPr lang="ru-RU" dirty="0" smtClean="0"/>
              <a:t>обстановке либерализма, избытка духовных и материальных ценностей. Получив прекрасное домашнее образование, будущий писатель в 11-летнем возрасте поступает в </a:t>
            </a:r>
            <a:r>
              <a:rPr lang="ru-RU" dirty="0" err="1" smtClean="0"/>
              <a:t>Тенишевское</a:t>
            </a:r>
            <a:r>
              <a:rPr lang="ru-RU" dirty="0" smtClean="0"/>
              <a:t> училище, которое называлось «российской кузницей культурных кадров </a:t>
            </a:r>
            <a:r>
              <a:rPr lang="ru-RU" dirty="0" smtClean="0"/>
              <a:t>                 20 </a:t>
            </a:r>
            <a:r>
              <a:rPr lang="ru-RU" dirty="0" smtClean="0"/>
              <a:t>века».</a:t>
            </a:r>
            <a:endParaRPr lang="ru-RU" dirty="0"/>
          </a:p>
        </p:txBody>
      </p:sp>
      <p:pic>
        <p:nvPicPr>
          <p:cNvPr id="2050" name="Picture 2" descr="C:\Documents and Settings\Эмма\Рабочий стол\18 января\unname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9096" y="614313"/>
            <a:ext cx="2743803" cy="25083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D:\Documents and Settings\Watashi\Рабочий стол\для презентации\мать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668322" y="765169"/>
            <a:ext cx="1945958" cy="2214578"/>
          </a:xfrm>
          <a:prstGeom prst="ellipse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079" name="Picture 7" descr="D:\Documents and Settings\Watashi\Рабочий стол\для презентации\4380321042_885551ded4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3168652" y="693731"/>
            <a:ext cx="1945958" cy="2253368"/>
          </a:xfrm>
          <a:prstGeom prst="ellipse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072079" y="2636448"/>
            <a:ext cx="2387418" cy="175093"/>
          </a:xfrm>
          <a:prstGeom prst="rect">
            <a:avLst/>
          </a:prstGeom>
        </p:spPr>
        <p:txBody>
          <a:bodyPr wrap="square" lIns="51481" tIns="25740" rIns="51481" bIns="25740">
            <a:spAutoFit/>
          </a:bodyPr>
          <a:lstStyle/>
          <a:p>
            <a:r>
              <a:rPr lang="ru-RU" sz="800" dirty="0" smtClean="0">
                <a:ln w="3175" cmpd="sng">
                  <a:noFill/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Владимир Набоков с братьями и сёстрами</a:t>
            </a:r>
            <a:endParaRPr lang="ru-RU" sz="800" dirty="0">
              <a:ln w="3175" cmpd="sng">
                <a:noFill/>
                <a:prstDash val="solid"/>
              </a:ln>
              <a:solidFill>
                <a:srgbClr val="FFCC99"/>
              </a:solidFill>
              <a:cs typeface="Arial" pitchFamily="34" charset="0"/>
            </a:endParaRPr>
          </a:p>
        </p:txBody>
      </p:sp>
      <p:pic>
        <p:nvPicPr>
          <p:cNvPr id="3078" name="Picture 6" descr="D:\Documents and Settings\Watashi\Рабочий стол\для презентации\ь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382570" y="621079"/>
            <a:ext cx="5214974" cy="2430105"/>
          </a:xfrm>
          <a:prstGeom prst="ellipse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Родители Набокова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256" y="542305"/>
            <a:ext cx="5500726" cy="2585323"/>
          </a:xfrm>
        </p:spPr>
        <p:txBody>
          <a:bodyPr/>
          <a:lstStyle/>
          <a:p>
            <a:pPr indent="449263" algn="just"/>
            <a:r>
              <a:rPr lang="ru-RU" sz="1400" b="1" dirty="0" smtClean="0"/>
              <a:t>Отец В.Набокова был юристом, происходил </a:t>
            </a:r>
            <a:r>
              <a:rPr lang="ru-RU" sz="1400" b="1" dirty="0" smtClean="0"/>
              <a:t>                                  из </a:t>
            </a:r>
            <a:r>
              <a:rPr lang="ru-RU" sz="1400" b="1" dirty="0" smtClean="0"/>
              <a:t>стародворянского рода Набоковых. Он также был политиком.  Его </a:t>
            </a:r>
            <a:r>
              <a:rPr lang="ru-RU" sz="1400" b="1" dirty="0" smtClean="0"/>
              <a:t>мать - </a:t>
            </a:r>
            <a:r>
              <a:rPr lang="ru-RU" sz="1400" b="1" dirty="0" smtClean="0"/>
              <a:t>Елена Ивановна </a:t>
            </a:r>
            <a:r>
              <a:rPr lang="ru-RU" sz="1400" b="1" dirty="0" smtClean="0"/>
              <a:t>Рукавишникова - была </a:t>
            </a:r>
            <a:r>
              <a:rPr lang="ru-RU" sz="1400" b="1" dirty="0" smtClean="0"/>
              <a:t>дочерью богатого золотопромышленника. В обиходе семьи Набоковых использовалось три языка: русский, английский и </a:t>
            </a:r>
            <a:r>
              <a:rPr lang="ru-RU" sz="1400" b="1" dirty="0" smtClean="0"/>
              <a:t>французский</a:t>
            </a:r>
            <a:r>
              <a:rPr lang="ru-RU" sz="1400" b="1" dirty="0" smtClean="0"/>
              <a:t>, — таким образом, будущий писатель владел тремя языками с раннего детства. По его собственным словам</a:t>
            </a:r>
            <a:r>
              <a:rPr lang="ru-RU" sz="1400" b="1" dirty="0" smtClean="0"/>
              <a:t>, он </a:t>
            </a:r>
            <a:r>
              <a:rPr lang="ru-RU" sz="1400" b="1" dirty="0" smtClean="0"/>
              <a:t>научился читать по-английски прежде, чем по-русски.  Осенью 1916 года, за год </a:t>
            </a:r>
            <a:r>
              <a:rPr lang="ru-RU" sz="1400" b="1" dirty="0" smtClean="0"/>
              <a:t>                           до </a:t>
            </a:r>
            <a:r>
              <a:rPr lang="ru-RU" sz="1400" b="1" dirty="0" smtClean="0"/>
              <a:t>Октябрьской революции, Владимир Набоков получил имение Рождествено и миллионное наследство от дяди со стороны матери.</a:t>
            </a:r>
            <a:endParaRPr lang="ru-RU" sz="1400" b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Переезд в Крым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559723"/>
            <a:ext cx="2699595" cy="2574870"/>
          </a:xfrm>
        </p:spPr>
        <p:txBody>
          <a:bodyPr/>
          <a:lstStyle/>
          <a:p>
            <a:pPr algn="just">
              <a:lnSpc>
                <a:spcPct val="90000"/>
              </a:lnSpc>
              <a:spcBef>
                <a:spcPts val="300"/>
              </a:spcBef>
            </a:pPr>
            <a:r>
              <a:rPr lang="ru-RU" b="1" dirty="0" smtClean="0"/>
              <a:t>После октябрьского переворота 1917 года семья Набоковых переезжает в Крым. В Крыме его отец занимал пост министра юстиции.  Весной 1919 года семья покидает Россию. </a:t>
            </a:r>
          </a:p>
          <a:p>
            <a:pPr algn="just">
              <a:lnSpc>
                <a:spcPct val="90000"/>
              </a:lnSpc>
              <a:spcBef>
                <a:spcPts val="300"/>
              </a:spcBef>
            </a:pPr>
            <a:r>
              <a:rPr lang="ru-RU" b="1" dirty="0" smtClean="0"/>
              <a:t>Семья переезжает в Берлин, а сам Владимир поступает в Кембридж и изучает французскую и русскую литературу. В 1922 году Кембридж Набоков закончил с отличием.</a:t>
            </a:r>
          </a:p>
          <a:p>
            <a:pPr algn="just">
              <a:lnSpc>
                <a:spcPct val="90000"/>
              </a:lnSpc>
              <a:spcBef>
                <a:spcPts val="300"/>
              </a:spcBef>
            </a:pPr>
            <a:r>
              <a:rPr lang="ru-RU" b="1" dirty="0" smtClean="0"/>
              <a:t>Драматический переворот даёт импульс лирическому творчеству </a:t>
            </a:r>
            <a:r>
              <a:rPr lang="ru-RU" b="1" dirty="0" smtClean="0"/>
              <a:t>Набокова, и </a:t>
            </a:r>
            <a:r>
              <a:rPr lang="ru-RU" b="1" dirty="0" smtClean="0"/>
              <a:t>он начинает писать стихи. </a:t>
            </a:r>
            <a:endParaRPr lang="ru-RU" b="1" dirty="0"/>
          </a:p>
        </p:txBody>
      </p:sp>
      <p:pic>
        <p:nvPicPr>
          <p:cNvPr id="3074" name="Picture 2" descr="C:\Documents and Settings\Эмма\Рабочий стол\18 января\5f74d831fc3ea6231d6b11916851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256" y="622293"/>
            <a:ext cx="2714644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215444"/>
          </a:xfrm>
        </p:spPr>
        <p:txBody>
          <a:bodyPr/>
          <a:lstStyle/>
          <a:p>
            <a:pPr algn="ctr"/>
            <a:r>
              <a:rPr lang="ru-RU" sz="1400" dirty="0" smtClean="0"/>
              <a:t>Сборники стихов Набокова под псевдонимом Сирин</a:t>
            </a:r>
            <a:endParaRPr lang="ru-RU" sz="1400" dirty="0"/>
          </a:p>
        </p:txBody>
      </p:sp>
      <p:pic>
        <p:nvPicPr>
          <p:cNvPr id="4098" name="Picture 2" descr="C:\Documents and Settings\Эмма\Рабочий стол\18 января\1517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550855"/>
            <a:ext cx="2786082" cy="2571768"/>
          </a:xfrm>
          <a:prstGeom prst="rect">
            <a:avLst/>
          </a:prstGeom>
          <a:noFill/>
        </p:spPr>
      </p:pic>
      <p:pic>
        <p:nvPicPr>
          <p:cNvPr id="4099" name="Picture 3" descr="C:\Documents and Settings\Эмма\Рабочий стол\18 января\скачанные файлы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954338" y="550855"/>
            <a:ext cx="2643206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6f7f187cb84c142d6d989ec967e2a962d9eddc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8605</TotalTime>
  <Words>1000</Words>
  <Application>Microsoft Office PowerPoint</Application>
  <PresentationFormat>Произвольный</PresentationFormat>
  <Paragraphs>99</Paragraphs>
  <Slides>30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Arial Black</vt:lpstr>
      <vt:lpstr>Calibri</vt:lpstr>
      <vt:lpstr>Times New Roman</vt:lpstr>
      <vt:lpstr>Office Theme</vt:lpstr>
      <vt:lpstr>Литература </vt:lpstr>
      <vt:lpstr>Сегодня на уроке </vt:lpstr>
      <vt:lpstr>В.В.Набоков</vt:lpstr>
      <vt:lpstr>В.В.Набоков</vt:lpstr>
      <vt:lpstr>Презентация PowerPoint</vt:lpstr>
      <vt:lpstr>Презентация PowerPoint</vt:lpstr>
      <vt:lpstr>Родители Набокова</vt:lpstr>
      <vt:lpstr>Переезд в Крым</vt:lpstr>
      <vt:lpstr>Сборники стихов Набокова под псевдонимом Сирин</vt:lpstr>
      <vt:lpstr>Жизнь в Берлине</vt:lpstr>
      <vt:lpstr>Жена писателя Вера Слоним</vt:lpstr>
      <vt:lpstr>Жизнь в Америке</vt:lpstr>
      <vt:lpstr>Энтомология</vt:lpstr>
      <vt:lpstr>Коллекция бабочек Набокова</vt:lpstr>
      <vt:lpstr>Коллекции бабочек Набокова</vt:lpstr>
      <vt:lpstr>Первые романы писателя</vt:lpstr>
      <vt:lpstr>Знаменитые романы писателя</vt:lpstr>
      <vt:lpstr>Презентация PowerPoint</vt:lpstr>
      <vt:lpstr>Последние годы жизни </vt:lpstr>
      <vt:lpstr>Роман «Защита Лужина» 1930 год</vt:lpstr>
      <vt:lpstr>Роман «Защита Лужина»</vt:lpstr>
      <vt:lpstr>Дополнительные сведения</vt:lpstr>
      <vt:lpstr>Шахматный секрет</vt:lpstr>
      <vt:lpstr>Шанс выйти из шахматной игры</vt:lpstr>
      <vt:lpstr>Шахматные ловушки</vt:lpstr>
      <vt:lpstr>Финал романа </vt:lpstr>
      <vt:lpstr>Готовимся к поступлению в вуз</vt:lpstr>
      <vt:lpstr>Готовимся к поступлению в вуз</vt:lpstr>
      <vt:lpstr>Готовимся к поступлению в вуз</vt:lpstr>
      <vt:lpstr>Задание для самостоятельной работы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dc:creator>ARM</dc:creator>
  <cp:lastModifiedBy>Закирова Ф.М</cp:lastModifiedBy>
  <cp:revision>884</cp:revision>
  <dcterms:created xsi:type="dcterms:W3CDTF">2020-04-13T08:06:06Z</dcterms:created>
  <dcterms:modified xsi:type="dcterms:W3CDTF">2021-01-18T08:14:08Z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