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369" r:id="rId3"/>
    <p:sldId id="367" r:id="rId4"/>
    <p:sldId id="393" r:id="rId5"/>
    <p:sldId id="395" r:id="rId6"/>
    <p:sldId id="397" r:id="rId7"/>
    <p:sldId id="394" r:id="rId8"/>
    <p:sldId id="396" r:id="rId9"/>
    <p:sldId id="399" r:id="rId10"/>
    <p:sldId id="392" r:id="rId11"/>
    <p:sldId id="401" r:id="rId12"/>
    <p:sldId id="402" r:id="rId13"/>
    <p:sldId id="403" r:id="rId14"/>
    <p:sldId id="404" r:id="rId15"/>
    <p:sldId id="407" r:id="rId16"/>
    <p:sldId id="405" r:id="rId17"/>
    <p:sldId id="408" r:id="rId18"/>
    <p:sldId id="412" r:id="rId19"/>
    <p:sldId id="413" r:id="rId20"/>
    <p:sldId id="414" r:id="rId21"/>
    <p:sldId id="416" r:id="rId22"/>
    <p:sldId id="417" r:id="rId23"/>
    <p:sldId id="426" r:id="rId24"/>
    <p:sldId id="418" r:id="rId25"/>
    <p:sldId id="419" r:id="rId26"/>
    <p:sldId id="420" r:id="rId27"/>
    <p:sldId id="421" r:id="rId28"/>
    <p:sldId id="423" r:id="rId29"/>
    <p:sldId id="425" r:id="rId30"/>
    <p:sldId id="351" r:id="rId31"/>
    <p:sldId id="387" r:id="rId32"/>
  </p:sldIdLst>
  <p:sldSz cx="5765800" cy="3244850"/>
  <p:notesSz cx="5765800" cy="324485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1" autoAdjust="0"/>
    <p:restoredTop sz="94150" autoAdjust="0"/>
  </p:normalViewPr>
  <p:slideViewPr>
    <p:cSldViewPr>
      <p:cViewPr varScale="1">
        <p:scale>
          <a:sx n="102" d="100"/>
          <a:sy n="102" d="100"/>
        </p:scale>
        <p:origin x="792" y="6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9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40242" y="0"/>
            <a:ext cx="384387" cy="324485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74176" y="0"/>
            <a:ext cx="66066" cy="324485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24629" y="0"/>
            <a:ext cx="115116" cy="324485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19724" y="0"/>
            <a:ext cx="145146" cy="324485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7068" y="0"/>
            <a:ext cx="0" cy="324485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1481" tIns="25740" rIns="51481" bIns="25740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76580" y="0"/>
            <a:ext cx="0" cy="324485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1481" tIns="25740" rIns="51481" bIns="25740"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38542" y="0"/>
            <a:ext cx="0" cy="324485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1481" tIns="25740" rIns="51481" bIns="25740"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89096" y="0"/>
            <a:ext cx="0" cy="324485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1481" tIns="25740" rIns="51481" bIns="25740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672677" y="0"/>
            <a:ext cx="0" cy="324485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1481" tIns="25740" rIns="51481" bIns="25740"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5746781" y="0"/>
            <a:ext cx="0" cy="324485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1481" tIns="25740" rIns="51481" bIns="25740"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68774" y="0"/>
            <a:ext cx="48048" cy="324485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384387" y="1622425"/>
            <a:ext cx="816822" cy="612916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825831" y="2302942"/>
            <a:ext cx="404407" cy="30345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87692" y="2602640"/>
            <a:ext cx="87087" cy="64597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049055" y="2738594"/>
            <a:ext cx="173175" cy="12994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201208" y="2127180"/>
            <a:ext cx="230232" cy="17275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41450" y="1478209"/>
            <a:ext cx="3891915" cy="315471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41450" y="2367313"/>
            <a:ext cx="3891915" cy="153888"/>
          </a:xfrm>
        </p:spPr>
        <p:txBody>
          <a:bodyPr/>
          <a:lstStyle>
            <a:lvl1pPr marL="0" indent="0" algn="l">
              <a:buNone/>
              <a:defRPr sz="1000" b="1">
                <a:solidFill>
                  <a:schemeClr val="tx2"/>
                </a:solidFill>
              </a:defRPr>
            </a:lvl1pPr>
            <a:lvl2pPr marL="257404" indent="0" algn="ctr">
              <a:buNone/>
            </a:lvl2pPr>
            <a:lvl3pPr marL="514807" indent="0" algn="ctr">
              <a:buNone/>
            </a:lvl3pPr>
            <a:lvl4pPr marL="772211" indent="0" algn="ctr">
              <a:buNone/>
            </a:lvl4pPr>
            <a:lvl5pPr marL="1029614" indent="0" algn="ctr">
              <a:buNone/>
            </a:lvl5pPr>
            <a:lvl6pPr marL="1287018" indent="0" algn="ctr">
              <a:buNone/>
            </a:lvl6pPr>
            <a:lvl7pPr marL="1544422" indent="0" algn="ctr">
              <a:buNone/>
            </a:lvl7pPr>
            <a:lvl8pPr marL="1801825" indent="0" algn="ctr">
              <a:buNone/>
            </a:lvl8pPr>
            <a:lvl9pPr marL="205922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5075842" y="507467"/>
            <a:ext cx="108161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750356" y="1930844"/>
            <a:ext cx="173058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835841" y="2332236"/>
            <a:ext cx="38438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FB1A0-C23B-4ABE-95AD-7D0BA4B98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1/11/Plakat_mayakowski_gross.jpg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s55.radikal.ru/i149/0910/63/ee0f9e63325b.jpg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g1.liveinternet.ru/images/attach/b/0/39/39963_15t.jpg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diehard2009.narod.ru/image/Mayakovsky_big.jpg" TargetMode="External"/><Relationship Id="rId13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12" Type="http://schemas.openxmlformats.org/officeDocument/2006/relationships/hyperlink" Target="http://img.encyc.yandex.net/illustrations/bse/fullsize/02404/932560.jpg" TargetMode="External"/><Relationship Id="rId2" Type="http://schemas.openxmlformats.org/officeDocument/2006/relationships/hyperlink" Target="http://www.pushk-info.ru/netcat_files/3459/3259/h_326b597465f8d378f9d582a26f6d414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hunk.ru/pics/2493.jpg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://common.regnum.ru/pictures/news/2008-04/pamyatnik_v.v.mayakovskomu-big.jpg" TargetMode="External"/><Relationship Id="rId4" Type="http://schemas.openxmlformats.org/officeDocument/2006/relationships/hyperlink" Target="http://www.gradpetra.info/photo/005671.jpg" TargetMode="External"/><Relationship Id="rId9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moneyrussia.narod.ru/MonetiSovremennoiRossii/UbileinieMoneti/Mednonikel/98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ayak.cheb.ru/images/mayakovskiy/image018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8718" y="1457017"/>
            <a:ext cx="1714512" cy="3731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246534" y="1522541"/>
            <a:ext cx="2922118" cy="1107996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Владимир Маяковский</a:t>
            </a: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1893-1930 </a:t>
            </a:r>
            <a:endParaRPr lang="ru-RU" altLang="ru-RU" sz="2400" kern="0" dirty="0">
              <a:solidFill>
                <a:srgbClr val="0070C0"/>
              </a:solidFill>
            </a:endParaRPr>
          </a:p>
        </p:txBody>
      </p:sp>
      <p:pic>
        <p:nvPicPr>
          <p:cNvPr id="12" name="Picture 12" descr="index"/>
          <p:cNvPicPr>
            <a:picLocks noChangeAspect="1" noChangeArrowheads="1"/>
          </p:cNvPicPr>
          <p:nvPr/>
        </p:nvPicPr>
        <p:blipFill>
          <a:blip r:embed="rId2"/>
          <a:srcRect l="1755"/>
          <a:stretch>
            <a:fillRect/>
          </a:stretch>
        </p:blipFill>
        <p:spPr bwMode="auto">
          <a:xfrm>
            <a:off x="3240090" y="1050921"/>
            <a:ext cx="2270128" cy="206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Бутырская тюрьма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026916" y="902345"/>
            <a:ext cx="2508123" cy="1957459"/>
          </a:xfrm>
        </p:spPr>
        <p:txBody>
          <a:bodyPr/>
          <a:lstStyle/>
          <a:p>
            <a:pPr marL="154442" indent="-154442"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В Москве Маяковский</a:t>
            </a:r>
          </a:p>
          <a:p>
            <a:pPr marL="154442" indent="-154442"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познакомился с </a:t>
            </a:r>
          </a:p>
          <a:p>
            <a:pPr marL="154442" indent="-154442"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революционно настроенными </a:t>
            </a:r>
          </a:p>
          <a:p>
            <a:pPr marL="154442" indent="-154442"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студентами, трижды арестовывался. </a:t>
            </a:r>
          </a:p>
          <a:p>
            <a:pPr marL="154442" indent="-154442"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В  тюрьме  Маяковский </a:t>
            </a:r>
          </a:p>
          <a:p>
            <a:pPr marL="154442" indent="-154442"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«скандалил»,  поэтому </a:t>
            </a:r>
          </a:p>
          <a:p>
            <a:pPr marL="154442" indent="-154442"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попал в  Бутырскую  тюрьму,</a:t>
            </a:r>
          </a:p>
          <a:p>
            <a:pPr marL="154442" indent="-154442"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 где он  провёл 11 месяцев </a:t>
            </a:r>
            <a:endParaRPr lang="en-US" b="1" dirty="0" smtClean="0">
              <a:solidFill>
                <a:schemeClr val="hlink"/>
              </a:solidFill>
              <a:latin typeface="Arial" charset="0"/>
            </a:endParaRPr>
          </a:p>
          <a:p>
            <a:pPr marL="154442" indent="-154442"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в одиночной 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камере № 103.</a:t>
            </a:r>
          </a:p>
          <a:p>
            <a:pPr marL="154442" indent="-154442"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В тюрьме Маяковский начинает увлекаться стихами. </a:t>
            </a:r>
          </a:p>
          <a:p>
            <a:endParaRPr lang="ru-RU" dirty="0"/>
          </a:p>
        </p:txBody>
      </p:sp>
      <p:pic>
        <p:nvPicPr>
          <p:cNvPr id="1026" name="Picture 2" descr="C:\Documents and Settings\Эмма\Рабочий стол\преступление и наказание\86072134-F926-4FF5-B320-D84372F1EA15_w1200_r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857519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15444"/>
          </a:xfrm>
        </p:spPr>
        <p:txBody>
          <a:bodyPr/>
          <a:lstStyle/>
          <a:p>
            <a:pPr algn="ctr"/>
            <a:r>
              <a:rPr lang="ru-RU" sz="1400" dirty="0" smtClean="0"/>
              <a:t>Московское училище живописи </a:t>
            </a:r>
            <a:r>
              <a:rPr lang="ru-RU" sz="1400" dirty="0" smtClean="0"/>
              <a:t> 1911 г</a:t>
            </a:r>
            <a:r>
              <a:rPr lang="ru-RU" sz="1400" dirty="0"/>
              <a:t>.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908" y="614313"/>
            <a:ext cx="2592858" cy="1015663"/>
          </a:xfrm>
        </p:spPr>
        <p:txBody>
          <a:bodyPr/>
          <a:lstStyle/>
          <a:p>
            <a:r>
              <a:rPr lang="ru-RU" sz="1100" dirty="0" smtClean="0">
                <a:solidFill>
                  <a:srgbClr val="0070C0"/>
                </a:solidFill>
              </a:rPr>
              <a:t>В 1911 году Маяковский знакомится </a:t>
            </a:r>
            <a:endParaRPr lang="ru-RU" sz="1100" dirty="0" smtClean="0">
              <a:solidFill>
                <a:srgbClr val="0070C0"/>
              </a:solidFill>
            </a:endParaRPr>
          </a:p>
          <a:p>
            <a:r>
              <a:rPr lang="ru-RU" sz="1100" dirty="0" smtClean="0">
                <a:solidFill>
                  <a:srgbClr val="0070C0"/>
                </a:solidFill>
              </a:rPr>
              <a:t>с </a:t>
            </a:r>
            <a:r>
              <a:rPr lang="ru-RU" sz="1100" dirty="0" smtClean="0">
                <a:solidFill>
                  <a:srgbClr val="0070C0"/>
                </a:solidFill>
              </a:rPr>
              <a:t>Давидом </a:t>
            </a:r>
            <a:r>
              <a:rPr lang="ru-RU" sz="1100" dirty="0" err="1" smtClean="0">
                <a:solidFill>
                  <a:srgbClr val="0070C0"/>
                </a:solidFill>
              </a:rPr>
              <a:t>Бурлюком</a:t>
            </a:r>
            <a:r>
              <a:rPr lang="ru-RU" sz="1100" dirty="0" smtClean="0">
                <a:solidFill>
                  <a:srgbClr val="0070C0"/>
                </a:solidFill>
              </a:rPr>
              <a:t>, основателем группы «</a:t>
            </a:r>
            <a:r>
              <a:rPr lang="ru-RU" sz="1100" dirty="0" err="1" smtClean="0">
                <a:solidFill>
                  <a:srgbClr val="0070C0"/>
                </a:solidFill>
              </a:rPr>
              <a:t>кубофутуристов</a:t>
            </a:r>
            <a:r>
              <a:rPr lang="ru-RU" sz="1100" dirty="0" smtClean="0">
                <a:solidFill>
                  <a:srgbClr val="0070C0"/>
                </a:solidFill>
              </a:rPr>
              <a:t>», который тоже посещал Московское училище живописи. У них завязывается дружба.</a:t>
            </a:r>
            <a:endParaRPr lang="ru-RU" sz="11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Эмма\Рабочий стол\преступление и наказание\219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0024" y="1693863"/>
            <a:ext cx="2928958" cy="1449409"/>
          </a:xfrm>
          <a:prstGeom prst="rect">
            <a:avLst/>
          </a:prstGeom>
          <a:noFill/>
        </p:spPr>
      </p:pic>
      <p:pic>
        <p:nvPicPr>
          <p:cNvPr id="2051" name="Picture 3" descr="C:\Documents and Settings\Эмма\Рабочий стол\преступление и наказание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18" y="622293"/>
            <a:ext cx="2571768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Футуристы 1912 год </a:t>
            </a:r>
            <a:endParaRPr lang="ru-RU" dirty="0"/>
          </a:p>
        </p:txBody>
      </p:sp>
      <p:pic>
        <p:nvPicPr>
          <p:cNvPr id="4098" name="Picture 2" descr="C:\Documents and Settings\Эмма\Рабочий стол\преступление и наказание\713577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693731"/>
            <a:ext cx="2571768" cy="2357454"/>
          </a:xfrm>
          <a:prstGeom prst="rect">
            <a:avLst/>
          </a:prstGeom>
          <a:noFill/>
        </p:spPr>
      </p:pic>
      <p:pic>
        <p:nvPicPr>
          <p:cNvPr id="4099" name="Picture 3" descr="C:\Documents and Settings\Эмма\Рабочий стол\преступление и наказание\177ae59a2b0180f570d8838b597d0dd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1462" y="622293"/>
            <a:ext cx="271464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Футуризм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22293"/>
            <a:ext cx="2508123" cy="2539157"/>
          </a:xfrm>
        </p:spPr>
        <p:txBody>
          <a:bodyPr/>
          <a:lstStyle/>
          <a:p>
            <a:pPr algn="ctr"/>
            <a:r>
              <a:rPr lang="ru-RU" sz="1100" dirty="0" smtClean="0"/>
              <a:t>Футуризм (от </a:t>
            </a:r>
            <a:r>
              <a:rPr lang="ru-RU" sz="1100" dirty="0" err="1" smtClean="0"/>
              <a:t>лат.будущее</a:t>
            </a:r>
            <a:r>
              <a:rPr lang="ru-RU" sz="1100" dirty="0" smtClean="0"/>
              <a:t>) – это направление в искусстве </a:t>
            </a:r>
            <a:endParaRPr lang="ru-RU" sz="1100" dirty="0" smtClean="0"/>
          </a:p>
          <a:p>
            <a:pPr algn="ctr"/>
            <a:r>
              <a:rPr lang="ru-RU" sz="1100" dirty="0" smtClean="0"/>
              <a:t>и </a:t>
            </a:r>
            <a:r>
              <a:rPr lang="ru-RU" sz="1100" dirty="0" smtClean="0"/>
              <a:t>литературе 1910-х гг. XX в. </a:t>
            </a:r>
          </a:p>
          <a:p>
            <a:pPr algn="ctr"/>
            <a:r>
              <a:rPr lang="ru-RU" sz="1100" b="1" dirty="0" smtClean="0"/>
              <a:t>Поэты-футуристы отвергали традиции русской классической литературы, они считали себя поэтами будущего, отрицали старое, поэтому хотели создать язык литературы, соответствующей эпохе</a:t>
            </a:r>
            <a:r>
              <a:rPr lang="ru-RU" sz="1100" dirty="0" smtClean="0"/>
              <a:t>. </a:t>
            </a:r>
            <a:endParaRPr lang="ru-RU" sz="1100" dirty="0" smtClean="0"/>
          </a:p>
          <a:p>
            <a:pPr algn="ctr"/>
            <a:r>
              <a:rPr lang="ru-RU" sz="1100" dirty="0" smtClean="0"/>
              <a:t>Для </a:t>
            </a:r>
            <a:r>
              <a:rPr lang="ru-RU" sz="1100" dirty="0" smtClean="0"/>
              <a:t>поэтов-футуристов характерна дерзость и эпатаж. </a:t>
            </a:r>
          </a:p>
          <a:p>
            <a:pPr algn="ctr"/>
            <a:r>
              <a:rPr lang="ru-RU" sz="1100" dirty="0" smtClean="0"/>
              <a:t>Маяковский сравнивал себя </a:t>
            </a:r>
            <a:endParaRPr lang="ru-RU" sz="1100" dirty="0" smtClean="0"/>
          </a:p>
          <a:p>
            <a:pPr algn="ctr"/>
            <a:r>
              <a:rPr lang="ru-RU" sz="1100" dirty="0" smtClean="0"/>
              <a:t>с </a:t>
            </a:r>
            <a:r>
              <a:rPr lang="ru-RU" sz="1100" dirty="0" smtClean="0"/>
              <a:t>нигилистом Базаровым из романа Тургенева «Отцы и дети».</a:t>
            </a:r>
            <a:endParaRPr lang="ru-RU" sz="1100" dirty="0"/>
          </a:p>
        </p:txBody>
      </p:sp>
      <p:pic>
        <p:nvPicPr>
          <p:cNvPr id="3074" name="Picture 2" descr="C:\Documents and Settings\Эмма\Рабочий стол\преступление и наказание\322e5e572898a5053156f015ab3d591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714643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Кубофутуризм в живописи  </a:t>
            </a:r>
            <a:endParaRPr lang="ru-RU" dirty="0"/>
          </a:p>
        </p:txBody>
      </p:sp>
      <p:pic>
        <p:nvPicPr>
          <p:cNvPr id="5122" name="Picture 2" descr="C:\Documents and Settings\Эмма\Рабочий стол\преступление и наказание\unnamed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695" y="746125"/>
            <a:ext cx="1500197" cy="2233622"/>
          </a:xfrm>
          <a:prstGeom prst="rect">
            <a:avLst/>
          </a:prstGeom>
          <a:noFill/>
        </p:spPr>
      </p:pic>
      <p:pic>
        <p:nvPicPr>
          <p:cNvPr id="5123" name="Picture 3" descr="C:\Documents and Settings\Эмма\Рабочий стол\преступление и наказание\6937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1330" y="693731"/>
            <a:ext cx="2000264" cy="2286016"/>
          </a:xfrm>
          <a:prstGeom prst="rect">
            <a:avLst/>
          </a:prstGeom>
          <a:noFill/>
        </p:spPr>
      </p:pic>
      <p:pic>
        <p:nvPicPr>
          <p:cNvPr id="5124" name="Picture 4" descr="C:\Documents and Settings\Эмма\Рабочий стол\преступление и наказание\FSMj9PtJzE8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83031" y="693731"/>
            <a:ext cx="1593843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46221"/>
          </a:xfrm>
        </p:spPr>
        <p:txBody>
          <a:bodyPr/>
          <a:lstStyle/>
          <a:p>
            <a:pPr algn="ctr"/>
            <a:r>
              <a:rPr lang="ru-RU" sz="1600" dirty="0" smtClean="0"/>
              <a:t>Казимир Малевич «Чёрный квадрат» 1915 </a:t>
            </a:r>
            <a:r>
              <a:rPr lang="ru-RU" sz="1600" dirty="0" smtClean="0"/>
              <a:t>г.</a:t>
            </a:r>
            <a:endParaRPr lang="ru-RU" sz="1600" dirty="0"/>
          </a:p>
        </p:txBody>
      </p:sp>
      <p:pic>
        <p:nvPicPr>
          <p:cNvPr id="6146" name="Picture 2" descr="C:\Documents and Settings\Эмма\Рабочий стол\преступление и наказание\1016074301_0-177-800-630_600x0_80_0_0_f626ea9173848e7f08e50906505cebb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925" y="693731"/>
            <a:ext cx="2508250" cy="2357454"/>
          </a:xfrm>
          <a:prstGeom prst="rect">
            <a:avLst/>
          </a:prstGeom>
          <a:noFill/>
        </p:spPr>
      </p:pic>
      <p:pic>
        <p:nvPicPr>
          <p:cNvPr id="6147" name="Picture 3" descr="C:\Documents and Settings\Эмма\Рабочий стол\преступление и наказание\18703654_303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2900" y="622293"/>
            <a:ext cx="271464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Первое стихотворение «Ночь» 1912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098924" y="902345"/>
            <a:ext cx="2508123" cy="147732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Первое опубликованное стихотворение называлось «Ночь»,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оно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вошло </a:t>
            </a:r>
            <a:endParaRPr lang="ru-RU" b="1" dirty="0" smtClean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в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футуристический сборник «Пощёчина общественному вкусу»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в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1912 году.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 А в 1913 году вышел первый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сборник 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В. Маяковского «Я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».</a:t>
            </a:r>
            <a:endParaRPr lang="ru-RU" b="1" dirty="0" smtClean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Этот сборник состоял из четырёх стихотворений.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Documents and Settings\Эмма\Рабочий стол\преступление и наказание\img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928958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Эмма\Рабочий стол\преступление и наказание\23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786082" cy="2500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46221"/>
          </a:xfrm>
        </p:spPr>
        <p:txBody>
          <a:bodyPr/>
          <a:lstStyle/>
          <a:p>
            <a:pPr algn="ctr"/>
            <a:r>
              <a:rPr lang="ru-RU" sz="1600" dirty="0" smtClean="0"/>
              <a:t>19 октября 1913 </a:t>
            </a:r>
            <a:r>
              <a:rPr lang="ru-RU" sz="1600" dirty="0" smtClean="0"/>
              <a:t>г. </a:t>
            </a:r>
            <a:r>
              <a:rPr lang="ru-RU" sz="1600" dirty="0" smtClean="0"/>
              <a:t>стихотворение «Нате!»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38884" y="614313"/>
            <a:ext cx="2880320" cy="2569934"/>
          </a:xfrm>
        </p:spPr>
        <p:txBody>
          <a:bodyPr/>
          <a:lstStyle/>
          <a:p>
            <a:r>
              <a:rPr lang="ru-RU" sz="1000" i="1" dirty="0" smtClean="0"/>
              <a:t>«….Вот вы, мужчина, у вас в усах капуста</a:t>
            </a:r>
            <a:br>
              <a:rPr lang="ru-RU" sz="1000" i="1" dirty="0" smtClean="0"/>
            </a:br>
            <a:r>
              <a:rPr lang="ru-RU" sz="1000" i="1" dirty="0" smtClean="0"/>
              <a:t>где-то </a:t>
            </a:r>
            <a:r>
              <a:rPr lang="ru-RU" sz="1000" i="1" dirty="0" err="1" smtClean="0"/>
              <a:t>недокушанных</a:t>
            </a:r>
            <a:r>
              <a:rPr lang="ru-RU" sz="1000" i="1" dirty="0" smtClean="0"/>
              <a:t>, недоеденных щей;</a:t>
            </a:r>
            <a:br>
              <a:rPr lang="ru-RU" sz="1000" i="1" dirty="0" smtClean="0"/>
            </a:br>
            <a:r>
              <a:rPr lang="ru-RU" sz="1000" i="1" dirty="0" smtClean="0"/>
              <a:t>вот вы, женщина, на вас белила густо,</a:t>
            </a:r>
            <a:br>
              <a:rPr lang="ru-RU" sz="1000" i="1" dirty="0" smtClean="0"/>
            </a:br>
            <a:r>
              <a:rPr lang="ru-RU" sz="1000" i="1" dirty="0" smtClean="0"/>
              <a:t>вы смотрите устрицей из раковин вещей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А если сегодня мне, грубому гунну, </a:t>
            </a:r>
            <a:br>
              <a:rPr lang="ru-RU" sz="1000" i="1" dirty="0" smtClean="0"/>
            </a:br>
            <a:r>
              <a:rPr lang="ru-RU" sz="1000" i="1" dirty="0" smtClean="0"/>
              <a:t>кривляться перед вами не захочется — и вот </a:t>
            </a:r>
            <a:br>
              <a:rPr lang="ru-RU" sz="1000" i="1" dirty="0" smtClean="0"/>
            </a:br>
            <a:r>
              <a:rPr lang="ru-RU" sz="1000" i="1" dirty="0" smtClean="0"/>
              <a:t>я захохочу и радостно плюну,</a:t>
            </a:r>
            <a:br>
              <a:rPr lang="ru-RU" sz="1000" i="1" dirty="0" smtClean="0"/>
            </a:br>
            <a:r>
              <a:rPr lang="ru-RU" sz="1000" i="1" dirty="0" smtClean="0"/>
              <a:t>плюну в лицо вам</a:t>
            </a:r>
            <a:br>
              <a:rPr lang="ru-RU" sz="1000" i="1" dirty="0" smtClean="0"/>
            </a:br>
            <a:r>
              <a:rPr lang="ru-RU" sz="1000" i="1" dirty="0" smtClean="0"/>
              <a:t>я — бесценных слов транжир и мот».</a:t>
            </a:r>
          </a:p>
          <a:p>
            <a:endParaRPr lang="ru-RU" sz="900" dirty="0" smtClean="0"/>
          </a:p>
          <a:p>
            <a:pPr algn="ctr"/>
            <a:r>
              <a:rPr lang="ru-RU" dirty="0" smtClean="0"/>
              <a:t>Целью этого </a:t>
            </a:r>
            <a:r>
              <a:rPr lang="ru-RU" b="1" u="sng" dirty="0" err="1" smtClean="0"/>
              <a:t>бунатарского</a:t>
            </a:r>
            <a:r>
              <a:rPr lang="ru-RU" b="1" u="sng" dirty="0" smtClean="0"/>
              <a:t> </a:t>
            </a:r>
            <a:r>
              <a:rPr lang="ru-RU" dirty="0" smtClean="0"/>
              <a:t>стихотворения  было внедрится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 smtClean="0"/>
              <a:t>читательский слух, привлечь внимание, вызвать шок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Стихотворение «Послушайте!» 1914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290" y="550855"/>
            <a:ext cx="2508123" cy="2769989"/>
          </a:xfrm>
        </p:spPr>
        <p:txBody>
          <a:bodyPr/>
          <a:lstStyle/>
          <a:p>
            <a:pPr algn="ctr"/>
            <a:r>
              <a:rPr lang="ru-RU" b="1" cap="all" dirty="0" smtClean="0"/>
              <a:t>ПОСЛУШАЙТЕ!</a:t>
            </a:r>
            <a:endParaRPr lang="ru-RU" b="1" dirty="0" smtClean="0"/>
          </a:p>
          <a:p>
            <a:pPr algn="ctr"/>
            <a:r>
              <a:rPr lang="ru-RU" sz="800" dirty="0" smtClean="0"/>
              <a:t>Послушайте!</a:t>
            </a:r>
            <a:br>
              <a:rPr lang="ru-RU" sz="800" dirty="0" smtClean="0"/>
            </a:br>
            <a:r>
              <a:rPr lang="ru-RU" sz="800" dirty="0" smtClean="0"/>
              <a:t>Ведь, если звёзды зажигают —</a:t>
            </a:r>
            <a:br>
              <a:rPr lang="ru-RU" sz="800" dirty="0" smtClean="0"/>
            </a:br>
            <a:r>
              <a:rPr lang="ru-RU" sz="800" dirty="0" smtClean="0"/>
              <a:t>‎значит — это кому-нибудь нужно?</a:t>
            </a:r>
            <a:br>
              <a:rPr lang="ru-RU" sz="800" dirty="0" smtClean="0"/>
            </a:br>
            <a:r>
              <a:rPr lang="ru-RU" sz="800" dirty="0" smtClean="0"/>
              <a:t>Значит — кто-то хочет, чтобы они были?</a:t>
            </a:r>
            <a:br>
              <a:rPr lang="ru-RU" sz="800" dirty="0" smtClean="0"/>
            </a:br>
            <a:r>
              <a:rPr lang="ru-RU" sz="800" dirty="0" smtClean="0"/>
              <a:t>Значит — кто-то называет эти </a:t>
            </a:r>
            <a:r>
              <a:rPr lang="ru-RU" sz="800" dirty="0" err="1" smtClean="0"/>
              <a:t>плево́чки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>‎жемчужиной?</a:t>
            </a:r>
            <a:br>
              <a:rPr lang="ru-RU" sz="800" dirty="0" smtClean="0"/>
            </a:br>
            <a:endParaRPr lang="ru-RU" sz="800" dirty="0" smtClean="0"/>
          </a:p>
          <a:p>
            <a:pPr algn="ctr"/>
            <a:r>
              <a:rPr lang="ru-RU" sz="800" dirty="0" smtClean="0"/>
              <a:t>И, надрываясь</a:t>
            </a:r>
            <a:br>
              <a:rPr lang="ru-RU" sz="800" dirty="0" smtClean="0"/>
            </a:br>
            <a:r>
              <a:rPr lang="ru-RU" sz="800" dirty="0" smtClean="0"/>
              <a:t>‎в метелях полуденной пыли,</a:t>
            </a:r>
            <a:br>
              <a:rPr lang="ru-RU" sz="800" dirty="0" smtClean="0"/>
            </a:br>
            <a:r>
              <a:rPr lang="ru-RU" sz="800" dirty="0" smtClean="0"/>
              <a:t>‎врывается к Богу,</a:t>
            </a:r>
            <a:br>
              <a:rPr lang="ru-RU" sz="800" dirty="0" smtClean="0"/>
            </a:br>
            <a:r>
              <a:rPr lang="ru-RU" sz="800" dirty="0" smtClean="0"/>
              <a:t>‎боится, что опоздал,</a:t>
            </a:r>
            <a:br>
              <a:rPr lang="ru-RU" sz="800" dirty="0" smtClean="0"/>
            </a:br>
            <a:r>
              <a:rPr lang="ru-RU" sz="800" dirty="0" smtClean="0"/>
              <a:t>плачет,</a:t>
            </a:r>
            <a:br>
              <a:rPr lang="ru-RU" sz="800" dirty="0" smtClean="0"/>
            </a:br>
            <a:r>
              <a:rPr lang="ru-RU" sz="800" dirty="0" smtClean="0"/>
              <a:t>‎целует ему жилистую руку,</a:t>
            </a:r>
            <a:br>
              <a:rPr lang="ru-RU" sz="800" dirty="0" smtClean="0"/>
            </a:br>
            <a:r>
              <a:rPr lang="ru-RU" sz="800" dirty="0" smtClean="0"/>
              <a:t>просит —</a:t>
            </a:r>
            <a:br>
              <a:rPr lang="ru-RU" sz="800" dirty="0" smtClean="0"/>
            </a:br>
            <a:r>
              <a:rPr lang="ru-RU" sz="800" dirty="0" smtClean="0"/>
              <a:t>‎чтоб обязательно была звезда! —</a:t>
            </a:r>
            <a:br>
              <a:rPr lang="ru-RU" sz="800" dirty="0" smtClean="0"/>
            </a:br>
            <a:r>
              <a:rPr lang="ru-RU" sz="800" dirty="0" smtClean="0"/>
              <a:t>клянётся —</a:t>
            </a:r>
            <a:br>
              <a:rPr lang="ru-RU" sz="800" dirty="0" smtClean="0"/>
            </a:br>
            <a:r>
              <a:rPr lang="ru-RU" sz="800" dirty="0" smtClean="0"/>
              <a:t>‎не перенесёт эту беззвездную муку!</a:t>
            </a:r>
            <a:br>
              <a:rPr lang="ru-RU" sz="800" dirty="0" smtClean="0"/>
            </a:br>
            <a:r>
              <a:rPr lang="ru-RU" sz="800" dirty="0" smtClean="0"/>
              <a:t>А после</a:t>
            </a:r>
            <a:br>
              <a:rPr lang="ru-RU" sz="800" dirty="0" smtClean="0"/>
            </a:br>
            <a:r>
              <a:rPr lang="ru-RU" sz="800" dirty="0" smtClean="0"/>
              <a:t>‎ходит тревожный,</a:t>
            </a:r>
            <a:br>
              <a:rPr lang="ru-RU" sz="800" dirty="0" smtClean="0"/>
            </a:br>
            <a:r>
              <a:rPr lang="ru-RU" sz="800" dirty="0" smtClean="0"/>
              <a:t>‎но спокойный наружно.</a:t>
            </a:r>
            <a:br>
              <a:rPr lang="ru-RU" sz="800" dirty="0" smtClean="0"/>
            </a:br>
            <a:endParaRPr lang="ru-RU" sz="800" dirty="0"/>
          </a:p>
        </p:txBody>
      </p:sp>
      <p:pic>
        <p:nvPicPr>
          <p:cNvPr id="10242" name="Picture 2" descr="C:\Documents and Settings\Эмма\Рабочий стол\преступление и наказание\etil2dbwD1Y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0024" y="622300"/>
            <a:ext cx="2857520" cy="25003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Музой поэта была Лиля </a:t>
            </a:r>
            <a:r>
              <a:rPr lang="ru-RU" dirty="0" smtClean="0"/>
              <a:t>Юрьевна Брик </a:t>
            </a:r>
            <a:endParaRPr lang="ru-RU" dirty="0"/>
          </a:p>
        </p:txBody>
      </p:sp>
      <p:pic>
        <p:nvPicPr>
          <p:cNvPr id="9218" name="Picture 2" descr="C:\Documents and Settings\Эмма\Рабочий стол\преступление и наказание\brik-pre021358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68625" y="622293"/>
            <a:ext cx="2527982" cy="2448000"/>
          </a:xfrm>
          <a:prstGeom prst="rect">
            <a:avLst/>
          </a:prstGeom>
          <a:noFill/>
        </p:spPr>
      </p:pic>
      <p:pic>
        <p:nvPicPr>
          <p:cNvPr id="9219" name="Picture 3" descr="C:\Documents and Settings\Эмма\Рабочий стол\преступление и наказание\brik_m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57" y="614313"/>
            <a:ext cx="2587885" cy="24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8764" y="1046361"/>
            <a:ext cx="3888432" cy="215444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Познакомимся с Владимиром Маяковским </a:t>
            </a:r>
          </a:p>
        </p:txBody>
      </p:sp>
      <p:sp>
        <p:nvSpPr>
          <p:cNvPr id="4" name="Овал 3"/>
          <p:cNvSpPr/>
          <p:nvPr/>
        </p:nvSpPr>
        <p:spPr>
          <a:xfrm>
            <a:off x="938685" y="974353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938685" y="1694433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658764" y="1838449"/>
            <a:ext cx="295232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Проанализируем творчество поэта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Маяковский был драматургом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666876" y="902345"/>
            <a:ext cx="2952327" cy="1526572"/>
          </a:xfrm>
        </p:spPr>
        <p:txBody>
          <a:bodyPr/>
          <a:lstStyle/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hlink"/>
              </a:solidFill>
              <a:latin typeface="Arial" charset="0"/>
            </a:endParaRP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Поэт обратился </a:t>
            </a: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к драматургии</a:t>
            </a: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. В 1913 году была написана </a:t>
            </a:r>
            <a:endParaRPr lang="ru-RU" sz="1400" b="1" dirty="0" smtClean="0">
              <a:solidFill>
                <a:schemeClr val="hlink"/>
              </a:solidFill>
              <a:latin typeface="Arial" charset="0"/>
            </a:endParaRP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И поставлена </a:t>
            </a: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программная 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трагедия «Владимир Маяковский». </a:t>
            </a:r>
            <a:endParaRPr lang="ru-RU" sz="1400" b="1" dirty="0" smtClean="0">
              <a:solidFill>
                <a:schemeClr val="hlink"/>
              </a:solidFill>
              <a:latin typeface="Arial" charset="0"/>
            </a:endParaRP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Сам </a:t>
            </a: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автор выступил 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режиссёром и исполнителем 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главной роли. </a:t>
            </a:r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88290" y="620117"/>
            <a:ext cx="2508123" cy="2154436"/>
          </a:xfrm>
        </p:spPr>
        <p:txBody>
          <a:bodyPr/>
          <a:lstStyle/>
          <a:p>
            <a:pPr algn="ctr"/>
            <a:r>
              <a:rPr lang="ru-RU" sz="1000" dirty="0" smtClean="0"/>
              <a:t>ДЕЙСТВУЮТ: </a:t>
            </a:r>
          </a:p>
          <a:p>
            <a:r>
              <a:rPr lang="ru-RU" sz="1000" dirty="0" smtClean="0"/>
              <a:t>Владимир Маяковский (поэт 20-25 лет). Его знакомая (сажени 2-3. Не разговаривает). </a:t>
            </a:r>
          </a:p>
          <a:p>
            <a:r>
              <a:rPr lang="ru-RU" sz="1000" dirty="0" smtClean="0"/>
              <a:t>Старик с </a:t>
            </a:r>
            <a:r>
              <a:rPr lang="ru-RU" sz="1000" dirty="0" smtClean="0"/>
              <a:t>чёрными </a:t>
            </a:r>
            <a:r>
              <a:rPr lang="ru-RU" sz="1000" dirty="0" smtClean="0"/>
              <a:t>сухими кошками (несколько тысяч лет). </a:t>
            </a:r>
          </a:p>
          <a:p>
            <a:r>
              <a:rPr lang="ru-RU" sz="1000" dirty="0" smtClean="0"/>
              <a:t>Человек без глаза и ноги.</a:t>
            </a:r>
          </a:p>
          <a:p>
            <a:r>
              <a:rPr lang="ru-RU" sz="1000" dirty="0" smtClean="0"/>
              <a:t>Человек </a:t>
            </a:r>
            <a:r>
              <a:rPr lang="ru-RU" sz="1000" dirty="0" smtClean="0"/>
              <a:t>без уха.</a:t>
            </a:r>
          </a:p>
          <a:p>
            <a:r>
              <a:rPr lang="ru-RU" sz="1000" dirty="0" smtClean="0"/>
              <a:t>Человек </a:t>
            </a:r>
            <a:r>
              <a:rPr lang="ru-RU" sz="1000" dirty="0" smtClean="0"/>
              <a:t>без головы. </a:t>
            </a:r>
          </a:p>
          <a:p>
            <a:r>
              <a:rPr lang="ru-RU" sz="1000" dirty="0" smtClean="0"/>
              <a:t>Человек с растянутым лицом.</a:t>
            </a:r>
          </a:p>
          <a:p>
            <a:r>
              <a:rPr lang="ru-RU" sz="1000" dirty="0" smtClean="0"/>
              <a:t>Человек </a:t>
            </a:r>
            <a:r>
              <a:rPr lang="ru-RU" sz="1000" dirty="0" smtClean="0"/>
              <a:t>с двумя поцелуями. Обыкновенный молодой человек. Женщина со слезинкой. Женщина со слезой. 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«Облако в штанах» 1914-1915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22293"/>
            <a:ext cx="2508123" cy="2585323"/>
          </a:xfrm>
        </p:spPr>
        <p:txBody>
          <a:bodyPr/>
          <a:lstStyle/>
          <a:p>
            <a:r>
              <a:rPr lang="ru-RU" dirty="0" smtClean="0"/>
              <a:t>Владимир Маяковский  - многоплановый поэт. Вспомните стихотворение «Нате!», которое отличается грубостью фраз.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 smtClean="0"/>
              <a:t>теперь обратите внимание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smtClean="0"/>
              <a:t>поэму «Облако в штанах»</a:t>
            </a:r>
          </a:p>
          <a:p>
            <a:r>
              <a:rPr lang="ru-RU" b="1" dirty="0" smtClean="0"/>
              <a:t>«Хотите —</a:t>
            </a:r>
            <a:br>
              <a:rPr lang="ru-RU" b="1" dirty="0" smtClean="0"/>
            </a:br>
            <a:r>
              <a:rPr lang="ru-RU" b="1" dirty="0" smtClean="0"/>
              <a:t>буду от мяса бешеный</a:t>
            </a:r>
            <a:br>
              <a:rPr lang="ru-RU" b="1" dirty="0" smtClean="0"/>
            </a:br>
            <a:r>
              <a:rPr lang="ru-RU" b="1" dirty="0" smtClean="0"/>
              <a:t>— и, как небо, меняя тона —</a:t>
            </a:r>
            <a:br>
              <a:rPr lang="ru-RU" b="1" dirty="0" smtClean="0"/>
            </a:br>
            <a:r>
              <a:rPr lang="ru-RU" b="1" dirty="0" smtClean="0"/>
              <a:t>хотите —</a:t>
            </a:r>
            <a:br>
              <a:rPr lang="ru-RU" b="1" dirty="0" smtClean="0"/>
            </a:br>
            <a:r>
              <a:rPr lang="ru-RU" b="1" dirty="0" smtClean="0"/>
              <a:t>буду безукоризненно нежный,</a:t>
            </a:r>
            <a:br>
              <a:rPr lang="ru-RU" b="1" dirty="0" smtClean="0"/>
            </a:br>
            <a:r>
              <a:rPr lang="ru-RU" b="1" dirty="0" smtClean="0"/>
              <a:t>не мужчина, а — облако в штанах!»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Documents and Settings\Эмма\Рабочий стол\преступление и наказание\kaojhMbj25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622293"/>
            <a:ext cx="2571768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«Окна РОСТА» 1919 год Москва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026916" y="974353"/>
            <a:ext cx="2508123" cy="1440394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В марте 1919 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года 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поэт   переезжает в Москву,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начинает активно сотрудничать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 в «Окнах РОСТА».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Он оформляет (как поэт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 и как художник) для РОСТА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агитационно-сатирические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плакаты («Окна РОСТА»).</a:t>
            </a:r>
            <a:endParaRPr lang="ru-RU" dirty="0"/>
          </a:p>
        </p:txBody>
      </p:sp>
      <p:pic>
        <p:nvPicPr>
          <p:cNvPr id="5" name="Picture 6" descr="Файл:Plakat mayakowski gross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56" y="622293"/>
            <a:ext cx="250032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Группа ЛЕФ 1923 год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242940" y="758329"/>
            <a:ext cx="2308858" cy="2092881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В 1923 году В.Маяковский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организовал группу ЛЕФ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(Левый фронт искусств), издаёт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толстый журнал «ЛЕФ» 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000" b="1" dirty="0" smtClean="0">
              <a:solidFill>
                <a:schemeClr val="hlin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С 1923 по 1925 годы  вышло семь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 номеров этого журнала . 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Также он печатался в журналах 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«Новый мир», «Молодая гвардия», 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«Огонёк», «Крокодил», 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«Красная нива» и других. . </a:t>
            </a: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.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Летом 1928 </a:t>
            </a: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года Маяковский разочаровался </a:t>
            </a: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в </a:t>
            </a: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ЛЕФе и ушёл из организации и </a:t>
            </a: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журнала</a:t>
            </a: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. </a:t>
            </a:r>
            <a:endParaRPr lang="ru-RU" sz="1000" b="1" dirty="0" smtClean="0">
              <a:solidFill>
                <a:schemeClr val="hlink"/>
              </a:solidFill>
              <a:latin typeface="Arial" charset="0"/>
            </a:endParaRP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В </a:t>
            </a: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этом же году он начал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 писать свою личную биографию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chemeClr val="hlink"/>
                </a:solidFill>
                <a:latin typeface="Arial" charset="0"/>
              </a:rPr>
              <a:t> «Я сам». </a:t>
            </a:r>
            <a:endParaRPr lang="ru-RU" sz="10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735" t="702" r="1137"/>
          <a:stretch>
            <a:fillRect/>
          </a:stretch>
        </p:blipFill>
        <p:spPr bwMode="auto">
          <a:xfrm>
            <a:off x="168256" y="550855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184666"/>
          </a:xfrm>
        </p:spPr>
        <p:txBody>
          <a:bodyPr/>
          <a:lstStyle/>
          <a:p>
            <a:pPr algn="ctr"/>
            <a:r>
              <a:rPr lang="ru-RU" sz="1200" dirty="0" smtClean="0"/>
              <a:t>Путешествия по Европе и Америке 1922-1925</a:t>
            </a:r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2900" y="758329"/>
            <a:ext cx="2736303" cy="2080570"/>
          </a:xfrm>
        </p:spPr>
        <p:txBody>
          <a:bodyPr/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В 1922—1924 годах Маяковский 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совершил несколько поездок </a:t>
            </a:r>
            <a:endParaRPr lang="ru-RU" sz="1100" b="1" dirty="0" smtClean="0">
              <a:solidFill>
                <a:schemeClr val="hlink"/>
              </a:solidFill>
              <a:latin typeface="Arial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за границу. </a:t>
            </a: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Он побывал в Латвии, Франции, </a:t>
            </a: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Германии</a:t>
            </a: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, написал очерки </a:t>
            </a:r>
            <a:endParaRPr lang="ru-RU" sz="1100" b="1" dirty="0" smtClean="0">
              <a:solidFill>
                <a:schemeClr val="hlink"/>
              </a:solidFill>
              <a:latin typeface="Arial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и </a:t>
            </a: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стихи о европейских впечатлениях. 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В 1925 году состоялось самое длительное </a:t>
            </a: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его </a:t>
            </a: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путешествие: </a:t>
            </a:r>
            <a:endParaRPr lang="ru-RU" sz="1100" b="1" dirty="0" smtClean="0">
              <a:solidFill>
                <a:schemeClr val="hlink"/>
              </a:solidFill>
              <a:latin typeface="Arial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поездка </a:t>
            </a: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по </a:t>
            </a: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Америке</a:t>
            </a: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. Маяковский посетил </a:t>
            </a: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Гавану</a:t>
            </a: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, Мехико и в течение </a:t>
            </a: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трёх </a:t>
            </a: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месяцев выступал в различных </a:t>
            </a: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городах </a:t>
            </a: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США с чтением стихов </a:t>
            </a:r>
            <a:endParaRPr lang="ru-RU" sz="1100" b="1" dirty="0" smtClean="0">
              <a:solidFill>
                <a:schemeClr val="hlink"/>
              </a:solidFill>
              <a:latin typeface="Arial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и докладов</a:t>
            </a: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. Позже были </a:t>
            </a: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написаны  </a:t>
            </a: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стихи и очерк «Моё открытие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00" b="1" dirty="0" smtClean="0">
                <a:solidFill>
                  <a:schemeClr val="hlink"/>
                </a:solidFill>
                <a:latin typeface="Arial" charset="0"/>
              </a:rPr>
              <a:t>Америки». 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601"/>
          <a:stretch>
            <a:fillRect/>
          </a:stretch>
        </p:blipFill>
        <p:spPr bwMode="auto">
          <a:xfrm>
            <a:off x="168256" y="622293"/>
            <a:ext cx="2643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46221"/>
          </a:xfrm>
        </p:spPr>
        <p:txBody>
          <a:bodyPr/>
          <a:lstStyle/>
          <a:p>
            <a:pPr algn="ctr"/>
            <a:r>
              <a:rPr lang="ru-RU" sz="1600" dirty="0" smtClean="0"/>
              <a:t>Кризис творчества и личной жизни 1929 </a:t>
            </a:r>
            <a:r>
              <a:rPr lang="ru-RU" sz="1600" dirty="0" smtClean="0"/>
              <a:t>г.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02578"/>
            <a:ext cx="2649817" cy="2215991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В своих произведениях Маяковский был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бескомпромиссен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, поэтому </a:t>
            </a:r>
            <a:endParaRPr lang="ru-RU" b="1" dirty="0" smtClean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неудобен. В произведениях, написанных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им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в конце 1920-х годов, стали возникать трагические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мотивы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. Критики называли его лишь «попутчиком», а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не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«пролетарским писателем», каким он себя хотел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видеть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. </a:t>
            </a:r>
            <a:endParaRPr lang="ru-RU" b="1" dirty="0" smtClean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В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1929 году он пытался провести выставку,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посвящённую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20-летию творчества, но ему всячески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 мешали. Личная жизнь поэта тоже не складывалась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ru-RU" dirty="0"/>
          </a:p>
        </p:txBody>
      </p:sp>
      <p:pic>
        <p:nvPicPr>
          <p:cNvPr id="12290" name="Picture 2" descr="C:\Documents and Settings\Эмма\Рабочий стол\преступление и наказание\f03418233e85080de41483737e3931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596" y="562825"/>
            <a:ext cx="2714643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Смерть поэта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1118369"/>
            <a:ext cx="2508123" cy="1218795"/>
          </a:xfrm>
        </p:spPr>
        <p:txBody>
          <a:bodyPr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charset="0"/>
              </a:rPr>
              <a:t>Именно эти причины могли привести к тому, что 14 апреля </a:t>
            </a:r>
            <a:r>
              <a:rPr lang="ru-RU" sz="1100" b="1" dirty="0" smtClean="0">
                <a:solidFill>
                  <a:schemeClr val="tx1"/>
                </a:solidFill>
                <a:latin typeface="Arial" charset="0"/>
              </a:rPr>
              <a:t>1930 года </a:t>
            </a:r>
            <a:r>
              <a:rPr lang="ru-RU" sz="1100" b="1" dirty="0" smtClean="0">
                <a:solidFill>
                  <a:schemeClr val="tx1"/>
                </a:solidFill>
                <a:latin typeface="Arial" charset="0"/>
              </a:rPr>
              <a:t>в 10:15 утра Маяковский покончил с собой выстрелом </a:t>
            </a:r>
            <a:endParaRPr lang="ru-RU" sz="1100" b="1" dirty="0" smtClean="0">
              <a:solidFill>
                <a:schemeClr val="tx1"/>
              </a:solidFill>
              <a:latin typeface="Arial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charset="0"/>
              </a:rPr>
              <a:t>в сердце </a:t>
            </a:r>
            <a:r>
              <a:rPr lang="ru-RU" sz="1100" b="1" dirty="0" smtClean="0">
                <a:solidFill>
                  <a:schemeClr val="tx1"/>
                </a:solidFill>
                <a:latin typeface="Arial" charset="0"/>
              </a:rPr>
              <a:t>из револьвера. </a:t>
            </a:r>
            <a:endParaRPr lang="ru-RU" sz="1100" b="1" dirty="0" smtClean="0">
              <a:solidFill>
                <a:schemeClr val="tx1"/>
              </a:solidFill>
              <a:latin typeface="Arial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charset="0"/>
              </a:rPr>
              <a:t>Это </a:t>
            </a:r>
            <a:r>
              <a:rPr lang="ru-RU" sz="1100" b="1" dirty="0" smtClean="0">
                <a:solidFill>
                  <a:schemeClr val="tx1"/>
                </a:solidFill>
                <a:latin typeface="Arial" charset="0"/>
              </a:rPr>
              <a:t>произошло в Москве.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charset="0"/>
              </a:rPr>
              <a:t>Прощаться с поэтом пришло </a:t>
            </a:r>
            <a:endParaRPr lang="ru-RU" sz="1100" b="1" dirty="0" smtClean="0">
              <a:solidFill>
                <a:schemeClr val="tx1"/>
              </a:solidFill>
              <a:latin typeface="Arial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charset="0"/>
              </a:rPr>
              <a:t>150 </a:t>
            </a:r>
            <a:r>
              <a:rPr lang="ru-RU" sz="1100" b="1" dirty="0" smtClean="0">
                <a:solidFill>
                  <a:schemeClr val="tx1"/>
                </a:solidFill>
                <a:latin typeface="Arial" charset="0"/>
              </a:rPr>
              <a:t>тысяч человек .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5" name="Picture 5" descr="Картинка 8 из 26987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925" y="622293"/>
            <a:ext cx="25082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Новодевичье кладбище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026916" y="974353"/>
            <a:ext cx="2508123" cy="338554"/>
          </a:xfrm>
        </p:spPr>
        <p:txBody>
          <a:bodyPr/>
          <a:lstStyle/>
          <a:p>
            <a:pPr algn="ctr"/>
            <a:r>
              <a:rPr lang="ru-RU" sz="1100" dirty="0" smtClean="0">
                <a:solidFill>
                  <a:schemeClr val="hlink"/>
                </a:solidFill>
              </a:rPr>
              <a:t>Могила Маяковского в Москве </a:t>
            </a:r>
            <a:endParaRPr lang="ru-RU" sz="1100" dirty="0" smtClean="0">
              <a:solidFill>
                <a:schemeClr val="hlink"/>
              </a:solidFill>
            </a:endParaRPr>
          </a:p>
          <a:p>
            <a:pPr algn="ctr"/>
            <a:r>
              <a:rPr lang="ru-RU" sz="1100" dirty="0" smtClean="0">
                <a:solidFill>
                  <a:schemeClr val="hlink"/>
                </a:solidFill>
              </a:rPr>
              <a:t>на </a:t>
            </a:r>
            <a:r>
              <a:rPr lang="ru-RU" sz="1100" dirty="0" smtClean="0">
                <a:solidFill>
                  <a:schemeClr val="hlink"/>
                </a:solidFill>
              </a:rPr>
              <a:t>Новодевичьем </a:t>
            </a:r>
            <a:r>
              <a:rPr lang="ru-RU" sz="1100" dirty="0" smtClean="0">
                <a:solidFill>
                  <a:schemeClr val="hlink"/>
                </a:solidFill>
              </a:rPr>
              <a:t>кладбище</a:t>
            </a:r>
            <a:endParaRPr lang="ru-RU" sz="1100" dirty="0"/>
          </a:p>
        </p:txBody>
      </p:sp>
      <p:pic>
        <p:nvPicPr>
          <p:cNvPr id="5" name="Picture 4" descr="39963_15t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1132" y="578593"/>
            <a:ext cx="2772528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Картинка 6 из 6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4108" y="144215"/>
            <a:ext cx="1405414" cy="140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Картинка 8 из 67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193" y="122227"/>
            <a:ext cx="2018030" cy="119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" descr="Картинка 29 из 2990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132" y="1193797"/>
            <a:ext cx="1777788" cy="133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80483" y="2675106"/>
            <a:ext cx="4900930" cy="315471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hlink"/>
                </a:solidFill>
              </a:rPr>
              <a:t>Памятники Маяковскому</a:t>
            </a:r>
          </a:p>
        </p:txBody>
      </p:sp>
      <p:pic>
        <p:nvPicPr>
          <p:cNvPr id="28678" name="Picture 12" descr="Картинка 10 из 67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0224" y="122227"/>
            <a:ext cx="1888900" cy="112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4" descr="Картинка 22 из 67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79903" y="1297940"/>
            <a:ext cx="1574765" cy="126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5" descr="Картинка 147 из 26987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1934" y="1303198"/>
            <a:ext cx="1921933" cy="106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8290" y="2343503"/>
            <a:ext cx="5189220" cy="5393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100" dirty="0">
                <a:solidFill>
                  <a:schemeClr val="hlink"/>
                </a:solidFill>
                <a:latin typeface="Arial" charset="0"/>
              </a:rPr>
              <a:t>Монета с изображением В.В.Маяковского</a:t>
            </a:r>
          </a:p>
        </p:txBody>
      </p:sp>
      <p:pic>
        <p:nvPicPr>
          <p:cNvPr id="30723" name="Picture 4" descr="Картинка 42 из 2990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604" y="452600"/>
            <a:ext cx="5286412" cy="19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6993"/>
          </a:xfrm>
        </p:spPr>
        <p:txBody>
          <a:bodyPr/>
          <a:lstStyle/>
          <a:p>
            <a:pPr algn="r"/>
            <a:r>
              <a:rPr lang="ru-RU" sz="1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Verdana" pitchFamily="34" charset="0"/>
              </a:rPr>
              <a:t>Владимир  </a:t>
            </a:r>
            <a:r>
              <a:rPr lang="ru-RU" sz="1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Verdana" pitchFamily="34" charset="0"/>
              </a:rPr>
              <a:t>Владимирович   </a:t>
            </a:r>
            <a:r>
              <a:rPr lang="ru-RU" sz="1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Verdana" pitchFamily="34" charset="0"/>
              </a:rPr>
              <a:t>Маяковский 1893-1930</a:t>
            </a:r>
            <a:br>
              <a:rPr lang="ru-RU" sz="1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Verdana" pitchFamily="34" charset="0"/>
              </a:rPr>
            </a:b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908045"/>
            <a:ext cx="2508123" cy="553998"/>
          </a:xfrm>
        </p:spPr>
        <p:txBody>
          <a:bodyPr/>
          <a:lstStyle/>
          <a:p>
            <a:r>
              <a:rPr lang="ru-RU" dirty="0" smtClean="0"/>
              <a:t>«Первый в мире поэт масс», 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так </a:t>
            </a:r>
            <a:r>
              <a:rPr lang="ru-RU" dirty="0" smtClean="0"/>
              <a:t>сказала о В.Маяковском Марина </a:t>
            </a:r>
            <a:r>
              <a:rPr lang="ru-RU" dirty="0" smtClean="0"/>
              <a:t>Цветаева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12" descr="index"/>
          <p:cNvPicPr>
            <a:picLocks noChangeAspect="1" noChangeArrowheads="1"/>
          </p:cNvPicPr>
          <p:nvPr/>
        </p:nvPicPr>
        <p:blipFill>
          <a:blip r:embed="rId3"/>
          <a:srcRect l="1755"/>
          <a:stretch>
            <a:fillRect/>
          </a:stretch>
        </p:blipFill>
        <p:spPr bwMode="auto">
          <a:xfrm>
            <a:off x="168256" y="622293"/>
            <a:ext cx="2643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0732" y="1262385"/>
            <a:ext cx="4320480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Познакомились </a:t>
            </a:r>
            <a:r>
              <a:rPr lang="ru-RU" sz="1400" dirty="0" smtClean="0">
                <a:solidFill>
                  <a:srgbClr val="0070C0"/>
                </a:solidFill>
              </a:rPr>
              <a:t>с жизнью Владимира Маяковского </a:t>
            </a:r>
          </a:p>
        </p:txBody>
      </p:sp>
      <p:sp>
        <p:nvSpPr>
          <p:cNvPr id="4" name="Овал 3"/>
          <p:cNvSpPr/>
          <p:nvPr/>
        </p:nvSpPr>
        <p:spPr>
          <a:xfrm>
            <a:off x="650653" y="119037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650653" y="191045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370732" y="2054473"/>
            <a:ext cx="34563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Проанализировали  творчество поэта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652" y="686321"/>
            <a:ext cx="4555854" cy="646331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На странице 103 учебника по литературе ответить </a:t>
            </a:r>
            <a:r>
              <a:rPr lang="ru-RU" sz="1400" b="1" smtClean="0">
                <a:solidFill>
                  <a:srgbClr val="0070C0"/>
                </a:solidFill>
              </a:rPr>
              <a:t>на </a:t>
            </a:r>
            <a:r>
              <a:rPr lang="ru-RU" sz="1400" b="1" smtClean="0">
                <a:solidFill>
                  <a:srgbClr val="0070C0"/>
                </a:solidFill>
              </a:rPr>
              <a:t>вопросы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33" y="1766441"/>
            <a:ext cx="1986426" cy="12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402417" y="693730"/>
            <a:ext cx="3171190" cy="2243159"/>
          </a:xfrm>
          <a:prstGeom prst="rect">
            <a:avLst/>
          </a:prstGeom>
        </p:spPr>
        <p:txBody>
          <a:bodyPr lIns="51481" tIns="25740" rIns="51481" bIns="25740">
            <a:normAutofit/>
          </a:bodyPr>
          <a:lstStyle/>
          <a:p>
            <a:pPr marL="154442" indent="-154442" algn="ctr">
              <a:lnSpc>
                <a:spcPct val="80000"/>
              </a:lnSpc>
              <a:defRPr/>
            </a:pPr>
            <a:endParaRPr lang="ru-RU" b="1" dirty="0" smtClean="0">
              <a:solidFill>
                <a:schemeClr val="hlink"/>
              </a:solidFill>
              <a:latin typeface="Arial" charset="0"/>
            </a:endParaRPr>
          </a:p>
          <a:p>
            <a:pPr marL="154442" indent="-154442" algn="ctr">
              <a:lnSpc>
                <a:spcPct val="80000"/>
              </a:lnSpc>
              <a:defRPr/>
            </a:pPr>
            <a:endParaRPr lang="ru-RU" b="1" dirty="0" smtClean="0">
              <a:solidFill>
                <a:schemeClr val="hlink"/>
              </a:solidFill>
              <a:latin typeface="Arial" charset="0"/>
            </a:endParaRPr>
          </a:p>
          <a:p>
            <a:pPr marL="154442" indent="-154442" algn="ctr">
              <a:lnSpc>
                <a:spcPct val="80000"/>
              </a:lnSpc>
              <a:defRPr/>
            </a:pPr>
            <a:endParaRPr lang="ru-RU" b="1" dirty="0" smtClean="0">
              <a:solidFill>
                <a:schemeClr val="hlink"/>
              </a:solidFill>
              <a:latin typeface="Arial" charset="0"/>
            </a:endParaRPr>
          </a:p>
          <a:p>
            <a:pPr marL="154442" indent="-154442"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Владимир Маяковский родился </a:t>
            </a:r>
            <a:endParaRPr lang="en-US" sz="1400" b="1" dirty="0" smtClean="0">
              <a:solidFill>
                <a:schemeClr val="hlink"/>
              </a:solidFill>
              <a:latin typeface="Arial" charset="0"/>
            </a:endParaRPr>
          </a:p>
          <a:p>
            <a:pPr marL="154442" indent="-154442"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7 </a:t>
            </a: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июля 1893 года </a:t>
            </a:r>
            <a:endParaRPr lang="ru-RU" sz="1400" b="1" dirty="0">
              <a:solidFill>
                <a:schemeClr val="hlink"/>
              </a:solidFill>
              <a:latin typeface="Arial" charset="0"/>
            </a:endParaRPr>
          </a:p>
          <a:p>
            <a:pPr marL="154442" indent="-154442"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в </a:t>
            </a:r>
            <a:r>
              <a:rPr lang="ru-RU" sz="1400" b="1" dirty="0">
                <a:solidFill>
                  <a:schemeClr val="hlink"/>
                </a:solidFill>
                <a:latin typeface="Arial" charset="0"/>
              </a:rPr>
              <a:t>селе </a:t>
            </a:r>
            <a:r>
              <a:rPr lang="ru-RU" sz="1400" b="1" dirty="0" err="1">
                <a:solidFill>
                  <a:schemeClr val="hlink"/>
                </a:solidFill>
                <a:latin typeface="Arial" charset="0"/>
              </a:rPr>
              <a:t>Багдади</a:t>
            </a:r>
            <a:r>
              <a:rPr lang="ru-RU" sz="1400" b="1" dirty="0">
                <a:solidFill>
                  <a:schemeClr val="hlink"/>
                </a:solidFill>
                <a:latin typeface="Arial" charset="0"/>
              </a:rPr>
              <a:t> в </a:t>
            </a: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Грузии </a:t>
            </a:r>
            <a:endParaRPr lang="en-US" sz="1400" b="1" dirty="0" smtClean="0">
              <a:solidFill>
                <a:schemeClr val="hlink"/>
              </a:solidFill>
              <a:latin typeface="Arial" charset="0"/>
            </a:endParaRPr>
          </a:p>
          <a:p>
            <a:pPr marL="154442" indent="-154442"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в </a:t>
            </a: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семье лесничего.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У Владимира были две сестры Людмила и Ольга и брат 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Константин, который умер </a:t>
            </a:r>
            <a:endParaRPr lang="en-US" sz="1400" b="1" dirty="0" smtClean="0">
              <a:solidFill>
                <a:schemeClr val="hlink"/>
              </a:solidFill>
              <a:latin typeface="Arial" charset="0"/>
            </a:endParaRP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в трёхлетнем </a:t>
            </a: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возрасте от 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скарлатины.</a:t>
            </a:r>
          </a:p>
          <a:p>
            <a:pPr marL="154442" indent="-154442"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hlink"/>
                </a:solidFill>
                <a:latin typeface="Arial" charset="0"/>
              </a:rPr>
              <a:t> </a:t>
            </a:r>
            <a:endParaRPr lang="ru-RU" sz="1400" b="1" dirty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9219" name="Picture 5" descr="04_01_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266" y="622292"/>
            <a:ext cx="1994006" cy="208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12314" y="2740096"/>
            <a:ext cx="1714985" cy="3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chemeClr val="folHlink"/>
                </a:solidFill>
                <a:latin typeface="Arial" charset="0"/>
              </a:rPr>
              <a:t>Володя Маяковский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folHlink"/>
                </a:solidFill>
                <a:latin typeface="Arial" charset="0"/>
              </a:rPr>
              <a:t>с сестрой Олей. 1896 г.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Село </a:t>
            </a:r>
            <a:r>
              <a:rPr lang="ru-RU" dirty="0" err="1" smtClean="0"/>
              <a:t>Багдади</a:t>
            </a:r>
            <a:r>
              <a:rPr lang="ru-RU" dirty="0" smtClean="0"/>
              <a:t> Грузия </a:t>
            </a: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l="673" t="735" r="673" b="998"/>
          <a:stretch>
            <a:fillRect/>
          </a:stretch>
        </p:blipFill>
        <p:spPr bwMode="auto">
          <a:xfrm>
            <a:off x="168256" y="622294"/>
            <a:ext cx="55007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rcRect l="4390" t="735" r="1654" b="998"/>
          <a:stretch>
            <a:fillRect/>
          </a:stretch>
        </p:blipFill>
        <p:spPr bwMode="auto">
          <a:xfrm>
            <a:off x="96818" y="550855"/>
            <a:ext cx="5572164" cy="224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67873" y="2818964"/>
            <a:ext cx="4177202" cy="2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81" tIns="25740" rIns="51481" bIns="2574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Дом, где родился В. В. Маяковский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photo-01bi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811462" y="432647"/>
            <a:ext cx="2425807" cy="223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7" descr="photo-25bi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60564" y="432647"/>
            <a:ext cx="2108022" cy="223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55157" y="2704042"/>
            <a:ext cx="2588622" cy="48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Владимир Константинович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Маяковский 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740024" y="2711553"/>
            <a:ext cx="3103399" cy="48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81" tIns="25740" rIns="51481" bIns="25740"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Александра Алексеевна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Павленко 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родилась на Кубани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528532" y="82818"/>
            <a:ext cx="4900930" cy="315471"/>
          </a:xfrm>
        </p:spPr>
        <p:txBody>
          <a:bodyPr/>
          <a:lstStyle/>
          <a:p>
            <a:pPr algn="ctr">
              <a:defRPr/>
            </a:pPr>
            <a:r>
              <a:rPr lang="ru-RU" u="sng" dirty="0">
                <a:solidFill>
                  <a:srgbClr val="0070C0"/>
                </a:solidFill>
              </a:rPr>
              <a:t>Родители Маяковского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Переезд в Москву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0" y="778302"/>
            <a:ext cx="2736304" cy="2068259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b="1" dirty="0" smtClean="0">
              <a:solidFill>
                <a:schemeClr val="hlin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В 1902 году Маяковский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поступил в гимназию в 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Кутаиси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В июле 1906 года 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от заражения 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крови умер его 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отец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. </a:t>
            </a:r>
            <a:endParaRPr lang="en-US" b="1" dirty="0" smtClean="0">
              <a:solidFill>
                <a:schemeClr val="hlin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После 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похорон отца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мать поэта вместе с детьми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 переезжает  в Москву, где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Владимир поступил в IV класс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 5-ой 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классической 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гимназии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(ныне московская 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школа</a:t>
            </a:r>
            <a:r>
              <a:rPr lang="en-US" b="1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№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 91). </a:t>
            </a:r>
            <a:endParaRPr lang="en-US" b="1" dirty="0" smtClean="0">
              <a:solidFill>
                <a:schemeClr val="hlin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В 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марте 1908 года 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был</a:t>
            </a:r>
            <a:r>
              <a:rPr lang="en-US" b="1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исключён </a:t>
            </a:r>
            <a:endParaRPr lang="en-US" b="1" dirty="0" smtClean="0">
              <a:solidFill>
                <a:schemeClr val="hlin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из 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V  класса за </a:t>
            </a:r>
            <a:r>
              <a:rPr lang="en-US" b="1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неуплату </a:t>
            </a:r>
            <a:endParaRPr lang="en-US" b="1" dirty="0" smtClean="0">
              <a:solidFill>
                <a:schemeClr val="hlin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за 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обучение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.</a:t>
            </a:r>
            <a:endParaRPr lang="ru-RU" dirty="0"/>
          </a:p>
        </p:txBody>
      </p:sp>
      <p:pic>
        <p:nvPicPr>
          <p:cNvPr id="4" name="Picture 6" descr="Картинка 43 из 2990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56" y="578593"/>
            <a:ext cx="2548211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550856"/>
            <a:ext cx="5500726" cy="224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376385" y="2849009"/>
            <a:ext cx="2996013" cy="2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81" tIns="25740" rIns="51481" bIns="2574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Кутаисская</a:t>
            </a:r>
            <a:r>
              <a:rPr lang="ru-RU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гимназия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a37d73a5ec949e36ba9e8d8cc7b66355d0a05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8622</TotalTime>
  <Words>895</Words>
  <Application>Microsoft Office PowerPoint</Application>
  <PresentationFormat>Произвольный</PresentationFormat>
  <Paragraphs>167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Times New Roman</vt:lpstr>
      <vt:lpstr>Verdana</vt:lpstr>
      <vt:lpstr>Wingdings</vt:lpstr>
      <vt:lpstr>Office Theme</vt:lpstr>
      <vt:lpstr>Литература </vt:lpstr>
      <vt:lpstr>Сегодня на уроке </vt:lpstr>
      <vt:lpstr>Владимир  Владимирович   Маяковский 1893-1930  </vt:lpstr>
      <vt:lpstr>Презентация PowerPoint</vt:lpstr>
      <vt:lpstr>Село Багдади Грузия </vt:lpstr>
      <vt:lpstr>Презентация PowerPoint</vt:lpstr>
      <vt:lpstr>Родители Маяковского</vt:lpstr>
      <vt:lpstr>Переезд в Москву </vt:lpstr>
      <vt:lpstr>Презентация PowerPoint</vt:lpstr>
      <vt:lpstr>Бутырская тюрьма </vt:lpstr>
      <vt:lpstr>Московское училище живописи  1911 г.</vt:lpstr>
      <vt:lpstr>Футуристы 1912 год </vt:lpstr>
      <vt:lpstr>Футуризм </vt:lpstr>
      <vt:lpstr>Кубофутуризм в живописи  </vt:lpstr>
      <vt:lpstr>Казимир Малевич «Чёрный квадрат» 1915 г.</vt:lpstr>
      <vt:lpstr>Первое стихотворение «Ночь» 1912 г.</vt:lpstr>
      <vt:lpstr>19 октября 1913 г. стихотворение «Нате!»</vt:lpstr>
      <vt:lpstr>Стихотворение «Послушайте!» 1914 г.</vt:lpstr>
      <vt:lpstr>Музой поэта была Лиля Юрьевна Брик </vt:lpstr>
      <vt:lpstr>Маяковский был драматургом </vt:lpstr>
      <vt:lpstr>«Облако в штанах» 1914-1915 г.</vt:lpstr>
      <vt:lpstr>«Окна РОСТА» 1919 год Москва </vt:lpstr>
      <vt:lpstr>Группа ЛЕФ 1923 год</vt:lpstr>
      <vt:lpstr>Путешествия по Европе и Америке 1922-1925</vt:lpstr>
      <vt:lpstr>Кризис творчества и личной жизни 1929 г.</vt:lpstr>
      <vt:lpstr>Смерть поэта </vt:lpstr>
      <vt:lpstr>Новодевичье кладбище </vt:lpstr>
      <vt:lpstr>Памятники Маяковскому</vt:lpstr>
      <vt:lpstr>Монета с изображением В.В.Маяковского</vt:lpstr>
      <vt:lpstr>Сегодня на уроке 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Закирова Ф.М</cp:lastModifiedBy>
  <cp:revision>880</cp:revision>
  <dcterms:created xsi:type="dcterms:W3CDTF">2020-04-13T08:06:06Z</dcterms:created>
  <dcterms:modified xsi:type="dcterms:W3CDTF">2020-11-19T09:09:33Z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