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369" r:id="rId3"/>
    <p:sldId id="367" r:id="rId4"/>
    <p:sldId id="372" r:id="rId5"/>
    <p:sldId id="373" r:id="rId6"/>
    <p:sldId id="388" r:id="rId7"/>
    <p:sldId id="374" r:id="rId8"/>
    <p:sldId id="375" r:id="rId9"/>
    <p:sldId id="377" r:id="rId10"/>
    <p:sldId id="376" r:id="rId11"/>
    <p:sldId id="379" r:id="rId12"/>
    <p:sldId id="391" r:id="rId13"/>
    <p:sldId id="378" r:id="rId14"/>
    <p:sldId id="380" r:id="rId15"/>
    <p:sldId id="389" r:id="rId16"/>
    <p:sldId id="381" r:id="rId17"/>
    <p:sldId id="383" r:id="rId18"/>
    <p:sldId id="382" r:id="rId19"/>
    <p:sldId id="370" r:id="rId20"/>
    <p:sldId id="384" r:id="rId21"/>
    <p:sldId id="390" r:id="rId22"/>
    <p:sldId id="392" r:id="rId23"/>
    <p:sldId id="385" r:id="rId24"/>
    <p:sldId id="361" r:id="rId25"/>
    <p:sldId id="362" r:id="rId26"/>
    <p:sldId id="364" r:id="rId27"/>
    <p:sldId id="365" r:id="rId28"/>
    <p:sldId id="366" r:id="rId29"/>
    <p:sldId id="351" r:id="rId30"/>
    <p:sldId id="387" r:id="rId31"/>
  </p:sldIdLst>
  <p:sldSz cx="5765800" cy="3244850"/>
  <p:notesSz cx="5765800" cy="324485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9" autoAdjust="0"/>
    <p:restoredTop sz="94150" autoAdjust="0"/>
  </p:normalViewPr>
  <p:slideViewPr>
    <p:cSldViewPr>
      <p:cViewPr varScale="1">
        <p:scale>
          <a:sx n="102" d="100"/>
          <a:sy n="102" d="100"/>
        </p:scale>
        <p:origin x="792" y="5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1%84%D0%BE%D1%82%D0%BE%20%D0%BC%D0%B0%D0%BD%D0%B4%D0%B5%D0%BB%D1%8C%D1%88%D1%82%D0%B0%D0%BC%D0%B0%20%D0%BF%D0%B0%D0%BC%D1%8F%D1%82%D0%BD%D0%B8%D0%BA&amp;fp=0&amp;pos=12&amp;uinfo=ww-1263-wh-705-fw-1038-fh-499-pd-1&amp;rpt=simage&amp;img_url=http://www.hrono.ru/img/portrety/mandelstam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persons/8275/marina-tsvetaeva" TargetMode="External"/><Relationship Id="rId2" Type="http://schemas.openxmlformats.org/officeDocument/2006/relationships/hyperlink" Target="https://www.culture.ru/persons/8534/maksimilian-voloshi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u.wikipedia.org/wiki/%D0%A7%D1%83%D0%BA%D0%BE%D0%B2%D1%81%D0%BA%D0%B8%D0%B9,_%D0%9D%D0%B8%D0%BA%D0%BE%D0%BB%D0%B0%D0%B9_%D0%9A%D0%BE%D1%80%D0%BD%D0%B5%D0%B5%D0%B2%D0%B8%D1%87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re.ru/poems/41776/my-zhivem-pod-soboyu-ne-chuya-strany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fp=0&amp;text=%D0%BC%D0%B0%D0%BB%D1%8C%D0%B4%D0%B5%D0%BD%D1%88%D1%82%D0%B0%D0%BC%20%D1%84%D0%BE%D1%82%D0%BE&amp;noreask=1&amp;pos=16&amp;lr=213&amp;rpt=simage&amp;uinfo=ww-1263-wh-705-fw-1038-fh-499-pd-1&amp;img_url=http://aalto.vbgcity.ru/sites/default/files/mandelshtam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BE%D0%B1%D1%8B%D1%81%D0%BA&amp;fp=0&amp;pos=28&amp;uinfo=ww-1263-wh-705-fw-1038-fh-499-pd-1&amp;rpt=simage&amp;img_url=http://slavs.org.ua/img/photo/wolf/02.jpg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yandex.ru/yandsearch?text=%D1%84%D0%BE%D1%82%D0%BE%20%D0%BC%D0%B0%D0%BD%D0%B4%D0%B5%D0%BB%D1%8C%D1%88%D1%82%D0%B0%D0%BC%D0%B0%20%D0%BF%D0%B0%D0%BC%D1%8F%D1%82%D0%BD%D0%B8%D0%BA&amp;fp=0&amp;pos=11&amp;uinfo=ww-1263-wh-705-fw-1038-fh-499-pd-1&amp;rpt=simage&amp;img_url=http://filolerea.narod.ru/biografii/mandelshtam20.jpg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upload.wikimedia.org/wikipedia/commons/d/d4/NKVD_Mandelstam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culture.ru/persons/9803/nikolai-gumilev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7901" y="1457018"/>
            <a:ext cx="2998355" cy="3780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246534" y="1522541"/>
            <a:ext cx="2922118" cy="1107996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Осип Мандельштам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1891-1938</a:t>
            </a:r>
            <a:endParaRPr lang="ru-RU" altLang="ru-RU" sz="2400" kern="0" dirty="0">
              <a:solidFill>
                <a:srgbClr val="0070C0"/>
              </a:solidFill>
            </a:endParaRPr>
          </a:p>
        </p:txBody>
      </p:sp>
      <p:pic>
        <p:nvPicPr>
          <p:cNvPr id="14" name="Picture 7" descr="http://www.russian-globe.com/N6/Mandelshtam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90" y="1050922"/>
            <a:ext cx="2357454" cy="21218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ru-RU" sz="1400" dirty="0" smtClean="0"/>
              <a:t>Мандельштам и Гумилёв в литературном объединении «Цех поэтов»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Эмма\Рабочий стол\преступление и наказание\6362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180" y="578593"/>
            <a:ext cx="5112000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Анна Ахматова о поэте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2187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«Тогда он был худощавым мальчиком, с ландышем </a:t>
            </a:r>
            <a:endParaRPr lang="ru-RU" altLang="ru-RU" dirty="0" smtClean="0"/>
          </a:p>
          <a:p>
            <a:pPr>
              <a:lnSpc>
                <a:spcPct val="80000"/>
              </a:lnSpc>
            </a:pPr>
            <a:r>
              <a:rPr lang="ru-RU" altLang="ru-RU" dirty="0" smtClean="0"/>
              <a:t>в </a:t>
            </a:r>
            <a:r>
              <a:rPr lang="ru-RU" altLang="ru-RU" dirty="0" smtClean="0"/>
              <a:t>петлице, с высоко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закинутой головой, с пылающими глазами и  ресницами в полщеки</a:t>
            </a:r>
            <a:r>
              <a:rPr lang="ru-RU" altLang="ru-RU" dirty="0" smtClean="0"/>
              <a:t>», </a:t>
            </a:r>
            <a:r>
              <a:rPr lang="ru-RU" altLang="ru-RU" dirty="0" smtClean="0"/>
              <a:t>— таким его </a:t>
            </a:r>
            <a:r>
              <a:rPr lang="ru-RU" altLang="ru-RU" dirty="0" smtClean="0"/>
              <a:t>увидела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А</a:t>
            </a:r>
            <a:r>
              <a:rPr lang="ru-RU" altLang="ru-RU" dirty="0" smtClean="0"/>
              <a:t>. А. Ахматова весной 1911 г.</a:t>
            </a:r>
          </a:p>
          <a:p>
            <a:endParaRPr lang="ru-RU" dirty="0"/>
          </a:p>
        </p:txBody>
      </p:sp>
      <p:pic>
        <p:nvPicPr>
          <p:cNvPr id="7170" name="Picture 2" descr="C:\Documents and Settings\Эмма\Рабочий стол\преступление и наказание\636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14313"/>
            <a:ext cx="257176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Знакомство с А.Блоком 1912 </a:t>
            </a:r>
            <a:r>
              <a:rPr lang="ru-RU" dirty="0" smtClean="0"/>
              <a:t>г.</a:t>
            </a:r>
            <a:endParaRPr lang="ru-RU" dirty="0"/>
          </a:p>
        </p:txBody>
      </p:sp>
      <p:pic>
        <p:nvPicPr>
          <p:cNvPr id="1026" name="Picture 2" descr="C:\Documents and Settings\Эмма\Рабочий стол\он-лайн уроки\блок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93731"/>
            <a:ext cx="2643206" cy="2177771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преступление и наказание\636267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746125"/>
            <a:ext cx="2571768" cy="21415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604" y="102424"/>
            <a:ext cx="5472608" cy="630942"/>
          </a:xfrm>
        </p:spPr>
        <p:txBody>
          <a:bodyPr/>
          <a:lstStyle/>
          <a:p>
            <a:r>
              <a:rPr lang="ru-RU" dirty="0" smtClean="0"/>
              <a:t>Первый сборник стихов «Камень» </a:t>
            </a:r>
            <a:r>
              <a:rPr lang="ru-RU" dirty="0" smtClean="0"/>
              <a:t>1913 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93286"/>
            <a:ext cx="2649817" cy="2585323"/>
          </a:xfrm>
        </p:spPr>
        <p:txBody>
          <a:bodyPr/>
          <a:lstStyle/>
          <a:p>
            <a:pPr algn="just"/>
            <a:r>
              <a:rPr lang="ru-RU" sz="1050" dirty="0" smtClean="0"/>
              <a:t>В 1913 году вышел первый сборник стихотворений молодого поэта — книга «Камень». </a:t>
            </a:r>
            <a:endParaRPr lang="ru-RU" sz="1050" dirty="0" smtClean="0"/>
          </a:p>
          <a:p>
            <a:pPr algn="just"/>
            <a:endParaRPr lang="ru-RU" sz="1050" dirty="0" smtClean="0"/>
          </a:p>
          <a:p>
            <a:pPr algn="ctr"/>
            <a:r>
              <a:rPr lang="ru-RU" sz="1050" dirty="0" smtClean="0"/>
              <a:t>Его брат, Евгений Мандельштам, позже вспоминал: </a:t>
            </a:r>
            <a:r>
              <a:rPr lang="ru-RU" sz="1050" i="1" dirty="0" smtClean="0"/>
              <a:t>«Издание «Камня» было «семейным» — деньги на выпуск книжки дал отец. Тираж — всего 600 экземпляров. Мы сдали весь тираж на комиссию в большой книжный магазин </a:t>
            </a:r>
            <a:r>
              <a:rPr lang="ru-RU" sz="1050" i="1" dirty="0" err="1" smtClean="0"/>
              <a:t>Попова-Ясного</a:t>
            </a:r>
            <a:r>
              <a:rPr lang="ru-RU" sz="1050" i="1" dirty="0" smtClean="0"/>
              <a:t>. Время от времени брат посылал меня узнавать, сколько продано экземпляров, и когда я сообщил, что раскуплено уже 42 книжки, дома это было воспринято как праздник»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pic>
        <p:nvPicPr>
          <p:cNvPr id="8194" name="Picture 2" descr="C:\Documents and Settings\Эмма\Рабочий стол\преступление и наказание\kamen-sbornik-1069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57176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96" y="102424"/>
            <a:ext cx="5619204" cy="630942"/>
          </a:xfrm>
        </p:spPr>
        <p:txBody>
          <a:bodyPr/>
          <a:lstStyle/>
          <a:p>
            <a:r>
              <a:rPr lang="ru-RU" dirty="0" smtClean="0"/>
              <a:t>Первый сборник стихов «Камень» </a:t>
            </a:r>
            <a:r>
              <a:rPr lang="ru-RU" dirty="0" smtClean="0"/>
              <a:t>1913 г.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622294"/>
            <a:ext cx="2508123" cy="2215991"/>
          </a:xfrm>
        </p:spPr>
        <p:txBody>
          <a:bodyPr/>
          <a:lstStyle/>
          <a:p>
            <a:r>
              <a:rPr lang="ru-RU" dirty="0" smtClean="0"/>
              <a:t>Особенности сборника «Камень</a:t>
            </a:r>
            <a:r>
              <a:rPr lang="ru-RU" dirty="0" smtClean="0"/>
              <a:t>»:</a:t>
            </a:r>
          </a:p>
          <a:p>
            <a:endParaRPr lang="ru-RU" dirty="0" smtClean="0"/>
          </a:p>
          <a:p>
            <a:pPr marL="228600" indent="-228600">
              <a:buAutoNum type="arabicPeriod"/>
            </a:pPr>
            <a:r>
              <a:rPr lang="ru-RU" b="1" dirty="0" smtClean="0"/>
              <a:t>В сборнике присутствует тема античности, которая была любимой темой Мандельштама.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>Поэт стремился обнаружить связь русской культуры с античностью. </a:t>
            </a:r>
            <a:endParaRPr lang="ru-RU" alt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Конкретность образов.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14313"/>
            <a:ext cx="2556719" cy="258532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Почему сборник назван «Камень»?</a:t>
            </a:r>
          </a:p>
          <a:p>
            <a:endParaRPr lang="ru-RU" dirty="0" smtClean="0"/>
          </a:p>
          <a:p>
            <a:r>
              <a:rPr lang="ru-RU" dirty="0" smtClean="0"/>
              <a:t>Камень –это символичное название. </a:t>
            </a:r>
          </a:p>
          <a:p>
            <a:r>
              <a:rPr lang="ru-RU" b="1" dirty="0" smtClean="0"/>
              <a:t>1)Камень-символ вечности, древности. </a:t>
            </a:r>
            <a:r>
              <a:rPr lang="ru-RU" dirty="0" smtClean="0"/>
              <a:t>Он не горит в огне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не разрушатся в воде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2) Камень в архитектуре – это строительный материал, как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слово в поэзии.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Античные образы в поэзии поэта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686321"/>
            <a:ext cx="2666048" cy="2369880"/>
          </a:xfrm>
        </p:spPr>
        <p:txBody>
          <a:bodyPr/>
          <a:lstStyle/>
          <a:p>
            <a:pPr algn="just"/>
            <a:r>
              <a:rPr lang="ru-RU" altLang="ru-RU" sz="1000" dirty="0" smtClean="0"/>
              <a:t>Влюблённый в древнюю Элладу, поэт стремился обнаружить связь русской культуры с античностью. </a:t>
            </a:r>
          </a:p>
          <a:p>
            <a:pPr algn="just"/>
            <a:r>
              <a:rPr lang="ru-RU" altLang="ru-RU" sz="1000" b="1" dirty="0" smtClean="0"/>
              <a:t>Отсюда в сборнике «Камень» возникают в стихотворениях имена: Афродита, Елена, Гомер.</a:t>
            </a:r>
            <a:r>
              <a:rPr lang="en-US" altLang="ru-RU" sz="1000" b="1" dirty="0" smtClean="0"/>
              <a:t> </a:t>
            </a:r>
            <a:endParaRPr lang="ru-RU" altLang="ru-RU" sz="1000" b="1" dirty="0" smtClean="0"/>
          </a:p>
          <a:p>
            <a:pPr algn="just"/>
            <a:endParaRPr lang="ru-RU" altLang="ru-RU" sz="1000" b="1" dirty="0" smtClean="0"/>
          </a:p>
          <a:p>
            <a:r>
              <a:rPr lang="ru-RU" b="1" dirty="0" smtClean="0"/>
              <a:t>«Бессонница. Гомер. Тугие паруса.</a:t>
            </a:r>
            <a:br>
              <a:rPr lang="ru-RU" b="1" dirty="0" smtClean="0"/>
            </a:br>
            <a:r>
              <a:rPr lang="ru-RU" b="1" dirty="0" smtClean="0"/>
              <a:t>Я список кораблей прочел до середины:</a:t>
            </a:r>
            <a:br>
              <a:rPr lang="ru-RU" b="1" dirty="0" smtClean="0"/>
            </a:br>
            <a:r>
              <a:rPr lang="ru-RU" b="1" dirty="0" smtClean="0"/>
              <a:t>Сей длинный выводок, сей поезд журавлиный,</a:t>
            </a:r>
            <a:br>
              <a:rPr lang="ru-RU" b="1" dirty="0" smtClean="0"/>
            </a:br>
            <a:r>
              <a:rPr lang="ru-RU" b="1" dirty="0" smtClean="0"/>
              <a:t>Что над Элладою когда-то поднялся».</a:t>
            </a:r>
          </a:p>
        </p:txBody>
      </p:sp>
      <p:pic>
        <p:nvPicPr>
          <p:cNvPr id="14338" name="Picture 2" descr="C:\Documents and Settings\Эмма\Рабочий стол\преступление и наказание\скачанные файл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Сборник стихотворений «</a:t>
            </a:r>
            <a:r>
              <a:rPr lang="en-US" sz="1200" dirty="0" err="1" smtClean="0"/>
              <a:t>Tristia</a:t>
            </a:r>
            <a:r>
              <a:rPr lang="ru-RU" sz="1200" dirty="0" smtClean="0"/>
              <a:t>» («Скорбь») 1922 </a:t>
            </a:r>
            <a:r>
              <a:rPr lang="ru-RU" sz="1200" dirty="0" smtClean="0"/>
              <a:t>г.</a:t>
            </a:r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4" y="622293"/>
            <a:ext cx="2879179" cy="2400657"/>
          </a:xfrm>
        </p:spPr>
        <p:txBody>
          <a:bodyPr/>
          <a:lstStyle/>
          <a:p>
            <a:pPr algn="ctr"/>
            <a:r>
              <a:rPr lang="ru-RU" dirty="0" smtClean="0"/>
              <a:t>В 1922 </a:t>
            </a:r>
            <a:r>
              <a:rPr lang="ru-RU" dirty="0" smtClean="0"/>
              <a:t>году в </a:t>
            </a:r>
            <a:r>
              <a:rPr lang="ru-RU" dirty="0" smtClean="0"/>
              <a:t>Берлине  вышла вторая книга стихов Осипа Мандельштама «</a:t>
            </a:r>
            <a:r>
              <a:rPr lang="ru-RU" dirty="0" err="1" smtClean="0"/>
              <a:t>Tristia</a:t>
            </a:r>
            <a:r>
              <a:rPr lang="ru-RU" dirty="0" smtClean="0"/>
              <a:t>» («Скорбь») с посвящением жене Надежде Хазиной. 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отличие от первого сборника здесь основные </a:t>
            </a:r>
            <a:r>
              <a:rPr lang="ru-RU" dirty="0" smtClean="0"/>
              <a:t>темы - </a:t>
            </a:r>
            <a:r>
              <a:rPr lang="ru-RU" dirty="0" smtClean="0"/>
              <a:t>смерть, любовь, вера.</a:t>
            </a:r>
          </a:p>
          <a:p>
            <a:pPr algn="ctr"/>
            <a:r>
              <a:rPr lang="ru-RU" dirty="0" smtClean="0"/>
              <a:t>Теперь слово для поэта не камень,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 smtClean="0"/>
              <a:t>душа человека. </a:t>
            </a:r>
          </a:p>
          <a:p>
            <a:pPr algn="ctr"/>
            <a:r>
              <a:rPr lang="ru-RU" b="1" dirty="0" smtClean="0"/>
              <a:t>В 1925 году выходит проза </a:t>
            </a:r>
            <a:endParaRPr lang="ru-RU" b="1" dirty="0" smtClean="0"/>
          </a:p>
          <a:p>
            <a:pPr algn="ctr"/>
            <a:r>
              <a:rPr lang="ru-RU" b="1" dirty="0" smtClean="0"/>
              <a:t>«</a:t>
            </a:r>
            <a:r>
              <a:rPr lang="ru-RU" b="1" dirty="0" smtClean="0"/>
              <a:t>Шум времени», «Феодосия».</a:t>
            </a:r>
          </a:p>
          <a:p>
            <a:pPr algn="ctr"/>
            <a:r>
              <a:rPr lang="ru-RU" altLang="ru-RU" b="1" dirty="0" smtClean="0"/>
              <a:t>Вышедший в 1928 г. сборник </a:t>
            </a:r>
            <a:r>
              <a:rPr lang="ru-RU" altLang="ru-RU" b="1" dirty="0" smtClean="0"/>
              <a:t>«Стихотворения» </a:t>
            </a:r>
            <a:r>
              <a:rPr lang="ru-RU" altLang="ru-RU" b="1" dirty="0" smtClean="0"/>
              <a:t>был последним, увидевшим свет при жизни автора</a:t>
            </a:r>
            <a:r>
              <a:rPr lang="ru-RU" altLang="ru-RU" b="1" dirty="0" smtClean="0"/>
              <a:t>.</a:t>
            </a:r>
            <a:endParaRPr lang="ru-RU" dirty="0" smtClean="0"/>
          </a:p>
        </p:txBody>
      </p:sp>
      <p:pic>
        <p:nvPicPr>
          <p:cNvPr id="9218" name="Picture 2" descr="C:\Documents and Settings\Эмма\Рабочий стол\преступление и наказание\Mandel_shtam_Tristia_titu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3"/>
            <a:ext cx="235745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Супруга Мандельштама Надежда Хазина </a:t>
            </a:r>
            <a:endParaRPr lang="ru-RU" sz="1800" dirty="0"/>
          </a:p>
        </p:txBody>
      </p:sp>
      <p:pic>
        <p:nvPicPr>
          <p:cNvPr id="10242" name="Picture 2" descr="C:\Documents and Settings\Эмма\Рабочий стол\преступление и наказание\636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622293"/>
            <a:ext cx="2508250" cy="2286016"/>
          </a:xfrm>
          <a:prstGeom prst="rect">
            <a:avLst/>
          </a:prstGeom>
          <a:noFill/>
        </p:spPr>
      </p:pic>
      <p:pic>
        <p:nvPicPr>
          <p:cNvPr id="6" name="Picture 2" descr="C:\Documents and Settings\Эмма\Рабочий стол\преступление и наказание\636267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4338" y="622293"/>
            <a:ext cx="2428892" cy="22653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96950" y="2193929"/>
            <a:ext cx="322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FFF00"/>
                </a:solidFill>
              </a:rPr>
              <a:t>В Киеве он познакомился с будущей женой — Надеждой Хазиной. В 1920 году они вместе вернулись в  Петербург, а спустя еще два года — в 1922 году они поженились.</a:t>
            </a:r>
            <a:endParaRPr lang="ru-RU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Интересный факт о Марине Цветаевой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649817" cy="2031325"/>
          </a:xfrm>
        </p:spPr>
        <p:txBody>
          <a:bodyPr/>
          <a:lstStyle/>
          <a:p>
            <a:pPr algn="ctr"/>
            <a:r>
              <a:rPr lang="ru-RU" dirty="0" smtClean="0"/>
              <a:t>Перед революцией Осип Мандельштам несколько раз гостил у </a:t>
            </a:r>
            <a:r>
              <a:rPr lang="ru-RU" dirty="0" smtClean="0">
                <a:hlinkClick r:id="rId2"/>
              </a:rPr>
              <a:t>Максимилиана Волошина</a:t>
            </a:r>
            <a:r>
              <a:rPr lang="ru-RU" dirty="0" smtClean="0"/>
              <a:t> в Крыму. Там он познакомился с Анастасией и 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Мариной</a:t>
            </a:r>
            <a:r>
              <a:rPr lang="ru-RU" dirty="0" smtClean="0"/>
              <a:t> Цветаевыми. </a:t>
            </a:r>
            <a:endParaRPr lang="ru-RU" dirty="0" smtClean="0"/>
          </a:p>
          <a:p>
            <a:pPr algn="ctr"/>
            <a:r>
              <a:rPr lang="ru-RU" dirty="0" smtClean="0"/>
              <a:t>Между </a:t>
            </a:r>
            <a:r>
              <a:rPr lang="ru-RU" dirty="0" smtClean="0"/>
              <a:t>Мариной Цветаевой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Мандельштамом вспыхнул короткий, но бурный роман, </a:t>
            </a:r>
            <a:endParaRPr lang="ru-RU" dirty="0" smtClean="0"/>
          </a:p>
          <a:p>
            <a:pPr algn="ctr"/>
            <a:r>
              <a:rPr lang="ru-RU" dirty="0" smtClean="0"/>
              <a:t>по </a:t>
            </a:r>
            <a:r>
              <a:rPr lang="ru-RU" dirty="0" smtClean="0"/>
              <a:t>окончании которого разочарованный в любви поэт даже собирался уйти в монастырь.</a:t>
            </a:r>
            <a:endParaRPr lang="ru-RU" dirty="0"/>
          </a:p>
        </p:txBody>
      </p:sp>
      <p:pic>
        <p:nvPicPr>
          <p:cNvPr id="5" name="Picture 3" descr="C:\Documents and Settings\Эмма\Рабочий стол\цветаева\Марина-Цветае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68256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Чуковский о Мандельштаме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 smtClean="0"/>
              <a:t>Близко знавший его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2" tooltip="Чуковский, Николай Корнеевич"/>
              </a:rPr>
              <a:t>Н. Чуковский</a:t>
            </a:r>
            <a:r>
              <a:rPr lang="ru-RU" dirty="0" smtClean="0"/>
              <a:t> оставил о нём такие воспоминания: «Мандельштам был невысокий человек, сухощавый, хорошо сложенный,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тонким лицом и добрыми глазами. Он уже заметно лысел,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 smtClean="0"/>
              <a:t>это его, видимо, беспокоило…»</a:t>
            </a:r>
            <a:endParaRPr lang="ru-RU" dirty="0"/>
          </a:p>
        </p:txBody>
      </p:sp>
      <p:pic>
        <p:nvPicPr>
          <p:cNvPr id="11266" name="Picture 2" descr="C:\Documents and Settings\Эмма\Рабочий стол\преступление и наказание\Nikolai_Chukovski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56" y="693731"/>
            <a:ext cx="2500330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8764" y="1046361"/>
            <a:ext cx="3888432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Познакомимся с поэтом-акмеистом Осипом Мандельштамом</a:t>
            </a:r>
          </a:p>
        </p:txBody>
      </p:sp>
      <p:sp>
        <p:nvSpPr>
          <p:cNvPr id="4" name="Овал 3"/>
          <p:cNvSpPr/>
          <p:nvPr/>
        </p:nvSpPr>
        <p:spPr>
          <a:xfrm>
            <a:off x="938685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938685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658764" y="1838449"/>
            <a:ext cx="295232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Проанализируем творчество поэта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84666"/>
          </a:xfrm>
        </p:spPr>
        <p:txBody>
          <a:bodyPr/>
          <a:lstStyle/>
          <a:p>
            <a:pPr algn="ctr"/>
            <a:r>
              <a:rPr lang="ru-RU" sz="1200" dirty="0" smtClean="0"/>
              <a:t>Три периода творчества О.Мандельштама</a:t>
            </a: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Эмма\Рабочий стол\преступление и наказание\slid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557216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Эмма\Рабочий стол\преступление и наказание\slide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18" y="122227"/>
            <a:ext cx="5572164" cy="3000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169277"/>
          </a:xfrm>
        </p:spPr>
        <p:txBody>
          <a:bodyPr/>
          <a:lstStyle/>
          <a:p>
            <a:pPr algn="ctr"/>
            <a:r>
              <a:rPr lang="ru-RU" sz="1100" dirty="0" smtClean="0"/>
              <a:t>«Мы живём,  под собою не чуя страны..» </a:t>
            </a:r>
            <a:r>
              <a:rPr lang="ru-RU" sz="1100" dirty="0" smtClean="0"/>
              <a:t>1933 г.</a:t>
            </a: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88290" y="614313"/>
            <a:ext cx="2508123" cy="2708434"/>
          </a:xfrm>
        </p:spPr>
        <p:txBody>
          <a:bodyPr/>
          <a:lstStyle/>
          <a:p>
            <a:r>
              <a:rPr lang="ru-RU" dirty="0" smtClean="0"/>
              <a:t>Мы живем, под собою не чуя страны,</a:t>
            </a:r>
            <a:br>
              <a:rPr lang="ru-RU" dirty="0" smtClean="0"/>
            </a:br>
            <a:r>
              <a:rPr lang="ru-RU" dirty="0" smtClean="0"/>
              <a:t>Наши речи за десять шагов не слышны,</a:t>
            </a:r>
            <a:br>
              <a:rPr lang="ru-RU" dirty="0" smtClean="0"/>
            </a:br>
            <a:r>
              <a:rPr lang="ru-RU" dirty="0" smtClean="0"/>
              <a:t>А где хватит на </a:t>
            </a:r>
            <a:r>
              <a:rPr lang="ru-RU" dirty="0" err="1" smtClean="0"/>
              <a:t>полразговорца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Там припомнят кремлёвского горца.</a:t>
            </a:r>
            <a:br>
              <a:rPr lang="ru-RU" dirty="0" smtClean="0"/>
            </a:br>
            <a:r>
              <a:rPr lang="ru-RU" dirty="0" smtClean="0"/>
              <a:t>Его толстые пальцы, как черви, жирны,</a:t>
            </a:r>
            <a:br>
              <a:rPr lang="ru-RU" dirty="0" smtClean="0"/>
            </a:br>
            <a:r>
              <a:rPr lang="ru-RU" dirty="0" smtClean="0"/>
              <a:t>А слова, как пудовые гири, верны,</a:t>
            </a:r>
            <a:br>
              <a:rPr lang="ru-RU" dirty="0" smtClean="0"/>
            </a:br>
            <a:r>
              <a:rPr lang="ru-RU" dirty="0" smtClean="0"/>
              <a:t>Тараканьи смеются усища,</a:t>
            </a:r>
            <a:br>
              <a:rPr lang="ru-RU" dirty="0" smtClean="0"/>
            </a:br>
            <a:r>
              <a:rPr lang="ru-RU" dirty="0" smtClean="0"/>
              <a:t>И сияют его голенища.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О.Мандельштам 1933г</a:t>
            </a:r>
            <a:br>
              <a:rPr lang="ru-RU" sz="1000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14313"/>
            <a:ext cx="2508123" cy="2215991"/>
          </a:xfrm>
        </p:spPr>
        <p:txBody>
          <a:bodyPr/>
          <a:lstStyle/>
          <a:p>
            <a:r>
              <a:rPr lang="ru-RU" dirty="0" smtClean="0"/>
              <a:t>А вокруг него сброд тонкошеих вождей,</a:t>
            </a:r>
            <a:br>
              <a:rPr lang="ru-RU" dirty="0" smtClean="0"/>
            </a:br>
            <a:r>
              <a:rPr lang="ru-RU" dirty="0" smtClean="0"/>
              <a:t>Он играет услугами полулюдей.</a:t>
            </a:r>
            <a:br>
              <a:rPr lang="ru-RU" dirty="0" smtClean="0"/>
            </a:br>
            <a:r>
              <a:rPr lang="ru-RU" dirty="0" smtClean="0"/>
              <a:t>Кто свистит, кто </a:t>
            </a:r>
            <a:r>
              <a:rPr lang="ru-RU" dirty="0" err="1" smtClean="0"/>
              <a:t>мяучит</a:t>
            </a:r>
            <a:r>
              <a:rPr lang="ru-RU" dirty="0" smtClean="0"/>
              <a:t>, </a:t>
            </a:r>
            <a:r>
              <a:rPr lang="ru-RU" dirty="0" err="1" smtClean="0"/>
              <a:t>кто</a:t>
            </a:r>
            <a:r>
              <a:rPr lang="ru-RU" dirty="0" smtClean="0"/>
              <a:t> хнычет,</a:t>
            </a:r>
            <a:br>
              <a:rPr lang="ru-RU" dirty="0" smtClean="0"/>
            </a:br>
            <a:r>
              <a:rPr lang="ru-RU" dirty="0" smtClean="0"/>
              <a:t>Он один лишь </a:t>
            </a:r>
            <a:r>
              <a:rPr lang="ru-RU" dirty="0" err="1" smtClean="0"/>
              <a:t>бабачит</a:t>
            </a:r>
            <a:r>
              <a:rPr lang="ru-RU" dirty="0" smtClean="0"/>
              <a:t> и тычет,</a:t>
            </a:r>
            <a:br>
              <a:rPr lang="ru-RU" dirty="0" smtClean="0"/>
            </a:br>
            <a:r>
              <a:rPr lang="ru-RU" dirty="0" smtClean="0"/>
              <a:t>Как подкову, кует за указом указ: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Кому в пах, кому в лоб, кому в бровь, кому в глаз.</a:t>
            </a:r>
            <a:br>
              <a:rPr lang="ru-RU" dirty="0" smtClean="0"/>
            </a:br>
            <a:r>
              <a:rPr lang="ru-RU" dirty="0" smtClean="0"/>
              <a:t>Что ни казнь у него - то малина</a:t>
            </a:r>
            <a:br>
              <a:rPr lang="ru-RU" dirty="0" smtClean="0"/>
            </a:br>
            <a:r>
              <a:rPr lang="ru-RU" dirty="0" smtClean="0"/>
              <a:t>И широкая грудь осетина.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r>
              <a:rPr lang="ru-RU" sz="1600" dirty="0" smtClean="0"/>
              <a:t>«Мы живём,  под собою не чуя страны</a:t>
            </a:r>
            <a:r>
              <a:rPr lang="ru-RU" sz="1600" smtClean="0"/>
              <a:t>..» </a:t>
            </a:r>
            <a:r>
              <a:rPr lang="ru-RU" sz="1600" smtClean="0"/>
              <a:t>1933 г.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68256" y="622294"/>
            <a:ext cx="2714644" cy="2739211"/>
          </a:xfrm>
        </p:spPr>
        <p:txBody>
          <a:bodyPr/>
          <a:lstStyle/>
          <a:p>
            <a:r>
              <a:rPr lang="ru-RU" sz="1100" dirty="0" smtClean="0"/>
              <a:t>Осенью 1933 года появилось одно из самых известных сегодня стихотворений Мандельштама — </a:t>
            </a:r>
            <a:r>
              <a:rPr lang="ru-RU" sz="1100" dirty="0" smtClean="0">
                <a:hlinkClick r:id="rId2"/>
              </a:rPr>
              <a:t>«Мы живем, под собою не чуя страны…»</a:t>
            </a:r>
            <a:r>
              <a:rPr lang="ru-RU" sz="1100" dirty="0" smtClean="0"/>
              <a:t>. Он прочитал его примерно пятнадцати знакомым. Борису Пастернаку принадлежат слова: «То, что Вы мне прочли, не имеет никакого отношения к литературе, поэзии. Это не литературный факт, </a:t>
            </a:r>
            <a:endParaRPr lang="ru-RU" sz="1100" dirty="0" smtClean="0"/>
          </a:p>
          <a:p>
            <a:r>
              <a:rPr lang="ru-RU" sz="1100" dirty="0" smtClean="0"/>
              <a:t>но </a:t>
            </a:r>
            <a:r>
              <a:rPr lang="ru-RU" sz="1100" dirty="0" smtClean="0"/>
              <a:t>факт самоубийства, которого я не одобряю и в котором не хочу принимать участия».</a:t>
            </a:r>
            <a:r>
              <a:rPr lang="ru-RU" altLang="ru-RU" sz="1100" dirty="0" smtClean="0"/>
              <a:t> </a:t>
            </a:r>
          </a:p>
          <a:p>
            <a:r>
              <a:rPr lang="ru-RU" altLang="ru-RU" sz="1100" dirty="0" smtClean="0"/>
              <a:t>О. Мандельштам ответил : «Я готов к смерти».</a:t>
            </a:r>
          </a:p>
          <a:p>
            <a:endParaRPr lang="ru-RU" alt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25776" y="765170"/>
            <a:ext cx="2508123" cy="2071701"/>
          </a:xfrm>
        </p:spPr>
        <p:txBody>
          <a:bodyPr/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 smtClean="0"/>
          </a:p>
          <a:p>
            <a:r>
              <a:rPr lang="ru-RU" dirty="0" smtClean="0"/>
              <a:t>Евтушенко сказал: «Мандельштам был первым русским поэтом, который написал стихотворения против начинавшегося в 30-е годы культа Сталина, за что и поплатился»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Арест 1934 год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1132" y="622293"/>
            <a:ext cx="3232018" cy="226797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9156" name="Picture 4" descr="http://www.famouspoetsandpoems.com/pictures/osip_mandelst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622293"/>
            <a:ext cx="2500330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818" y="600372"/>
            <a:ext cx="30003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/>
              <a:t>На Осипа Мандельштама донесли. Следствие шло 2 недели. Поэту не давали есть и пить. Сначала его выслали в Чердынь на Северный Урал. Туда он приехал душевнобольным человеком. Выбросился из окна. Сломал ключицу. Позже,  благодаря заступничеству некоторых поэтов,  Мандельштам с женой смогли переехать в Воронеж. Здесь он работал в журналах, газетах, театрах, писал стихи. Позже они были опубликованы </a:t>
            </a:r>
            <a:endParaRPr lang="ru-RU" sz="1100" dirty="0" smtClean="0"/>
          </a:p>
          <a:p>
            <a:pPr algn="ctr"/>
            <a:r>
              <a:rPr lang="ru-RU" sz="1100" dirty="0" smtClean="0"/>
              <a:t>в </a:t>
            </a:r>
            <a:r>
              <a:rPr lang="ru-RU" sz="1100" dirty="0" smtClean="0"/>
              <a:t>сборниках «Воронежские тетради». Заработанных денег катастрофически </a:t>
            </a:r>
            <a:endParaRPr lang="ru-RU" sz="1100" dirty="0" smtClean="0"/>
          </a:p>
          <a:p>
            <a:pPr algn="ctr"/>
            <a:r>
              <a:rPr lang="ru-RU" sz="1100" dirty="0" smtClean="0"/>
              <a:t>не </a:t>
            </a:r>
            <a:r>
              <a:rPr lang="ru-RU" sz="1100" dirty="0" smtClean="0"/>
              <a:t>хватало, но друзья и родственники поддерживали семью.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3031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Обыск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427" y="757132"/>
            <a:ext cx="5561180" cy="1436977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0180" name="Picture 4" descr="http://yandex.st/lego/_/La6qi18Z8LwgnZdsAr1qy1GwCw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1" y="-64596"/>
            <a:ext cx="6006" cy="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http://yandex.st/lego/_/La6qi18Z8LwgnZdsAr1qy1GwCw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7" y="7511"/>
            <a:ext cx="6006" cy="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4" name="Picture 8" descr="http://stat15.privet.ru/lr/09066d6e70a0eb661cbce8ab709da5b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18" y="765169"/>
            <a:ext cx="2878189" cy="209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328" y="622293"/>
            <a:ext cx="2489820" cy="2391085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r>
              <a:rPr lang="ru-RU" sz="800" dirty="0"/>
              <a:t>За гремучую доблесть грядущих веков,</a:t>
            </a:r>
            <a:br>
              <a:rPr lang="ru-RU" sz="800" dirty="0"/>
            </a:br>
            <a:r>
              <a:rPr lang="ru-RU" sz="800" dirty="0"/>
              <a:t>За высокое племя людей</a:t>
            </a:r>
            <a:br>
              <a:rPr lang="ru-RU" sz="800" dirty="0"/>
            </a:br>
            <a:r>
              <a:rPr lang="ru-RU" sz="800" dirty="0"/>
              <a:t>Я лишился и чаши на пире отцов,</a:t>
            </a:r>
            <a:br>
              <a:rPr lang="ru-RU" sz="800" dirty="0"/>
            </a:br>
            <a:r>
              <a:rPr lang="ru-RU" sz="800" dirty="0"/>
              <a:t>И веселья, и чести своей.</a:t>
            </a:r>
            <a:br>
              <a:rPr lang="ru-RU" sz="800" dirty="0"/>
            </a:br>
            <a:endParaRPr lang="ru-RU" sz="800" dirty="0" smtClean="0"/>
          </a:p>
          <a:p>
            <a:r>
              <a:rPr lang="ru-RU" sz="800" dirty="0" smtClean="0"/>
              <a:t>Мне </a:t>
            </a:r>
            <a:r>
              <a:rPr lang="ru-RU" sz="800" dirty="0"/>
              <a:t>на плечи кидается век-волкодав,</a:t>
            </a:r>
            <a:br>
              <a:rPr lang="ru-RU" sz="800" dirty="0"/>
            </a:br>
            <a:r>
              <a:rPr lang="ru-RU" sz="800" dirty="0"/>
              <a:t>Но не волк я по крови своей,</a:t>
            </a:r>
            <a:br>
              <a:rPr lang="ru-RU" sz="800" dirty="0"/>
            </a:br>
            <a:r>
              <a:rPr lang="ru-RU" sz="800" dirty="0"/>
              <a:t>Запихай меня лучше, как шапку, в рукав</a:t>
            </a:r>
            <a:br>
              <a:rPr lang="ru-RU" sz="800" dirty="0"/>
            </a:br>
            <a:r>
              <a:rPr lang="ru-RU" sz="800" dirty="0"/>
              <a:t>Жаркой шубы сибирских степей.</a:t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Чтоб не видеть ни труса, ни хлипкой грязцы,</a:t>
            </a:r>
            <a:br>
              <a:rPr lang="ru-RU" sz="800" dirty="0"/>
            </a:br>
            <a:r>
              <a:rPr lang="ru-RU" sz="800" dirty="0"/>
              <a:t>Ни кровавых кровей в колесе,</a:t>
            </a:r>
            <a:br>
              <a:rPr lang="ru-RU" sz="800" dirty="0"/>
            </a:br>
            <a:r>
              <a:rPr lang="ru-RU" sz="800" dirty="0"/>
              <a:t>Чтоб сияли всю ночь голубые песцы</a:t>
            </a:r>
            <a:br>
              <a:rPr lang="ru-RU" sz="800" dirty="0"/>
            </a:br>
            <a:r>
              <a:rPr lang="ru-RU" sz="800" dirty="0"/>
              <a:t>Мне в своей первобытной красе,</a:t>
            </a:r>
            <a:br>
              <a:rPr lang="ru-RU" sz="800" dirty="0"/>
            </a:br>
            <a:r>
              <a:rPr lang="ru-RU" sz="800" dirty="0"/>
              <a:t/>
            </a:r>
            <a:br>
              <a:rPr lang="ru-RU" sz="800" dirty="0"/>
            </a:br>
            <a:r>
              <a:rPr lang="ru-RU" sz="800" dirty="0"/>
              <a:t>Уведи меня в ночь, где течет Енисей</a:t>
            </a:r>
            <a:br>
              <a:rPr lang="ru-RU" sz="800" dirty="0"/>
            </a:br>
            <a:r>
              <a:rPr lang="ru-RU" sz="800" dirty="0"/>
              <a:t>И сосна до звезды достает,</a:t>
            </a:r>
            <a:br>
              <a:rPr lang="ru-RU" sz="800" dirty="0"/>
            </a:br>
            <a:r>
              <a:rPr lang="ru-RU" sz="800" dirty="0"/>
              <a:t>Потому что не волк я по крови своей</a:t>
            </a:r>
            <a:br>
              <a:rPr lang="ru-RU" sz="800" dirty="0"/>
            </a:br>
            <a:r>
              <a:rPr lang="ru-RU" sz="800" dirty="0"/>
              <a:t>И меня только равный убьет.</a:t>
            </a:r>
          </a:p>
        </p:txBody>
      </p:sp>
    </p:spTree>
    <p:extLst>
      <p:ext uri="{BB962C8B-B14F-4D97-AF65-F5344CB8AC3E}">
        <p14:creationId xmlns:p14="http://schemas.microsoft.com/office/powerpoint/2010/main" val="1896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sz="1100" dirty="0" smtClean="0"/>
              <a:t>Сборник «Воронежские тетради» </a:t>
            </a:r>
            <a:r>
              <a:rPr lang="ru-RU" dirty="0" smtClean="0"/>
              <a:t> </a:t>
            </a:r>
            <a:r>
              <a:rPr lang="ru-RU" sz="1200" dirty="0" smtClean="0"/>
              <a:t>(1935-1937)</a:t>
            </a: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5446" y="622293"/>
            <a:ext cx="4643470" cy="190482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r>
              <a:rPr lang="ru-RU" sz="900" dirty="0" smtClean="0"/>
              <a:t>Ещё в апреле 1935 года им было создано пророческое стихотворение «Это какая улица?»</a:t>
            </a:r>
            <a:endParaRPr lang="ru-RU" sz="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1132" y="836607"/>
            <a:ext cx="2786082" cy="2267974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200" b="1" u="sng" dirty="0" smtClean="0"/>
              <a:t>Это какая улица?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Улица Мандельштама. </a:t>
            </a:r>
            <a:br>
              <a:rPr lang="ru-RU" sz="1200" dirty="0" smtClean="0"/>
            </a:br>
            <a:r>
              <a:rPr lang="ru-RU" sz="1200" dirty="0" smtClean="0"/>
              <a:t>Что за фамилия чертова - </a:t>
            </a:r>
            <a:br>
              <a:rPr lang="ru-RU" sz="1200" dirty="0" smtClean="0"/>
            </a:br>
            <a:r>
              <a:rPr lang="ru-RU" sz="1200" dirty="0" smtClean="0"/>
              <a:t>Как ее ни вывертывай, </a:t>
            </a:r>
            <a:br>
              <a:rPr lang="ru-RU" sz="1200" dirty="0" smtClean="0"/>
            </a:br>
            <a:r>
              <a:rPr lang="ru-RU" sz="1200" dirty="0" smtClean="0"/>
              <a:t>Криво звучит, а не прямо. </a:t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Мало в нем было линейного, </a:t>
            </a:r>
            <a:br>
              <a:rPr lang="ru-RU" sz="1200" dirty="0" smtClean="0"/>
            </a:br>
            <a:r>
              <a:rPr lang="ru-RU" sz="1200" dirty="0" smtClean="0"/>
              <a:t>Нрава он был не лилейного, </a:t>
            </a:r>
            <a:br>
              <a:rPr lang="ru-RU" sz="1200" dirty="0" smtClean="0"/>
            </a:br>
            <a:r>
              <a:rPr lang="ru-RU" sz="1200" dirty="0" smtClean="0"/>
              <a:t>И потому эта улица, </a:t>
            </a:r>
            <a:br>
              <a:rPr lang="ru-RU" sz="1200" dirty="0" smtClean="0"/>
            </a:br>
            <a:r>
              <a:rPr lang="ru-RU" sz="1200" dirty="0" smtClean="0"/>
              <a:t>Или, верней, эта яма </a:t>
            </a:r>
            <a:br>
              <a:rPr lang="ru-RU" sz="1200" dirty="0" smtClean="0"/>
            </a:br>
            <a:r>
              <a:rPr lang="ru-RU" sz="1200" dirty="0" smtClean="0"/>
              <a:t>Так и зовется по имени </a:t>
            </a:r>
            <a:br>
              <a:rPr lang="ru-RU" sz="1200" dirty="0" smtClean="0"/>
            </a:br>
            <a:r>
              <a:rPr lang="ru-RU" sz="1200" dirty="0" smtClean="0"/>
              <a:t>Этого Мандельштама...</a:t>
            </a:r>
            <a:endParaRPr lang="ru-RU" sz="1200" dirty="0"/>
          </a:p>
        </p:txBody>
      </p:sp>
      <p:pic>
        <p:nvPicPr>
          <p:cNvPr id="52226" name="Picture 2" descr="http://www.caoinform.ru/images/foto_staty/1108-2/11-3/dsc_742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2" y="908046"/>
            <a:ext cx="2329573" cy="207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Смерть</a:t>
            </a:r>
            <a:endParaRPr lang="ru-RU" dirty="0"/>
          </a:p>
        </p:txBody>
      </p:sp>
      <p:pic>
        <p:nvPicPr>
          <p:cNvPr id="51202" name="Picture 2" descr="File:NKVD Mandelstam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78" y="622293"/>
            <a:ext cx="2809747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78997" y="788688"/>
            <a:ext cx="2738755" cy="1667810"/>
          </a:xfrm>
          <a:prstGeom prst="rect">
            <a:avLst/>
          </a:prstGeom>
        </p:spPr>
        <p:txBody>
          <a:bodyPr wrap="square" lIns="51481" tIns="25740" rIns="51481" bIns="25740">
            <a:spAutoFit/>
          </a:bodyPr>
          <a:lstStyle/>
          <a:p>
            <a:pPr algn="ctr"/>
            <a:r>
              <a:rPr lang="ru-RU" sz="1050" dirty="0" smtClean="0"/>
              <a:t>В мае 1938 года его арестовали вторично. </a:t>
            </a:r>
            <a:endParaRPr lang="ru-RU" sz="1050" dirty="0" smtClean="0"/>
          </a:p>
          <a:p>
            <a:pPr algn="ctr"/>
            <a:r>
              <a:rPr lang="ru-RU" sz="1050" dirty="0" smtClean="0"/>
              <a:t>Его </a:t>
            </a:r>
            <a:r>
              <a:rPr lang="ru-RU" sz="1050" dirty="0" smtClean="0"/>
              <a:t>лишили квартиры и приговорили </a:t>
            </a:r>
            <a:endParaRPr lang="ru-RU" sz="1050" dirty="0" smtClean="0"/>
          </a:p>
          <a:p>
            <a:pPr algn="ctr"/>
            <a:r>
              <a:rPr lang="ru-RU" sz="1050" dirty="0" smtClean="0"/>
              <a:t>к </a:t>
            </a:r>
            <a:r>
              <a:rPr lang="ru-RU" sz="1050" dirty="0" smtClean="0"/>
              <a:t>5 годам лагерей на Дальнем Востоке </a:t>
            </a:r>
            <a:endParaRPr lang="ru-RU" sz="1050" dirty="0" smtClean="0"/>
          </a:p>
          <a:p>
            <a:pPr algn="ctr"/>
            <a:r>
              <a:rPr lang="ru-RU" sz="1050" dirty="0" smtClean="0"/>
              <a:t>за </a:t>
            </a:r>
            <a:r>
              <a:rPr lang="ru-RU" sz="1050" dirty="0" smtClean="0"/>
              <a:t>контрреволюционную деятельность</a:t>
            </a:r>
            <a:r>
              <a:rPr lang="ru-RU" sz="1050" dirty="0"/>
              <a:t>.</a:t>
            </a:r>
            <a:r>
              <a:rPr lang="ru-RU" sz="1050" dirty="0" smtClean="0"/>
              <a:t> </a:t>
            </a:r>
          </a:p>
          <a:p>
            <a:pPr algn="ctr"/>
            <a:r>
              <a:rPr lang="ru-RU" sz="1050" dirty="0" smtClean="0"/>
              <a:t>Путь продолжался месяц. Последнее письмо в конце октября: «Здоровье очень слабое, истощен до крайности». </a:t>
            </a:r>
          </a:p>
          <a:p>
            <a:pPr algn="ctr"/>
            <a:r>
              <a:rPr lang="ru-RU" sz="1050" dirty="0" smtClean="0"/>
              <a:t>Смерть пришла 27 декабря 1938 года </a:t>
            </a:r>
            <a:endParaRPr lang="ru-RU" sz="1050" dirty="0" smtClean="0"/>
          </a:p>
          <a:p>
            <a:pPr algn="ctr"/>
            <a:r>
              <a:rPr lang="ru-RU" sz="1050" dirty="0" smtClean="0"/>
              <a:t>в </a:t>
            </a:r>
            <a:r>
              <a:rPr lang="ru-RU" sz="1050" dirty="0" smtClean="0"/>
              <a:t>больнице, по официальному заключению </a:t>
            </a:r>
            <a:endParaRPr lang="ru-RU" sz="1050" dirty="0" smtClean="0"/>
          </a:p>
          <a:p>
            <a:pPr algn="ctr"/>
            <a:r>
              <a:rPr lang="ru-RU" sz="1050" dirty="0" smtClean="0"/>
              <a:t>от </a:t>
            </a:r>
            <a:r>
              <a:rPr lang="ru-RU" sz="1050" dirty="0" smtClean="0"/>
              <a:t>паралича сердца.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9038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5" y="1005903"/>
            <a:ext cx="4900930" cy="315471"/>
          </a:xfrm>
        </p:spPr>
        <p:txBody>
          <a:bodyPr/>
          <a:lstStyle/>
          <a:p>
            <a:r>
              <a:rPr lang="ru-RU" altLang="ru-RU" dirty="0" smtClean="0"/>
              <a:t>Эпилог</a:t>
            </a:r>
            <a:endParaRPr lang="ru-RU" altLang="ru-RU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6596" y="757132"/>
            <a:ext cx="2882642" cy="2218730"/>
          </a:xfrm>
          <a:prstGeom prst="rect">
            <a:avLst/>
          </a:prstGeom>
        </p:spPr>
        <p:txBody>
          <a:bodyPr lIns="51481" tIns="25740" rIns="51481" bIns="25740"/>
          <a:lstStyle/>
          <a:p>
            <a:pPr>
              <a:lnSpc>
                <a:spcPct val="80000"/>
              </a:lnSpc>
            </a:pPr>
            <a:r>
              <a:rPr lang="ru-RU" sz="1100" dirty="0" smtClean="0"/>
              <a:t>Жизнь Осипа Мандельштама трагична, впрочем как, судьба многих поэтов Серебряного века.  </a:t>
            </a:r>
          </a:p>
          <a:p>
            <a:pPr>
              <a:lnSpc>
                <a:spcPct val="80000"/>
              </a:lnSpc>
            </a:pPr>
            <a:r>
              <a:rPr lang="ru-RU" sz="1100" dirty="0" smtClean="0"/>
              <a:t>Произведения Осипа Мандельштама были запрещены еще 20 лет. </a:t>
            </a:r>
            <a:endParaRPr lang="ru-RU" altLang="ru-RU" sz="1100" dirty="0" smtClean="0"/>
          </a:p>
          <a:p>
            <a:pPr>
              <a:lnSpc>
                <a:spcPct val="80000"/>
              </a:lnSpc>
            </a:pPr>
            <a:endParaRPr lang="ru-RU" altLang="ru-RU" sz="1100" dirty="0" smtClean="0"/>
          </a:p>
          <a:p>
            <a:pPr>
              <a:lnSpc>
                <a:spcPct val="80000"/>
              </a:lnSpc>
            </a:pPr>
            <a:r>
              <a:rPr lang="ru-RU" altLang="ru-RU" sz="1100" dirty="0" smtClean="0"/>
              <a:t>Осип </a:t>
            </a:r>
            <a:r>
              <a:rPr lang="ru-RU" altLang="ru-RU" sz="1100" dirty="0" err="1" smtClean="0"/>
              <a:t>Эмильевич</a:t>
            </a:r>
            <a:r>
              <a:rPr lang="ru-RU" altLang="ru-RU" sz="1100" dirty="0" smtClean="0"/>
              <a:t> Мандельштам был официально реабилитирован в 1987 году.</a:t>
            </a:r>
            <a:r>
              <a:rPr lang="ru-RU" sz="1100" dirty="0" smtClean="0"/>
              <a:t> </a:t>
            </a:r>
          </a:p>
          <a:p>
            <a:pPr>
              <a:lnSpc>
                <a:spcPct val="80000"/>
              </a:lnSpc>
            </a:pPr>
            <a:endParaRPr lang="ru-RU" sz="1100" dirty="0" smtClean="0"/>
          </a:p>
          <a:p>
            <a:pPr>
              <a:lnSpc>
                <a:spcPct val="80000"/>
              </a:lnSpc>
            </a:pPr>
            <a:r>
              <a:rPr lang="ru-RU" sz="1100" dirty="0" smtClean="0"/>
              <a:t>Его </a:t>
            </a:r>
            <a:r>
              <a:rPr lang="ru-RU" sz="1100" dirty="0" smtClean="0"/>
              <a:t>стихи, прозу, мемуары сохранила жена Надежда Мандельштам. Что-то она возила с собой в «рукописном чемодане», что-то держала только в памяти. </a:t>
            </a:r>
            <a:endParaRPr lang="ru-RU" altLang="ru-RU" sz="1100" dirty="0" smtClean="0"/>
          </a:p>
          <a:p>
            <a:pPr>
              <a:lnSpc>
                <a:spcPct val="80000"/>
              </a:lnSpc>
            </a:pPr>
            <a:endParaRPr lang="ru-RU" altLang="ru-RU" sz="1100" dirty="0"/>
          </a:p>
          <a:p>
            <a:pPr>
              <a:lnSpc>
                <a:spcPct val="80000"/>
              </a:lnSpc>
            </a:pPr>
            <a:r>
              <a:rPr lang="ru-RU" sz="1100" dirty="0" smtClean="0"/>
              <a:t>Местонахождение </a:t>
            </a:r>
            <a:r>
              <a:rPr lang="ru-RU" sz="1100" dirty="0" smtClean="0"/>
              <a:t>могилы поэта до сих пор неизвестно.</a:t>
            </a:r>
            <a:endParaRPr lang="ru-RU" altLang="ru-RU" sz="11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776" y="622293"/>
            <a:ext cx="257176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3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58764" y="1046361"/>
            <a:ext cx="3888432" cy="430887"/>
          </a:xfrm>
        </p:spPr>
        <p:txBody>
          <a:bodyPr/>
          <a:lstStyle/>
          <a:p>
            <a:r>
              <a:rPr lang="ru-RU" sz="1400" dirty="0" smtClean="0">
                <a:solidFill>
                  <a:srgbClr val="0070C0"/>
                </a:solidFill>
              </a:rPr>
              <a:t>Познакомились </a:t>
            </a:r>
            <a:r>
              <a:rPr lang="ru-RU" sz="1400" dirty="0" smtClean="0">
                <a:solidFill>
                  <a:srgbClr val="0070C0"/>
                </a:solidFill>
              </a:rPr>
              <a:t>с жизнью поэта-акмеиста Осипа Мандельштама</a:t>
            </a:r>
          </a:p>
        </p:txBody>
      </p:sp>
      <p:sp>
        <p:nvSpPr>
          <p:cNvPr id="4" name="Овал 3"/>
          <p:cNvSpPr/>
          <p:nvPr/>
        </p:nvSpPr>
        <p:spPr>
          <a:xfrm>
            <a:off x="938685" y="97435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938685" y="1694433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658764" y="1838449"/>
            <a:ext cx="331236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kern="0" dirty="0" smtClean="0">
                <a:solidFill>
                  <a:srgbClr val="0070C0"/>
                </a:solidFill>
              </a:rPr>
              <a:t>Проанализировали </a:t>
            </a:r>
            <a:r>
              <a:rPr lang="ru-RU" sz="1400" kern="0" dirty="0" smtClean="0">
                <a:solidFill>
                  <a:srgbClr val="0070C0"/>
                </a:solidFill>
              </a:rPr>
              <a:t>творчество поэта</a:t>
            </a:r>
            <a:endParaRPr lang="ru-RU" sz="1400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Осип </a:t>
            </a:r>
            <a:r>
              <a:rPr lang="ru-RU" sz="1600" dirty="0" err="1" smtClean="0"/>
              <a:t>Эмильевич</a:t>
            </a:r>
            <a:r>
              <a:rPr lang="ru-RU" sz="1600" dirty="0" smtClean="0"/>
              <a:t> Мандельштам 1891-1938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107996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«Он явился , как чудо</a:t>
            </a:r>
            <a:r>
              <a:rPr lang="ru-RU" sz="2000" b="1" dirty="0" smtClean="0">
                <a:solidFill>
                  <a:srgbClr val="0070C0"/>
                </a:solidFill>
              </a:rPr>
              <a:t>!», - </a:t>
            </a:r>
            <a:r>
              <a:rPr lang="ru-RU" sz="2000" dirty="0" smtClean="0">
                <a:solidFill>
                  <a:srgbClr val="0070C0"/>
                </a:solidFill>
              </a:rPr>
              <a:t>писала </a:t>
            </a:r>
            <a:r>
              <a:rPr lang="ru-RU" sz="2000" dirty="0" smtClean="0">
                <a:solidFill>
                  <a:srgbClr val="0070C0"/>
                </a:solidFill>
              </a:rPr>
              <a:t>Анна Ахматова.</a:t>
            </a:r>
          </a:p>
          <a:p>
            <a:endParaRPr lang="ru-RU" dirty="0"/>
          </a:p>
        </p:txBody>
      </p:sp>
      <p:pic>
        <p:nvPicPr>
          <p:cNvPr id="1026" name="Picture 2" descr="C:\Documents and Settings\Эмма\Рабочий стол\преступление и наказание\1ADE6CEA-0F66-4F79-A582-C3064B30335C_w408_r1_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8256" y="622292"/>
            <a:ext cx="2786652" cy="24988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7246" y="758329"/>
            <a:ext cx="5491958" cy="430887"/>
          </a:xfrm>
        </p:spPr>
        <p:txBody>
          <a:bodyPr/>
          <a:lstStyle/>
          <a:p>
            <a:pPr marL="342900" indent="-342900" algn="ctr">
              <a:buAutoNum type="arabicPeriod"/>
            </a:pPr>
            <a:r>
              <a:rPr lang="ru-RU" sz="1400" dirty="0" smtClean="0"/>
              <a:t>Написать эссе «Осип Мандельштам в моём восприятии»</a:t>
            </a:r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33" y="1766441"/>
            <a:ext cx="1986426" cy="12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Варшава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8924" y="830337"/>
            <a:ext cx="2508123" cy="553998"/>
          </a:xfrm>
        </p:spPr>
        <p:txBody>
          <a:bodyPr/>
          <a:lstStyle/>
          <a:p>
            <a:pPr algn="ctr"/>
            <a:r>
              <a:rPr lang="ru-RU" dirty="0" smtClean="0"/>
              <a:t>Осип (Иосиф) Мандельштам родился 2 января по новому календарю 1891 года в Варшаве.</a:t>
            </a:r>
            <a:endParaRPr lang="ru-RU" dirty="0"/>
          </a:p>
        </p:txBody>
      </p:sp>
      <p:pic>
        <p:nvPicPr>
          <p:cNvPr id="2050" name="Picture 2" descr="C:\Documents and Settings\Эмма\Рабочий стол\преступление и наказание\5d556a4d41e0d-wawa-pa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96" y="614313"/>
            <a:ext cx="285752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Родители поэта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00657"/>
          </a:xfrm>
        </p:spPr>
        <p:txBody>
          <a:bodyPr/>
          <a:lstStyle/>
          <a:p>
            <a:pPr algn="ctr"/>
            <a:r>
              <a:rPr lang="ru-RU" dirty="0" smtClean="0"/>
              <a:t>Его отец, </a:t>
            </a:r>
            <a:r>
              <a:rPr lang="ru-RU" dirty="0" err="1" smtClean="0"/>
              <a:t>Эмилий</a:t>
            </a:r>
            <a:r>
              <a:rPr lang="ru-RU" dirty="0" smtClean="0"/>
              <a:t> Мандельштам, занимался производством перчаток, изучал немецкий язык, увлекался германской литературой и философией, </a:t>
            </a:r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 smtClean="0"/>
              <a:t>юности жил в Берлине.</a:t>
            </a:r>
          </a:p>
          <a:p>
            <a:pPr algn="ctr"/>
            <a:r>
              <a:rPr lang="ru-RU" dirty="0" smtClean="0"/>
              <a:t>Мать, Флора </a:t>
            </a:r>
            <a:r>
              <a:rPr lang="ru-RU" dirty="0" err="1" smtClean="0"/>
              <a:t>Вербловская</a:t>
            </a:r>
            <a:r>
              <a:rPr lang="ru-RU" dirty="0" smtClean="0"/>
              <a:t> занималась музыкой. В 1897 году семья переехала в Петербург. Родители хотели дать детям хорошее образование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 smtClean="0"/>
              <a:t>познакомить их с культурной жизнью Северной столицы.</a:t>
            </a:r>
            <a:endParaRPr lang="ru-RU" dirty="0"/>
          </a:p>
        </p:txBody>
      </p:sp>
      <p:pic>
        <p:nvPicPr>
          <p:cNvPr id="3074" name="Picture 2" descr="C:\Documents and Settings\Эмма\Рабочий стол\преступление и наказание\mandelstam_osip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14313"/>
            <a:ext cx="2717336" cy="25083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b="0" dirty="0" smtClean="0"/>
              <a:t>Осип Мандельштам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Documents and Settings\Эмма\Рабочий стол\преступление и наказание\e7033a73cbb3f334c006a4387ce5fa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1330" y="622293"/>
            <a:ext cx="1857388" cy="2428892"/>
          </a:xfrm>
          <a:prstGeom prst="rect">
            <a:avLst/>
          </a:prstGeom>
          <a:noFill/>
        </p:spPr>
      </p:pic>
      <p:pic>
        <p:nvPicPr>
          <p:cNvPr id="13315" name="Picture 3" descr="C:\Documents and Settings\Эмма\Рабочий стол\преступление и наказание\Osip-Mandelshta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4988" y="632585"/>
            <a:ext cx="1974375" cy="2430000"/>
          </a:xfrm>
          <a:prstGeom prst="rect">
            <a:avLst/>
          </a:prstGeom>
          <a:noFill/>
        </p:spPr>
      </p:pic>
      <p:pic>
        <p:nvPicPr>
          <p:cNvPr id="13317" name="Picture 5" descr="C:\Documents and Settings\Эмма\Рабочий стол\преступление и наказание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56" y="622293"/>
            <a:ext cx="164307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b="0" dirty="0" err="1" smtClean="0"/>
              <a:t>Тенишевское</a:t>
            </a:r>
            <a:r>
              <a:rPr lang="ru-RU" b="0" dirty="0" smtClean="0"/>
              <a:t> коммерческое училище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098924" y="600372"/>
            <a:ext cx="2594868" cy="2462213"/>
          </a:xfrm>
        </p:spPr>
        <p:txBody>
          <a:bodyPr/>
          <a:lstStyle/>
          <a:p>
            <a:pPr algn="ctr"/>
            <a:r>
              <a:rPr lang="ru-RU" sz="1000" dirty="0" smtClean="0"/>
              <a:t>С 1900 по 1907 год Осип учится </a:t>
            </a:r>
            <a:endParaRPr lang="ru-RU" sz="1000" dirty="0" smtClean="0"/>
          </a:p>
          <a:p>
            <a:pPr algn="ctr"/>
            <a:r>
              <a:rPr lang="ru-RU" sz="1000" dirty="0" smtClean="0"/>
              <a:t>в </a:t>
            </a:r>
            <a:r>
              <a:rPr lang="ru-RU" sz="1000" dirty="0" smtClean="0"/>
              <a:t>Тенишевском коммерческом училище. Это училище называли «российской кузницей культурных кадров XX века</a:t>
            </a:r>
            <a:r>
              <a:rPr lang="ru-RU" sz="1000" dirty="0" smtClean="0"/>
              <a:t>». </a:t>
            </a:r>
          </a:p>
          <a:p>
            <a:pPr algn="ctr"/>
            <a:r>
              <a:rPr lang="ru-RU" sz="1000" dirty="0" smtClean="0"/>
              <a:t>Это </a:t>
            </a:r>
            <a:r>
              <a:rPr lang="ru-RU" sz="1000" dirty="0" smtClean="0"/>
              <a:t>было самое престижное учебное заведение Петербурга. </a:t>
            </a:r>
          </a:p>
          <a:p>
            <a:pPr algn="ctr"/>
            <a:r>
              <a:rPr lang="ru-RU" sz="1000" dirty="0" smtClean="0"/>
              <a:t> В отличие от остальных учебных заведений подобного уровня, его студенты никогда не носили форму, </a:t>
            </a:r>
            <a:endParaRPr lang="ru-RU" sz="1000" dirty="0" smtClean="0"/>
          </a:p>
          <a:p>
            <a:pPr algn="ctr"/>
            <a:r>
              <a:rPr lang="ru-RU" sz="1000" dirty="0" smtClean="0"/>
              <a:t>к </a:t>
            </a:r>
            <a:r>
              <a:rPr lang="ru-RU" sz="1000" dirty="0" smtClean="0"/>
              <a:t>тому же оценок здесь не ставили </a:t>
            </a:r>
            <a:endParaRPr lang="ru-RU" sz="1000" dirty="0" smtClean="0"/>
          </a:p>
          <a:p>
            <a:pPr algn="ctr"/>
            <a:r>
              <a:rPr lang="ru-RU" sz="1000" dirty="0" smtClean="0"/>
              <a:t>и </a:t>
            </a:r>
            <a:r>
              <a:rPr lang="ru-RU" sz="1000" dirty="0" smtClean="0"/>
              <a:t>переходных экзаменов не практиковали. В училище Осип Мандельштам увлекся театром, музыкой и написал свои первые стихи. </a:t>
            </a:r>
          </a:p>
          <a:p>
            <a:pPr algn="ctr"/>
            <a:r>
              <a:rPr lang="ru-RU" sz="1000" dirty="0" smtClean="0"/>
              <a:t>Родители не одобряли поэтических опытов сына</a:t>
            </a:r>
            <a:r>
              <a:rPr lang="ru-RU" sz="1000" dirty="0" smtClean="0"/>
              <a:t>.</a:t>
            </a:r>
            <a:endParaRPr lang="ru-RU" dirty="0"/>
          </a:p>
        </p:txBody>
      </p:sp>
      <p:pic>
        <p:nvPicPr>
          <p:cNvPr id="4098" name="Picture 2" descr="C:\Documents and Settings\Эмма\Рабочий стол\преступление и наказание\aca82c18fc65c3abb99dbac6e9d56e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396" y="622293"/>
            <a:ext cx="2857520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Европа 1909-1910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54908" y="661928"/>
            <a:ext cx="2594610" cy="2400657"/>
          </a:xfrm>
        </p:spPr>
        <p:txBody>
          <a:bodyPr/>
          <a:lstStyle/>
          <a:p>
            <a:r>
              <a:rPr lang="ru-RU" dirty="0" smtClean="0"/>
              <a:t>После окончания училища Мандельштам уезжает в Европу. Он побывал во Франции, Италии, Германии. Он слушал лекции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Сорбонне. В Париже будущий поэт познакомился с </a:t>
            </a:r>
            <a:r>
              <a:rPr lang="ru-RU" dirty="0" smtClean="0">
                <a:hlinkClick r:id="rId2"/>
              </a:rPr>
              <a:t>Николаем Гумилевым</a:t>
            </a:r>
            <a:r>
              <a:rPr lang="ru-RU" dirty="0" smtClean="0"/>
              <a:t> — позже они стали близкими друзьями. </a:t>
            </a:r>
          </a:p>
          <a:p>
            <a:r>
              <a:rPr lang="ru-RU" dirty="0" smtClean="0"/>
              <a:t>Мандельштам увлекался французской поэзией, изучал романскую филологию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Гейдельбергском</a:t>
            </a:r>
            <a:r>
              <a:rPr lang="ru-RU" dirty="0" smtClean="0"/>
              <a:t> университете Германии.</a:t>
            </a:r>
            <a:endParaRPr lang="ru-RU" dirty="0"/>
          </a:p>
        </p:txBody>
      </p:sp>
      <p:pic>
        <p:nvPicPr>
          <p:cNvPr id="5123" name="Picture 3" descr="C:\Documents and Settings\Эмма\Рабочий стол\преступление и наказание\sorbonne-paris-850x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256" y="622293"/>
            <a:ext cx="2628919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Журнал «Аполлон» </a:t>
            </a:r>
            <a:r>
              <a:rPr lang="ru-RU" dirty="0" smtClean="0"/>
              <a:t>1910 г.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82900" y="550855"/>
            <a:ext cx="2714643" cy="2585323"/>
          </a:xfrm>
        </p:spPr>
        <p:txBody>
          <a:bodyPr/>
          <a:lstStyle/>
          <a:p>
            <a:pPr algn="ctr"/>
            <a:r>
              <a:rPr lang="ru-RU" sz="1050" dirty="0" smtClean="0"/>
              <a:t>В 1910 году Мандельштам впервые напечатал свои стихотворения в журнале «Аполлон». В эти годы он увлекся творчеством </a:t>
            </a:r>
            <a:r>
              <a:rPr lang="ru-RU" sz="1050" dirty="0" smtClean="0"/>
              <a:t>поэтов-символистов</a:t>
            </a:r>
            <a:r>
              <a:rPr lang="ru-RU" sz="1050" dirty="0" smtClean="0"/>
              <a:t>, посещает ивановские «среды». </a:t>
            </a:r>
          </a:p>
          <a:p>
            <a:pPr algn="ctr"/>
            <a:r>
              <a:rPr lang="ru-RU" sz="1050" dirty="0" smtClean="0"/>
              <a:t> В 1911 году молодой поэт поступил </a:t>
            </a:r>
            <a:endParaRPr lang="ru-RU" sz="1050" dirty="0" smtClean="0"/>
          </a:p>
          <a:p>
            <a:pPr algn="ctr"/>
            <a:r>
              <a:rPr lang="ru-RU" sz="1050" dirty="0" smtClean="0"/>
              <a:t>на </a:t>
            </a:r>
            <a:r>
              <a:rPr lang="ru-RU" sz="1050" dirty="0" smtClean="0"/>
              <a:t>историко-филологический факультет Петербургского университета. </a:t>
            </a:r>
          </a:p>
          <a:p>
            <a:pPr algn="ctr"/>
            <a:r>
              <a:rPr lang="ru-RU" sz="1050" dirty="0" smtClean="0"/>
              <a:t>В тот же год он присоединился к «Цеху поэтов» Николая Гумилева. </a:t>
            </a:r>
            <a:endParaRPr lang="ru-RU" sz="1050" dirty="0" smtClean="0"/>
          </a:p>
          <a:p>
            <a:pPr algn="ctr"/>
            <a:r>
              <a:rPr lang="ru-RU" sz="1050" b="1" dirty="0" smtClean="0"/>
              <a:t>Мандельштам </a:t>
            </a:r>
            <a:r>
              <a:rPr lang="ru-RU" sz="1050" b="1" dirty="0" smtClean="0"/>
              <a:t>примыкает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к </a:t>
            </a:r>
            <a:r>
              <a:rPr lang="ru-RU" sz="1050" b="1" dirty="0" smtClean="0"/>
              <a:t>литературному течению акмеистов.</a:t>
            </a:r>
          </a:p>
          <a:p>
            <a:pPr algn="ctr"/>
            <a:r>
              <a:rPr lang="ru-RU" sz="1050" dirty="0" smtClean="0"/>
              <a:t>Осип Мандельштам публиковал </a:t>
            </a:r>
            <a:endParaRPr lang="ru-RU" sz="1050" dirty="0" smtClean="0"/>
          </a:p>
          <a:p>
            <a:pPr algn="ctr"/>
            <a:r>
              <a:rPr lang="ru-RU" sz="1050" dirty="0" smtClean="0"/>
              <a:t>в </a:t>
            </a:r>
            <a:r>
              <a:rPr lang="ru-RU" sz="1050" dirty="0" smtClean="0"/>
              <a:t>петербургских изданиях стихи, литературные статьи, переводы, </a:t>
            </a:r>
            <a:r>
              <a:rPr lang="ru-RU" sz="1050" dirty="0" smtClean="0"/>
              <a:t>выступал </a:t>
            </a:r>
            <a:r>
              <a:rPr lang="ru-RU" sz="1050" dirty="0" smtClean="0"/>
              <a:t>со своими произведениями на сцене</a:t>
            </a:r>
            <a:r>
              <a:rPr lang="ru-RU" sz="1050" dirty="0" smtClean="0"/>
              <a:t>.</a:t>
            </a:r>
            <a:endParaRPr lang="ru-RU" dirty="0"/>
          </a:p>
        </p:txBody>
      </p:sp>
      <p:pic>
        <p:nvPicPr>
          <p:cNvPr id="6146" name="Picture 2" descr="C:\Documents and Settings\Эмма\Рабочий стол\преступление и наказание\250px-ApollonMagaz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78593"/>
            <a:ext cx="2768999" cy="255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a4733594ddeeedbf4ff5f52ac6a5de1833a2d4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8514</TotalTime>
  <Words>942</Words>
  <Application>Microsoft Office PowerPoint</Application>
  <PresentationFormat>Произвольный</PresentationFormat>
  <Paragraphs>148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Осип Эмильевич Мандельштам 1891-1938</vt:lpstr>
      <vt:lpstr>Варшава</vt:lpstr>
      <vt:lpstr>Родители поэта</vt:lpstr>
      <vt:lpstr>Осип Мандельштам</vt:lpstr>
      <vt:lpstr>Тенишевское коммерческое училище </vt:lpstr>
      <vt:lpstr>Европа 1909-1910 г.</vt:lpstr>
      <vt:lpstr>Журнал «Аполлон» 1910 г.</vt:lpstr>
      <vt:lpstr>Мандельштам и Гумилёв в литературном объединении «Цех поэтов»</vt:lpstr>
      <vt:lpstr>Анна Ахматова о поэте</vt:lpstr>
      <vt:lpstr>Знакомство с А.Блоком 1912 г.</vt:lpstr>
      <vt:lpstr>Первый сборник стихов «Камень» 1913 г.</vt:lpstr>
      <vt:lpstr>Первый сборник стихов «Камень» 1913 г. </vt:lpstr>
      <vt:lpstr>Античные образы в поэзии поэта </vt:lpstr>
      <vt:lpstr>Сборник стихотворений «Tristia» («Скорбь») 1922 г.</vt:lpstr>
      <vt:lpstr>Супруга Мандельштама Надежда Хазина </vt:lpstr>
      <vt:lpstr>Интересный факт о Марине Цветаевой  </vt:lpstr>
      <vt:lpstr>Чуковский о Мандельштаме </vt:lpstr>
      <vt:lpstr>Три периода творчества О.Мандельштама</vt:lpstr>
      <vt:lpstr>Презентация PowerPoint</vt:lpstr>
      <vt:lpstr>«Мы живём,  под собою не чуя страны..» 1933 г.</vt:lpstr>
      <vt:lpstr>«Мы живём,  под собою не чуя страны..» 1933 г.</vt:lpstr>
      <vt:lpstr>Арест 1934 год</vt:lpstr>
      <vt:lpstr>Обыск</vt:lpstr>
      <vt:lpstr>Сборник «Воронежские тетради»  (1935-1937)</vt:lpstr>
      <vt:lpstr>Смерть</vt:lpstr>
      <vt:lpstr>Эпилог</vt:lpstr>
      <vt:lpstr>Сегодня на уроке </vt:lpstr>
      <vt:lpstr>Задание для самостоятельной работы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Закирова Ф.М</cp:lastModifiedBy>
  <cp:revision>869</cp:revision>
  <dcterms:created xsi:type="dcterms:W3CDTF">2020-04-13T08:06:06Z</dcterms:created>
  <dcterms:modified xsi:type="dcterms:W3CDTF">2020-11-19T09:22:32Z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