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351" r:id="rId3"/>
    <p:sldId id="447" r:id="rId4"/>
    <p:sldId id="448" r:id="rId5"/>
    <p:sldId id="449" r:id="rId6"/>
    <p:sldId id="450" r:id="rId7"/>
    <p:sldId id="406" r:id="rId8"/>
    <p:sldId id="446" r:id="rId9"/>
    <p:sldId id="409" r:id="rId10"/>
    <p:sldId id="410" r:id="rId11"/>
    <p:sldId id="411" r:id="rId12"/>
    <p:sldId id="429" r:id="rId13"/>
    <p:sldId id="408" r:id="rId14"/>
    <p:sldId id="415" r:id="rId15"/>
    <p:sldId id="412" r:id="rId16"/>
    <p:sldId id="431" r:id="rId17"/>
    <p:sldId id="413" r:id="rId18"/>
    <p:sldId id="414" r:id="rId19"/>
    <p:sldId id="416" r:id="rId20"/>
    <p:sldId id="417" r:id="rId21"/>
    <p:sldId id="433" r:id="rId22"/>
    <p:sldId id="435" r:id="rId23"/>
    <p:sldId id="418" r:id="rId24"/>
    <p:sldId id="419" r:id="rId25"/>
    <p:sldId id="420" r:id="rId26"/>
    <p:sldId id="421" r:id="rId27"/>
    <p:sldId id="422" r:id="rId28"/>
    <p:sldId id="437" r:id="rId29"/>
    <p:sldId id="423" r:id="rId30"/>
    <p:sldId id="439" r:id="rId31"/>
    <p:sldId id="441" r:id="rId32"/>
    <p:sldId id="425" r:id="rId33"/>
    <p:sldId id="442" r:id="rId34"/>
    <p:sldId id="440" r:id="rId35"/>
    <p:sldId id="443" r:id="rId36"/>
    <p:sldId id="424" r:id="rId37"/>
    <p:sldId id="426" r:id="rId38"/>
    <p:sldId id="427" r:id="rId39"/>
    <p:sldId id="445" r:id="rId40"/>
    <p:sldId id="404" r:id="rId41"/>
    <p:sldId id="298" r:id="rId42"/>
  </p:sldIdLst>
  <p:sldSz cx="5765800" cy="3244850"/>
  <p:notesSz cx="5765800" cy="324485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7" autoAdjust="0"/>
    <p:restoredTop sz="86466" autoAdjust="0"/>
  </p:normalViewPr>
  <p:slideViewPr>
    <p:cSldViewPr>
      <p:cViewPr varScale="1">
        <p:scale>
          <a:sx n="110" d="100"/>
          <a:sy n="110" d="100"/>
        </p:scale>
        <p:origin x="523" y="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1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1CD7599-C455-45B4-B5C3-CB24B8E01B59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218604" y="1478409"/>
            <a:ext cx="3312368" cy="1092607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1200"/>
              </a:spcBef>
            </a:pPr>
            <a:endParaRPr lang="en-US" altLang="ru-RU" sz="700" kern="0" dirty="0" smtClean="0">
              <a:solidFill>
                <a:srgbClr val="0070C0"/>
              </a:solidFill>
            </a:endParaRPr>
          </a:p>
          <a:p>
            <a:pPr algn="ctr"/>
            <a:endParaRPr lang="en-US" altLang="ru-RU" sz="800" kern="0" dirty="0" smtClean="0">
              <a:solidFill>
                <a:srgbClr val="0070C0"/>
              </a:solidFill>
            </a:endParaRP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Марина 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Цветаева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Жизнь и 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творчество</a:t>
            </a:r>
            <a:endParaRPr lang="en-US" altLang="ru-RU" sz="2400" kern="0" dirty="0" smtClean="0">
              <a:solidFill>
                <a:srgbClr val="0070C0"/>
              </a:solidFill>
            </a:endParaRPr>
          </a:p>
          <a:p>
            <a:pPr algn="ctr"/>
            <a:endParaRPr lang="ru-RU" altLang="ru-RU" sz="800" kern="0" dirty="0">
              <a:solidFill>
                <a:srgbClr val="0070C0"/>
              </a:solidFill>
            </a:endParaRPr>
          </a:p>
        </p:txBody>
      </p:sp>
      <p:pic>
        <p:nvPicPr>
          <p:cNvPr id="10" name="Picture 3" descr="C:\Documents and Settings\Эмма\Рабочий стол\цветаева\Марина-Цвета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4988" y="1122359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927946" y="837736"/>
            <a:ext cx="2669598" cy="174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 anchor="ctr">
            <a:spAutoFit/>
          </a:bodyPr>
          <a:lstStyle/>
          <a:p>
            <a:pPr algn="ctr" eaLnBrk="1" hangingPunct="1"/>
            <a:r>
              <a:rPr lang="ru-RU" sz="1000" b="1" dirty="0" smtClean="0">
                <a:solidFill>
                  <a:srgbClr val="663300"/>
                </a:solidFill>
              </a:rPr>
              <a:t>Иван </a:t>
            </a:r>
            <a:r>
              <a:rPr lang="ru-RU" sz="1000" b="1" dirty="0">
                <a:solidFill>
                  <a:srgbClr val="663300"/>
                </a:solidFill>
              </a:rPr>
              <a:t>Владимирович</a:t>
            </a:r>
          </a:p>
          <a:p>
            <a:pPr algn="ctr" eaLnBrk="1" hangingPunct="1"/>
            <a:r>
              <a:rPr lang="ru-RU" sz="1000" b="1" dirty="0">
                <a:solidFill>
                  <a:srgbClr val="663300"/>
                </a:solidFill>
              </a:rPr>
              <a:t> </a:t>
            </a:r>
            <a:r>
              <a:rPr lang="ru-RU" sz="1000" b="1" dirty="0" smtClean="0">
                <a:solidFill>
                  <a:srgbClr val="663300"/>
                </a:solidFill>
              </a:rPr>
              <a:t>Цветаев был сыном бедного сельского попа. До 12 лет он  сапог не одевал. </a:t>
            </a:r>
            <a:r>
              <a:rPr lang="ru-RU" sz="1000" b="1" dirty="0" smtClean="0">
                <a:solidFill>
                  <a:srgbClr val="663300"/>
                </a:solidFill>
              </a:rPr>
              <a:t>Трудом </a:t>
            </a:r>
          </a:p>
          <a:p>
            <a:pPr algn="ctr" eaLnBrk="1" hangingPunct="1"/>
            <a:r>
              <a:rPr lang="ru-RU" sz="1000" b="1" dirty="0" smtClean="0">
                <a:solidFill>
                  <a:srgbClr val="663300"/>
                </a:solidFill>
              </a:rPr>
              <a:t>и </a:t>
            </a:r>
            <a:r>
              <a:rPr lang="ru-RU" sz="1000" b="1" dirty="0" smtClean="0">
                <a:solidFill>
                  <a:srgbClr val="663300"/>
                </a:solidFill>
              </a:rPr>
              <a:t>талантом он пробил себе дорогу. </a:t>
            </a:r>
          </a:p>
          <a:p>
            <a:pPr algn="ctr" eaLnBrk="1" hangingPunct="1"/>
            <a:r>
              <a:rPr lang="ru-RU" sz="1000" b="1" dirty="0" smtClean="0">
                <a:solidFill>
                  <a:srgbClr val="663300"/>
                </a:solidFill>
              </a:rPr>
              <a:t>Он был  </a:t>
            </a:r>
            <a:r>
              <a:rPr lang="ru-RU" sz="1000" b="1" dirty="0" smtClean="0">
                <a:solidFill>
                  <a:srgbClr val="000099"/>
                </a:solidFill>
              </a:rPr>
              <a:t>профессором Московского Университета</a:t>
            </a:r>
            <a:r>
              <a:rPr lang="ru-RU" sz="1000" b="1" dirty="0">
                <a:solidFill>
                  <a:srgbClr val="000099"/>
                </a:solidFill>
              </a:rPr>
              <a:t>, </a:t>
            </a:r>
            <a:r>
              <a:rPr lang="ru-RU" sz="1000" b="1" dirty="0" smtClean="0">
                <a:solidFill>
                  <a:srgbClr val="000099"/>
                </a:solidFill>
              </a:rPr>
              <a:t>учёным-филологом</a:t>
            </a:r>
            <a:r>
              <a:rPr lang="ru-RU" sz="1000" b="1" dirty="0" smtClean="0">
                <a:solidFill>
                  <a:srgbClr val="000099"/>
                </a:solidFill>
              </a:rPr>
              <a:t>,</a:t>
            </a:r>
            <a:endParaRPr lang="ru-RU" sz="1000" b="1" dirty="0">
              <a:solidFill>
                <a:srgbClr val="000099"/>
              </a:solidFill>
            </a:endParaRPr>
          </a:p>
          <a:p>
            <a:pPr algn="ctr" eaLnBrk="1" hangingPunct="1"/>
            <a:r>
              <a:rPr lang="ru-RU" sz="1000" b="1" dirty="0" smtClean="0">
                <a:solidFill>
                  <a:srgbClr val="000099"/>
                </a:solidFill>
              </a:rPr>
              <a:t>общественным </a:t>
            </a:r>
            <a:r>
              <a:rPr lang="ru-RU" sz="1000" b="1" dirty="0" smtClean="0">
                <a:solidFill>
                  <a:srgbClr val="000099"/>
                </a:solidFill>
              </a:rPr>
              <a:t>деятелем,</a:t>
            </a:r>
            <a:endParaRPr lang="ru-RU" sz="1000" b="1" dirty="0">
              <a:solidFill>
                <a:srgbClr val="000099"/>
              </a:solidFill>
            </a:endParaRPr>
          </a:p>
          <a:p>
            <a:pPr algn="ctr" eaLnBrk="1" hangingPunct="1"/>
            <a:r>
              <a:rPr lang="ru-RU" sz="1000" b="1" dirty="0">
                <a:solidFill>
                  <a:srgbClr val="000099"/>
                </a:solidFill>
              </a:rPr>
              <a:t> </a:t>
            </a:r>
            <a:r>
              <a:rPr lang="ru-RU" sz="1000" b="1" dirty="0" smtClean="0">
                <a:solidFill>
                  <a:srgbClr val="000099"/>
                </a:solidFill>
              </a:rPr>
              <a:t>одним  </a:t>
            </a:r>
            <a:r>
              <a:rPr lang="ru-RU" sz="1000" b="1" dirty="0" smtClean="0">
                <a:solidFill>
                  <a:srgbClr val="000099"/>
                </a:solidFill>
              </a:rPr>
              <a:t>из основателей </a:t>
            </a:r>
            <a:r>
              <a:rPr lang="ru-RU" sz="1000" b="1" dirty="0">
                <a:solidFill>
                  <a:srgbClr val="000099"/>
                </a:solidFill>
              </a:rPr>
              <a:t>Музея </a:t>
            </a:r>
            <a:endParaRPr lang="ru-RU" sz="1000" b="1" dirty="0" smtClean="0">
              <a:solidFill>
                <a:srgbClr val="000099"/>
              </a:solidFill>
            </a:endParaRPr>
          </a:p>
          <a:p>
            <a:pPr algn="ctr" eaLnBrk="1" hangingPunct="1"/>
            <a:r>
              <a:rPr lang="ru-RU" sz="1000" b="1" dirty="0" smtClean="0">
                <a:solidFill>
                  <a:srgbClr val="000099"/>
                </a:solidFill>
              </a:rPr>
              <a:t>изящных искусств имени </a:t>
            </a:r>
            <a:r>
              <a:rPr lang="ru-RU" sz="1000" b="1" dirty="0">
                <a:solidFill>
                  <a:srgbClr val="000099"/>
                </a:solidFill>
              </a:rPr>
              <a:t>Александра </a:t>
            </a:r>
            <a:r>
              <a:rPr lang="en-US" sz="1000" b="1" dirty="0">
                <a:solidFill>
                  <a:srgbClr val="000099"/>
                </a:solidFill>
              </a:rPr>
              <a:t>III</a:t>
            </a:r>
            <a:r>
              <a:rPr lang="ru-RU" sz="1000" b="1" dirty="0">
                <a:solidFill>
                  <a:srgbClr val="000099"/>
                </a:solidFill>
              </a:rPr>
              <a:t>,</a:t>
            </a:r>
          </a:p>
          <a:p>
            <a:pPr algn="ctr" eaLnBrk="1" hangingPunct="1"/>
            <a:r>
              <a:rPr lang="ru-RU" sz="1000" b="1" dirty="0" smtClean="0">
                <a:solidFill>
                  <a:srgbClr val="000099"/>
                </a:solidFill>
              </a:rPr>
              <a:t>почётным доктором </a:t>
            </a:r>
            <a:r>
              <a:rPr lang="ru-RU" sz="1000" b="1" dirty="0" smtClean="0">
                <a:solidFill>
                  <a:srgbClr val="000099"/>
                </a:solidFill>
              </a:rPr>
              <a:t>Болонского </a:t>
            </a:r>
            <a:r>
              <a:rPr lang="ru-RU" sz="1000" b="1" dirty="0">
                <a:solidFill>
                  <a:srgbClr val="000099"/>
                </a:solidFill>
              </a:rPr>
              <a:t>университета. </a:t>
            </a:r>
            <a:endParaRPr lang="ru-RU" sz="1400" b="1" dirty="0">
              <a:solidFill>
                <a:srgbClr val="000099"/>
              </a:solidFill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32" y="622293"/>
            <a:ext cx="26168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91311" y="765169"/>
            <a:ext cx="2255885" cy="2225408"/>
          </a:xfrm>
          <a:prstGeom prst="rect">
            <a:avLst/>
          </a:prstGeom>
        </p:spPr>
        <p:txBody>
          <a:bodyPr lIns="51481" tIns="25740" rIns="51481" bIns="25740" anchor="ctr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100" b="1" dirty="0" smtClean="0">
                <a:solidFill>
                  <a:srgbClr val="000099"/>
                </a:solidFill>
              </a:rPr>
              <a:t>Мать </a:t>
            </a:r>
            <a:r>
              <a:rPr lang="ru-RU" sz="1100" b="1" dirty="0" smtClean="0">
                <a:solidFill>
                  <a:srgbClr val="663300"/>
                </a:solidFill>
              </a:rPr>
              <a:t>- Марина </a:t>
            </a:r>
            <a:r>
              <a:rPr lang="ru-RU" sz="1100" b="1" dirty="0" smtClean="0">
                <a:solidFill>
                  <a:srgbClr val="663300"/>
                </a:solidFill>
              </a:rPr>
              <a:t>Александровна </a:t>
            </a:r>
            <a:r>
              <a:rPr lang="ru-RU" sz="1100" b="1" dirty="0" err="1" smtClean="0">
                <a:solidFill>
                  <a:srgbClr val="663300"/>
                </a:solidFill>
              </a:rPr>
              <a:t>Мейн</a:t>
            </a:r>
            <a:r>
              <a:rPr lang="ru-RU" sz="1100" b="1" dirty="0" smtClean="0">
                <a:solidFill>
                  <a:srgbClr val="000066"/>
                </a:solidFill>
              </a:rPr>
              <a:t> (1868-1906 гг</a:t>
            </a:r>
            <a:r>
              <a:rPr lang="ru-RU" sz="1100" b="1" dirty="0" smtClean="0">
                <a:solidFill>
                  <a:srgbClr val="000066"/>
                </a:solidFill>
              </a:rPr>
              <a:t>.) - вторая </a:t>
            </a:r>
            <a:r>
              <a:rPr lang="ru-RU" sz="1100" b="1" dirty="0" smtClean="0">
                <a:solidFill>
                  <a:srgbClr val="000066"/>
                </a:solidFill>
              </a:rPr>
              <a:t>жена Ивана Владимировича, была блистательной пианисткой, пожертвовавшей музыкальной карьерой </a:t>
            </a:r>
            <a:endParaRPr lang="ru-RU" sz="1100" b="1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100" b="1" dirty="0" smtClean="0">
                <a:solidFill>
                  <a:srgbClr val="000066"/>
                </a:solidFill>
              </a:rPr>
              <a:t>во </a:t>
            </a:r>
            <a:r>
              <a:rPr lang="ru-RU" sz="1100" b="1" dirty="0" smtClean="0">
                <a:solidFill>
                  <a:srgbClr val="000066"/>
                </a:solidFill>
              </a:rPr>
              <a:t>имя семьи, а также переводчицей художественной литературы </a:t>
            </a:r>
            <a:endParaRPr lang="ru-RU" sz="1100" b="1" dirty="0" smtClean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100" b="1" dirty="0" smtClean="0">
                <a:solidFill>
                  <a:srgbClr val="000066"/>
                </a:solidFill>
              </a:rPr>
              <a:t>с </a:t>
            </a:r>
            <a:r>
              <a:rPr lang="ru-RU" sz="1100" b="1" dirty="0" smtClean="0">
                <a:solidFill>
                  <a:srgbClr val="000066"/>
                </a:solidFill>
              </a:rPr>
              <a:t>английского и немецкого языков. </a:t>
            </a: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765169"/>
            <a:ext cx="3051617" cy="226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31435" y="0"/>
            <a:ext cx="3951663" cy="3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</a:rPr>
              <a:t>Мать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356" y="574602"/>
            <a:ext cx="2297307" cy="112920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матери </a:t>
            </a: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чахотки в 1906 году Марина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сестрой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Анастасией остались </a:t>
            </a: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попечении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отца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9"/>
          <p:cNvGrpSpPr/>
          <p:nvPr/>
        </p:nvGrpSpPr>
        <p:grpSpPr>
          <a:xfrm>
            <a:off x="290612" y="2054473"/>
            <a:ext cx="3646188" cy="938719"/>
            <a:chOff x="460882" y="4342134"/>
            <a:chExt cx="5782502" cy="1983986"/>
          </a:xfrm>
        </p:grpSpPr>
        <p:sp>
          <p:nvSpPr>
            <p:cNvPr id="7" name="TextBox 6"/>
            <p:cNvSpPr txBox="1"/>
            <p:nvPr/>
          </p:nvSpPr>
          <p:spPr>
            <a:xfrm>
              <a:off x="1031871" y="4342134"/>
              <a:ext cx="5211513" cy="19839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«Всё бледней лазурный остров-детство,</a:t>
              </a:r>
            </a:p>
            <a:p>
              <a:pPr algn="ctr"/>
              <a:r>
                <a:rPr lang="ru-RU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Мы одни на палубе стоим.</a:t>
              </a:r>
            </a:p>
            <a:p>
              <a:pPr algn="ctr"/>
              <a:r>
                <a:rPr lang="ru-RU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Видно, грусть оставила в наследство</a:t>
              </a:r>
            </a:p>
            <a:p>
              <a:pPr algn="ctr"/>
              <a:r>
                <a:rPr lang="ru-RU" sz="11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Ты, о мама, девочкам своим!». </a:t>
              </a:r>
              <a:endPara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endParaRPr>
            </a:p>
          </p:txBody>
        </p:sp>
        <p:pic>
          <p:nvPicPr>
            <p:cNvPr id="9" name="Рисунок 8" descr="77e79e7d4ec34c3f08d980c717863921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60882" y="4646512"/>
              <a:ext cx="1409700" cy="76200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74588" y="72008"/>
            <a:ext cx="5616624" cy="3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tsvetaeva_4_19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2620" y="258103"/>
            <a:ext cx="2763591" cy="1652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74" y="326281"/>
            <a:ext cx="2469299" cy="284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267" y="321774"/>
            <a:ext cx="2927945" cy="284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418421" y="39810"/>
            <a:ext cx="1960423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 eaLnBrk="1" hangingPunct="1"/>
            <a:r>
              <a:rPr lang="ru-RU" dirty="0"/>
              <a:t>Ася Цветаева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242940" y="28408"/>
            <a:ext cx="1855153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81" tIns="25740" rIns="51481" bIns="25740">
            <a:spAutoFit/>
          </a:bodyPr>
          <a:lstStyle/>
          <a:p>
            <a:pPr eaLnBrk="1" hangingPunct="1"/>
            <a:r>
              <a:rPr lang="ru-RU" dirty="0"/>
              <a:t>Марина Цветаева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88" y="72008"/>
            <a:ext cx="5616624" cy="3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/>
      <p:bldP spid="111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604" y="758329"/>
            <a:ext cx="5400600" cy="1990975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От </a:t>
            </a:r>
            <a:r>
              <a:rPr lang="ru-RU" sz="1400" dirty="0" smtClean="0"/>
              <a:t>матери, </a:t>
            </a:r>
            <a:r>
              <a:rPr lang="ru-RU" sz="1400" dirty="0" smtClean="0">
                <a:solidFill>
                  <a:srgbClr val="CC3300"/>
                </a:solidFill>
              </a:rPr>
              <a:t>Марины Александровны, Цветаевой</a:t>
            </a:r>
            <a:r>
              <a:rPr lang="ru-RU" sz="1400" dirty="0" smtClean="0"/>
              <a:t> перешла прежде всего музыкальность, </a:t>
            </a:r>
            <a:r>
              <a:rPr lang="ru-RU" sz="1400" dirty="0" smtClean="0"/>
              <a:t>причём </a:t>
            </a:r>
            <a:r>
              <a:rPr lang="ru-RU" sz="1400" dirty="0" smtClean="0"/>
              <a:t>не просто способность </a:t>
            </a:r>
            <a:r>
              <a:rPr lang="ru-RU" sz="1400" dirty="0" smtClean="0"/>
              <a:t>       к </a:t>
            </a:r>
            <a:r>
              <a:rPr lang="ru-RU" sz="1400" dirty="0" smtClean="0"/>
              <a:t>блестящему исполнительству, а особый дар воспринимать мир через звук. Первые книги </a:t>
            </a:r>
            <a:r>
              <a:rPr lang="ru-RU" sz="1400" dirty="0" smtClean="0"/>
              <a:t>Цветаевой - </a:t>
            </a:r>
            <a:r>
              <a:rPr lang="ru-RU" sz="1400" dirty="0" smtClean="0"/>
              <a:t>«Вечерний альбом</a:t>
            </a:r>
            <a:r>
              <a:rPr lang="ru-RU" sz="1400" dirty="0" smtClean="0"/>
              <a:t>» и </a:t>
            </a:r>
            <a:r>
              <a:rPr lang="ru-RU" sz="1400" dirty="0" smtClean="0"/>
              <a:t>«Волшебный фонарь</a:t>
            </a:r>
            <a:r>
              <a:rPr lang="ru-RU" sz="1400" dirty="0" smtClean="0"/>
              <a:t>».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И </a:t>
            </a:r>
            <a:r>
              <a:rPr lang="ru-RU" sz="1400" dirty="0" smtClean="0"/>
              <a:t>та и другая книги были сборниками почти полудетских стихов, очень искренних, непосредственных и чистых. </a:t>
            </a:r>
            <a:r>
              <a:rPr lang="ru-RU" sz="1400" dirty="0" smtClean="0"/>
              <a:t>                                В </a:t>
            </a:r>
            <a:r>
              <a:rPr lang="ru-RU" sz="1400" dirty="0" smtClean="0"/>
              <a:t>них Цветаева просто и неискушённо обрисовала семейный уклад родительского дома в </a:t>
            </a:r>
            <a:r>
              <a:rPr lang="ru-RU" sz="1400" dirty="0" err="1" smtClean="0"/>
              <a:t>Трёхпрудном</a:t>
            </a:r>
            <a:r>
              <a:rPr lang="ru-RU" sz="1400" dirty="0" smtClean="0"/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сканирование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06" y="149631"/>
            <a:ext cx="5312344" cy="298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68215" y="141315"/>
            <a:ext cx="1494605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81" tIns="25740" rIns="51481" bIns="25740">
            <a:spAutoFit/>
          </a:bodyPr>
          <a:lstStyle/>
          <a:p>
            <a:pPr eaLnBrk="1" hangingPunct="1"/>
            <a:r>
              <a:rPr lang="ru-RU" b="1" dirty="0"/>
              <a:t>Сергей Эфрон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322468" y="141315"/>
            <a:ext cx="1892342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81" tIns="25740" rIns="51481" bIns="25740">
            <a:spAutoFit/>
          </a:bodyPr>
          <a:lstStyle/>
          <a:p>
            <a:pPr eaLnBrk="1" hangingPunct="1"/>
            <a:r>
              <a:rPr lang="ru-RU" b="1" dirty="0"/>
              <a:t>Марина Цветаева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588" y="72008"/>
            <a:ext cx="5616624" cy="3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162" y="622293"/>
            <a:ext cx="2917052" cy="2461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81" tIns="25740" rIns="51481" bIns="2574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Я с вызовом ношу его кольцо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Да, в вечности жена, не на бумаге!-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Чрезмерно узкое его лицо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Подобно шпаге</a:t>
            </a: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…</a:t>
            </a:r>
          </a:p>
          <a:p>
            <a:pPr>
              <a:lnSpc>
                <a:spcPct val="80000"/>
              </a:lnSpc>
              <a:defRPr/>
            </a:pPr>
            <a:endParaRPr lang="ru-RU" sz="11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Безмолвен рот его, углами вниз,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Мучительно-великолепны брови.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В его лице трагически слились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Две древних крови</a:t>
            </a:r>
          </a:p>
          <a:p>
            <a:pPr>
              <a:lnSpc>
                <a:spcPct val="80000"/>
              </a:lnSpc>
              <a:defRPr/>
            </a:pPr>
            <a:endParaRPr lang="ru-RU" sz="11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…В его лице я рыцарству верна,</a:t>
            </a:r>
          </a:p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Всем тем, кто жил и умирал без страху</a:t>
            </a: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! -</a:t>
            </a:r>
            <a:endParaRPr lang="ru-RU" sz="11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Такие - </a:t>
            </a: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в роковые </a:t>
            </a: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времена -</a:t>
            </a:r>
            <a:endParaRPr lang="ru-RU" sz="11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100" b="1" dirty="0">
                <a:solidFill>
                  <a:srgbClr val="002060"/>
                </a:solidFill>
                <a:latin typeface="Segoe Script" pitchFamily="34" charset="0"/>
              </a:rPr>
              <a:t>Слагают стансы- и идут на </a:t>
            </a:r>
            <a:r>
              <a:rPr lang="ru-RU" sz="1100" b="1" dirty="0" smtClean="0">
                <a:solidFill>
                  <a:srgbClr val="002060"/>
                </a:solidFill>
                <a:latin typeface="Segoe Script" pitchFamily="34" charset="0"/>
              </a:rPr>
              <a:t>плаху.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Segoe Script" pitchFamily="34" charset="0"/>
              </a:rPr>
              <a:t>3 июня 1914</a:t>
            </a:r>
            <a:endParaRPr lang="ru-RU" sz="9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162" y="168992"/>
            <a:ext cx="3198240" cy="29474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303879" algn="just">
              <a:lnSpc>
                <a:spcPct val="150000"/>
              </a:lnSpc>
            </a:pP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 descr="tsvetaeva_69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54404" y="693731"/>
            <a:ext cx="2162190" cy="2129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1ec18fbbd359a0a6b15f7db89f9dbe4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9223" y="2264639"/>
            <a:ext cx="1375384" cy="86078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676" y="686321"/>
            <a:ext cx="4163354" cy="239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90612" y="110257"/>
            <a:ext cx="5256584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 eaLnBrk="1" hangingPunct="1"/>
            <a:r>
              <a:rPr lang="ru-RU" b="1" dirty="0">
                <a:solidFill>
                  <a:schemeClr val="bg1"/>
                </a:solidFill>
              </a:rPr>
              <a:t>Марина Цветаева с дочерью Ариадной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764" y="614313"/>
            <a:ext cx="2682684" cy="24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90612" y="110257"/>
            <a:ext cx="4962957" cy="3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</a:rPr>
              <a:t>Марина Цветаева с </a:t>
            </a:r>
            <a:r>
              <a:rPr lang="ru-RU" b="1" dirty="0">
                <a:solidFill>
                  <a:schemeClr val="bg1"/>
                </a:solidFill>
              </a:rPr>
              <a:t>сыном Георгием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830337"/>
            <a:ext cx="5547196" cy="1898642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Первым</a:t>
            </a:r>
            <a:r>
              <a:rPr lang="ru-RU" sz="1200" dirty="0" smtClean="0"/>
              <a:t>, кто сразу прочитал «Вечерний альбом» и тотчас на него откликнулся, был </a:t>
            </a:r>
            <a:r>
              <a:rPr lang="ru-RU" sz="1200" b="1" dirty="0" smtClean="0">
                <a:solidFill>
                  <a:srgbClr val="CC3300"/>
                </a:solidFill>
              </a:rPr>
              <a:t>Максимилиан Волошин.</a:t>
            </a:r>
            <a:r>
              <a:rPr lang="ru-RU" sz="1200" dirty="0" smtClean="0"/>
              <a:t> По его мнению, никому </a:t>
            </a:r>
            <a:endParaRPr lang="ru-RU" sz="12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в </a:t>
            </a:r>
            <a:r>
              <a:rPr lang="ru-RU" sz="1200" dirty="0" smtClean="0"/>
              <a:t>поэзии не удавалось написать о детстве </a:t>
            </a:r>
            <a:r>
              <a:rPr lang="ru-RU" sz="1200" i="1" dirty="0" smtClean="0"/>
              <a:t>из детства</a:t>
            </a:r>
            <a:r>
              <a:rPr lang="ru-RU" sz="1200" dirty="0" smtClean="0"/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 Для гимназистки Марины Цветаевой, тайком выпустившей свой первый сборник, такой отзыв был великой радостью и поддержкой. </a:t>
            </a:r>
            <a:endParaRPr lang="ru-RU" sz="12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В </a:t>
            </a:r>
            <a:r>
              <a:rPr lang="ru-RU" sz="1200" dirty="0" smtClean="0"/>
              <a:t>Волошине она нашла друга на всю жизнь. Одобрительно отозвался о «Вечернем альбоме» и </a:t>
            </a:r>
            <a:r>
              <a:rPr lang="ru-RU" sz="1200" b="1" dirty="0" smtClean="0">
                <a:solidFill>
                  <a:srgbClr val="CC3300"/>
                </a:solidFill>
              </a:rPr>
              <a:t>Н.Гумилёв.</a:t>
            </a:r>
            <a:r>
              <a:rPr lang="ru-RU" sz="1200" dirty="0" smtClean="0"/>
              <a:t> «Марина Цветаева внутренне талантлива, внутренне своеобразна</a:t>
            </a:r>
            <a:r>
              <a:rPr lang="ru-RU" sz="1200" dirty="0" smtClean="0"/>
              <a:t>…»</a:t>
            </a:r>
            <a:endParaRPr lang="ru-RU" sz="12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Достаточно одобрительно отозвался о книге «Вечерний альбом» </a:t>
            </a:r>
            <a:endParaRPr lang="ru-RU" sz="12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200" dirty="0" smtClean="0"/>
              <a:t>и </a:t>
            </a:r>
            <a:r>
              <a:rPr lang="ru-RU" sz="1200" dirty="0" smtClean="0"/>
              <a:t>признанный </a:t>
            </a:r>
            <a:r>
              <a:rPr lang="ru-RU" sz="1200" b="1" dirty="0" smtClean="0">
                <a:solidFill>
                  <a:srgbClr val="CC3300"/>
                </a:solidFill>
              </a:rPr>
              <a:t>мэтр-Валерий Брюсов.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732" y="1046362"/>
            <a:ext cx="4176464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жизнью  Марины Цветаевой</a:t>
            </a:r>
          </a:p>
        </p:txBody>
      </p:sp>
      <p:sp>
        <p:nvSpPr>
          <p:cNvPr id="4" name="Овал 3"/>
          <p:cNvSpPr/>
          <p:nvPr/>
        </p:nvSpPr>
        <p:spPr>
          <a:xfrm>
            <a:off x="650653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50653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70732" y="1767602"/>
            <a:ext cx="33123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Дадим</a:t>
            </a:r>
            <a:r>
              <a:rPr lang="en-US" sz="1400" kern="0" dirty="0" smtClean="0">
                <a:solidFill>
                  <a:srgbClr val="0070C0"/>
                </a:solidFill>
              </a:rPr>
              <a:t> </a:t>
            </a:r>
            <a:r>
              <a:rPr lang="ru-RU" sz="1400" kern="0" dirty="0" smtClean="0">
                <a:solidFill>
                  <a:srgbClr val="0070C0"/>
                </a:solidFill>
              </a:rPr>
              <a:t>характеристику </a:t>
            </a:r>
            <a:r>
              <a:rPr lang="ru-RU" sz="1400" kern="0" dirty="0" smtClean="0">
                <a:solidFill>
                  <a:srgbClr val="0070C0"/>
                </a:solidFill>
              </a:rPr>
              <a:t>творчеству великой поэтессы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398289"/>
            <a:ext cx="5475188" cy="2206419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Стихи 1916-1917 </a:t>
            </a:r>
            <a:r>
              <a:rPr lang="ru-RU" sz="1400" dirty="0" smtClean="0"/>
              <a:t>гг. и дальнейших годов составили книги </a:t>
            </a:r>
            <a:r>
              <a:rPr lang="ru-RU" sz="1400" dirty="0" smtClean="0">
                <a:solidFill>
                  <a:srgbClr val="000066"/>
                </a:solidFill>
              </a:rPr>
              <a:t>«Верст</a:t>
            </a:r>
            <a:r>
              <a:rPr lang="ru-RU" sz="1400" dirty="0" smtClean="0">
                <a:solidFill>
                  <a:srgbClr val="000066"/>
                </a:solidFill>
              </a:rPr>
              <a:t>» (</a:t>
            </a:r>
            <a:r>
              <a:rPr lang="ru-RU" sz="1400" dirty="0" smtClean="0">
                <a:solidFill>
                  <a:srgbClr val="000066"/>
                </a:solidFill>
              </a:rPr>
              <a:t>их было две –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«Версты</a:t>
            </a:r>
            <a:r>
              <a:rPr lang="en-US" sz="1400" dirty="0" smtClean="0">
                <a:solidFill>
                  <a:srgbClr val="000066"/>
                </a:solidFill>
              </a:rPr>
              <a:t> I</a:t>
            </a:r>
            <a:r>
              <a:rPr lang="ru-RU" sz="1400" dirty="0" smtClean="0">
                <a:solidFill>
                  <a:srgbClr val="000066"/>
                </a:solidFill>
              </a:rPr>
              <a:t>» и «Версты </a:t>
            </a:r>
            <a:r>
              <a:rPr lang="en-US" sz="1400" dirty="0" smtClean="0">
                <a:solidFill>
                  <a:srgbClr val="000066"/>
                </a:solidFill>
              </a:rPr>
              <a:t>II</a:t>
            </a:r>
            <a:r>
              <a:rPr lang="ru-RU" sz="1400" dirty="0" smtClean="0">
                <a:solidFill>
                  <a:srgbClr val="000066"/>
                </a:solidFill>
              </a:rPr>
              <a:t>»).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Над обоими этими книгами Цветаева вплотную работала, готовя их к печати </a:t>
            </a:r>
            <a:r>
              <a:rPr lang="ru-RU" sz="1400" dirty="0" smtClean="0"/>
              <a:t>в </a:t>
            </a:r>
            <a:r>
              <a:rPr lang="ru-RU" sz="1400" dirty="0" smtClean="0"/>
              <a:t>1921 </a:t>
            </a:r>
            <a:r>
              <a:rPr lang="ru-RU" sz="1400" dirty="0" smtClean="0"/>
              <a:t>г. По </a:t>
            </a:r>
            <a:r>
              <a:rPr lang="ru-RU" sz="1400" dirty="0" smtClean="0"/>
              <a:t>первоначальному замыслу, </a:t>
            </a:r>
            <a:endParaRPr lang="ru-RU" sz="1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это </a:t>
            </a:r>
            <a:r>
              <a:rPr lang="ru-RU" sz="1400" dirty="0" smtClean="0"/>
              <a:t>должно </a:t>
            </a:r>
            <a:r>
              <a:rPr lang="ru-RU" sz="1400" dirty="0" smtClean="0"/>
              <a:t>было </a:t>
            </a:r>
            <a:r>
              <a:rPr lang="ru-RU" sz="1400" dirty="0" smtClean="0"/>
              <a:t>быть, конечно, и Цветаева хотела дать ей прекрасное название «Матерь-Верста</a:t>
            </a:r>
            <a:r>
              <a:rPr lang="ru-RU" sz="1400" dirty="0" smtClean="0"/>
              <a:t>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Книгу </a:t>
            </a:r>
            <a:r>
              <a:rPr lang="ru-RU" sz="1400" dirty="0" smtClean="0"/>
              <a:t>пришлось разделить на две по издательским причинам.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7672" y="653353"/>
            <a:ext cx="2837875" cy="233722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02884" algn="just">
              <a:lnSpc>
                <a:spcPct val="150000"/>
              </a:lnSpc>
            </a:pP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1914 году Марина познакомилась с поэтессой и переводчицей Софией </a:t>
            </a:r>
            <a:r>
              <a:rPr lang="ru-RU" sz="1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; их романтические отношения продолжались до 1916 года. Цветаева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посвятила </a:t>
            </a:r>
            <a:r>
              <a:rPr lang="ru-RU" sz="1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цикл стихов «Подруга». </a:t>
            </a:r>
            <a:endParaRPr lang="ru-RU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202884"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Отношения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</a:t>
            </a:r>
            <a:r>
              <a:rPr lang="ru-RU" sz="1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Цветаева охарактеризовала </a:t>
            </a:r>
            <a:r>
              <a:rPr 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«первую катастрофу в своей жизни». </a:t>
            </a:r>
          </a:p>
        </p:txBody>
      </p:sp>
      <p:pic>
        <p:nvPicPr>
          <p:cNvPr id="3" name="Рисунок 2" descr="Sophia_parnok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311132" y="908045"/>
            <a:ext cx="1982008" cy="199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208" y="479418"/>
            <a:ext cx="2612646" cy="120614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52935" algn="just">
              <a:lnSpc>
                <a:spcPct val="150000"/>
              </a:lnSpc>
            </a:pP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1917 году Цветаева родила дочь Ирину, которая умерла </a:t>
            </a:r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 голода </a:t>
            </a: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приюте в </a:t>
            </a:r>
            <a:r>
              <a:rPr lang="ru-RU" sz="1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Кунцево</a:t>
            </a: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(тогда в Подмосковье) в </a:t>
            </a:r>
            <a:r>
              <a:rPr lang="ru-RU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возрасте 3-х </a:t>
            </a:r>
            <a:r>
              <a:rPr lang="ru-RU" sz="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26916" y="254273"/>
            <a:ext cx="2530033" cy="1319360"/>
            <a:chOff x="4786314" y="357166"/>
            <a:chExt cx="4012387" cy="3241423"/>
          </a:xfrm>
        </p:grpSpPr>
        <p:pic>
          <p:nvPicPr>
            <p:cNvPr id="3" name="Рисунок 2" descr="4_1919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786314" y="357166"/>
              <a:ext cx="4012387" cy="2643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29190" y="3143248"/>
              <a:ext cx="3643338" cy="4553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</a:rPr>
                <a:t>Ариадна (слева) и Ирина Эфрон. 1919 год</a:t>
              </a:r>
              <a:endParaRPr lang="ru-RU" sz="8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306836" y="1766441"/>
            <a:ext cx="3326650" cy="1298478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02884" algn="just">
              <a:lnSpc>
                <a:spcPct val="150000"/>
              </a:lnSpc>
            </a:pP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Годы Гражданской войны оказались для Цветаевой </a:t>
            </a:r>
            <a:r>
              <a:rPr lang="ru-RU" sz="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очень тяжелыми</a:t>
            </a: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 Сергей Эфрон служил </a:t>
            </a:r>
            <a:r>
              <a:rPr lang="ru-RU" sz="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в </a:t>
            </a: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рядах Белой </a:t>
            </a:r>
            <a:r>
              <a:rPr lang="ru-RU" sz="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армии. Марина </a:t>
            </a: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жила в Москве</a:t>
            </a:r>
            <a:r>
              <a:rPr lang="ru-RU" sz="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            </a:t>
            </a: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 Борисоглебском переулке. В </a:t>
            </a:r>
            <a:r>
              <a:rPr lang="ru-RU" sz="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эти годы </a:t>
            </a: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появился цикл стихов «Лебединый стан», </a:t>
            </a:r>
            <a:r>
              <a:rPr lang="ru-RU" sz="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проникнутый сочувствием </a:t>
            </a:r>
            <a:r>
              <a:rPr lang="ru-RU" sz="9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 белому движению.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88" y="72008"/>
            <a:ext cx="5616624" cy="3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008" y="693731"/>
            <a:ext cx="4929222" cy="2357454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Вместе с народным героем в её стих вошло и народное слово. Обделенная сказкой в детстве, не имевшая традиционной и чуть ли даже  не обязательной для русского поэта няни, Цветаева жадно навёрстывала упущенное.Сказка, былина, притча, целые россыпи заклятий и наговоров, огромный густонаселённый пантеон славянских языческих </a:t>
            </a:r>
            <a:r>
              <a:rPr lang="ru-RU" sz="1400" dirty="0" err="1" smtClean="0"/>
              <a:t>божеств-весь</a:t>
            </a:r>
            <a:r>
              <a:rPr lang="ru-RU" sz="1400" dirty="0" smtClean="0"/>
              <a:t> этот многоцветный поток хлынул в её сознание, в память, в поэтическую речь. Она зачитывается былинами и сказками. В те же годы пишет она  и большую поэму </a:t>
            </a:r>
            <a:r>
              <a:rPr lang="ru-RU" sz="1400" b="1" dirty="0" smtClean="0">
                <a:solidFill>
                  <a:srgbClr val="000099"/>
                </a:solidFill>
              </a:rPr>
              <a:t>«Царь-Девица»,</a:t>
            </a:r>
            <a:r>
              <a:rPr lang="ru-RU" sz="1400" dirty="0" smtClean="0"/>
              <a:t> в эпилоге которой прославляется красный мятеж против царя и святых.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074" y="693730"/>
            <a:ext cx="3586608" cy="24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725361"/>
            <a:ext cx="5472608" cy="2337224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500" dirty="0" smtClean="0"/>
              <a:t>В </a:t>
            </a:r>
            <a:r>
              <a:rPr lang="ru-RU" sz="1500" dirty="0" smtClean="0"/>
              <a:t>годы революции драматичность судьбы Цветаевой, </a:t>
            </a:r>
            <a:r>
              <a:rPr lang="ru-RU" sz="1500" dirty="0" smtClean="0"/>
              <a:t>страдавшей от </a:t>
            </a:r>
            <a:r>
              <a:rPr lang="ru-RU" sz="1500" dirty="0" smtClean="0"/>
              <a:t>безвестности и непризнания, усугубилась опасной двусмысленностью положения, в которой она оказалась из-за того, что её муж Сергей Эфрон, был </a:t>
            </a:r>
            <a:r>
              <a:rPr lang="ru-RU" sz="1500" dirty="0" smtClean="0"/>
              <a:t>                          в </a:t>
            </a:r>
            <a:r>
              <a:rPr lang="ru-RU" sz="1500" dirty="0" smtClean="0"/>
              <a:t>рядах белой армии. Почти три года, живя в голодной Москве, </a:t>
            </a:r>
            <a:r>
              <a:rPr lang="ru-RU" sz="1500" dirty="0" smtClean="0"/>
              <a:t>терпя не </a:t>
            </a:r>
            <a:r>
              <a:rPr lang="ru-RU" sz="1500" dirty="0" smtClean="0"/>
              <a:t>просто нужду, а нищету, потеряв ребёнка, </a:t>
            </a:r>
            <a:r>
              <a:rPr lang="ru-RU" sz="1500" dirty="0" smtClean="0"/>
              <a:t>умершего от </a:t>
            </a:r>
            <a:r>
              <a:rPr lang="ru-RU" sz="1500" dirty="0" smtClean="0"/>
              <a:t>голода, она не имела о муже никаких сведений. Если сказать, что Цветаева любила его, это значит почти ничего не сказать: она его боготворила и все эти три года </a:t>
            </a:r>
            <a:r>
              <a:rPr lang="ru-RU" sz="1500" dirty="0" err="1" smtClean="0"/>
              <a:t>безвестья</a:t>
            </a:r>
            <a:r>
              <a:rPr lang="ru-RU" sz="1500" dirty="0" smtClean="0"/>
              <a:t> были для неё пыткой, страшнее которой она не могла себе вообразить.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763253"/>
            <a:ext cx="5472608" cy="1898642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В Красной Москве она, жена белого офицера, чувствовала себя отщепенкой, и чувство невольной вины, ожидание возмездия и готовность принести себя в жертву стали мотивами её лирики тех лет. Она пишет, кроме того, книгу стихов (вышедшую за границей через несколько десятилетий) </a:t>
            </a:r>
            <a:r>
              <a:rPr lang="ru-RU" dirty="0" smtClean="0">
                <a:solidFill>
                  <a:srgbClr val="000066"/>
                </a:solidFill>
              </a:rPr>
              <a:t>«Лебединый стан»,</a:t>
            </a:r>
            <a:r>
              <a:rPr lang="ru-RU" dirty="0" smtClean="0"/>
              <a:t> где, полагаясь на интуицию, прославляет белое движение. </a:t>
            </a:r>
            <a:r>
              <a:rPr lang="ru-RU" dirty="0" smtClean="0"/>
              <a:t>Её </a:t>
            </a:r>
            <a:r>
              <a:rPr lang="ru-RU" dirty="0" smtClean="0"/>
              <a:t>лирика годов революции и гражданской войны, когда вся она была поглощена ожиданием вести от Сергея Эфронов, проникнута печалью и страстной, почти отчаявшейся надеждой. </a:t>
            </a:r>
            <a:r>
              <a:rPr lang="ru-RU" dirty="0" smtClean="0">
                <a:solidFill>
                  <a:srgbClr val="000066"/>
                </a:solidFill>
              </a:rPr>
              <a:t>«Я вся закутана в печаль, - писала </a:t>
            </a:r>
            <a:r>
              <a:rPr lang="ru-RU" dirty="0" smtClean="0">
                <a:solidFill>
                  <a:srgbClr val="000066"/>
                </a:solidFill>
              </a:rPr>
              <a:t>она - </a:t>
            </a:r>
            <a:r>
              <a:rPr lang="ru-RU" dirty="0" smtClean="0">
                <a:solidFill>
                  <a:srgbClr val="000066"/>
                </a:solidFill>
              </a:rPr>
              <a:t>Я живу печалью</a:t>
            </a:r>
            <a:r>
              <a:rPr lang="ru-RU" dirty="0" smtClean="0">
                <a:solidFill>
                  <a:srgbClr val="000066"/>
                </a:solidFill>
              </a:rPr>
              <a:t>». </a:t>
            </a:r>
            <a:r>
              <a:rPr lang="ru-RU" dirty="0" smtClean="0"/>
              <a:t>Стихов </a:t>
            </a:r>
            <a:r>
              <a:rPr lang="ru-RU" dirty="0" smtClean="0"/>
              <a:t>было написано много, и среди них есть подлинные жемчужины.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614312"/>
            <a:ext cx="5544616" cy="2267974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Она </a:t>
            </a:r>
            <a:r>
              <a:rPr lang="ru-RU" sz="1600" dirty="0" smtClean="0"/>
              <a:t>в 1922 г. вынуждена была, </a:t>
            </a:r>
            <a:r>
              <a:rPr lang="ru-RU" sz="1600" dirty="0" err="1" smtClean="0"/>
              <a:t>влекомая</a:t>
            </a:r>
            <a:r>
              <a:rPr lang="ru-RU" sz="1600" dirty="0" smtClean="0"/>
              <a:t> любовью </a:t>
            </a: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и </a:t>
            </a:r>
            <a:r>
              <a:rPr lang="ru-RU" sz="1600" dirty="0" smtClean="0"/>
              <a:t>верностью, выехать за границу- к нашедшемуся, наконец, </a:t>
            </a:r>
            <a:r>
              <a:rPr lang="ru-RU" sz="1600" dirty="0" smtClean="0">
                <a:solidFill>
                  <a:srgbClr val="000066"/>
                </a:solidFill>
              </a:rPr>
              <a:t>Сергею Эфрону:</a:t>
            </a:r>
            <a:r>
              <a:rPr lang="ru-RU" sz="1600" dirty="0" smtClean="0"/>
              <a:t> он жил и бедствовал в Праге.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Она </a:t>
            </a:r>
            <a:r>
              <a:rPr lang="ru-RU" sz="1600" dirty="0" smtClean="0"/>
              <a:t>рванулась к нему безоглядно, </a:t>
            </a:r>
            <a:r>
              <a:rPr lang="ru-RU" sz="1600" dirty="0" err="1" smtClean="0"/>
              <a:t>влекомая</a:t>
            </a:r>
            <a:r>
              <a:rPr lang="ru-RU" sz="1600" dirty="0" smtClean="0"/>
              <a:t> лишь силою своей огромной любви.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Её </a:t>
            </a:r>
            <a:r>
              <a:rPr lang="ru-RU" sz="1600" dirty="0" smtClean="0"/>
              <a:t>эмиграция не была политическим актом, то был поступок любящей женщины. Эмиграция оказалась бедой, несчастьем, нищетой, бесконечными мытарствами, тоской.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63" y="512010"/>
            <a:ext cx="5405475" cy="103840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52935"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мае 1922 года Цветаевой с дочерью Ариадной разрешили уехать за границу — к мужу, который, пережив разгром Деникина, будучи белым офицером, теперь стал студентом Пражского университета. Сначала Цветаева с дочерью недолго жила в Берлине, затем три года в предместьях Праги.</a:t>
            </a: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780" y="1622425"/>
            <a:ext cx="3123230" cy="14369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81" tIns="25740" rIns="51481" bIns="2574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Тоска по родине! Давно</a:t>
            </a:r>
          </a:p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Разоблаченная морока!</a:t>
            </a:r>
          </a:p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Мне совершенно всё равно –</a:t>
            </a:r>
          </a:p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Где совершенно одинокой</a:t>
            </a:r>
          </a:p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Быть, по каким камням домой</a:t>
            </a:r>
          </a:p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Брести с кошелкою базарной</a:t>
            </a:r>
          </a:p>
          <a:p>
            <a:pPr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В дом, и не знающий, что – мой, Как госпиталь или казарма…</a:t>
            </a:r>
          </a:p>
          <a:p>
            <a:pPr algn="r">
              <a:lnSpc>
                <a:spcPct val="125000"/>
              </a:lnSpc>
            </a:pPr>
            <a:r>
              <a:rPr lang="ru-RU" sz="800" b="1" dirty="0" smtClean="0">
                <a:solidFill>
                  <a:srgbClr val="7030A0"/>
                </a:solidFill>
                <a:latin typeface="Segoe Script" pitchFamily="34" charset="0"/>
              </a:rPr>
              <a:t>1934 г.</a:t>
            </a:r>
            <a:endParaRPr lang="ru-RU" sz="8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612" y="830337"/>
            <a:ext cx="5286412" cy="1990975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Первые три года (до конца </a:t>
            </a:r>
            <a:r>
              <a:rPr lang="ru-RU" sz="1400" dirty="0" smtClean="0"/>
              <a:t>1925 г.) </a:t>
            </a:r>
            <a:r>
              <a:rPr lang="ru-RU" sz="1400" dirty="0" smtClean="0">
                <a:solidFill>
                  <a:srgbClr val="000066"/>
                </a:solidFill>
              </a:rPr>
              <a:t>Цветаева жила в Праге, точнее, под Прагой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000066"/>
                </a:solidFill>
              </a:rPr>
              <a:t>в </a:t>
            </a:r>
            <a:r>
              <a:rPr lang="ru-RU" sz="1400" dirty="0" smtClean="0">
                <a:solidFill>
                  <a:srgbClr val="000066"/>
                </a:solidFill>
              </a:rPr>
              <a:t>пригородах - </a:t>
            </a:r>
            <a:r>
              <a:rPr lang="ru-RU" sz="1400" dirty="0" err="1" smtClean="0">
                <a:solidFill>
                  <a:srgbClr val="000066"/>
                </a:solidFill>
              </a:rPr>
              <a:t>Вшенорах</a:t>
            </a:r>
            <a:r>
              <a:rPr lang="ru-RU" sz="1400" dirty="0" smtClean="0">
                <a:solidFill>
                  <a:srgbClr val="000066"/>
                </a:solidFill>
              </a:rPr>
              <a:t> и </a:t>
            </a:r>
            <a:r>
              <a:rPr lang="ru-RU" sz="1400" dirty="0" err="1" smtClean="0">
                <a:solidFill>
                  <a:srgbClr val="000066"/>
                </a:solidFill>
              </a:rPr>
              <a:t>Мокропсах</a:t>
            </a:r>
            <a:r>
              <a:rPr lang="ru-RU" sz="1400" dirty="0" smtClean="0">
                <a:solidFill>
                  <a:srgbClr val="000066"/>
                </a:solidFill>
              </a:rPr>
              <a:t>.</a:t>
            </a:r>
            <a:r>
              <a:rPr lang="ru-RU" sz="1400" dirty="0" smtClean="0"/>
              <a:t> Из всех эмигрантских лет и мест самыми светлыми </a:t>
            </a:r>
            <a:r>
              <a:rPr lang="ru-RU" sz="1400" dirty="0" smtClean="0"/>
              <a:t>                        и </a:t>
            </a:r>
            <a:r>
              <a:rPr lang="ru-RU" sz="1400" dirty="0" smtClean="0"/>
              <a:t>дорогими оказались годы в Чехии. Она много писала, у неё были друзья, а эмигрантские недруги, которые затем травили её за симпатии к Советской России, ещё в ней </a:t>
            </a:r>
            <a:r>
              <a:rPr lang="ru-RU" sz="1400" dirty="0" smtClean="0"/>
              <a:t>                                не </a:t>
            </a:r>
            <a:r>
              <a:rPr lang="ru-RU" sz="1400" dirty="0" smtClean="0"/>
              <a:t>разобрались; у них с Сергеем родился сын, что давало ей возможность говорить о своей </a:t>
            </a:r>
            <a:r>
              <a:rPr lang="ru-RU" sz="1400" dirty="0" err="1" smtClean="0"/>
              <a:t>породнённости</a:t>
            </a:r>
            <a:r>
              <a:rPr lang="ru-RU" sz="1400" dirty="0" smtClean="0"/>
              <a:t> с горячо любимой Чехией.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Марина Цветаева (1892-1941)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Эмма\Рабочий стол\цветаева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81891"/>
            <a:ext cx="5572164" cy="2552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612" y="542305"/>
            <a:ext cx="2612646" cy="813730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52935"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 1925 году после рождения сына Георгия семья перебралась в Париж.</a:t>
            </a:r>
            <a:endParaRPr lang="ru-RU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3025776" y="507905"/>
            <a:ext cx="2612646" cy="1690584"/>
            <a:chOff x="4143372" y="1785926"/>
            <a:chExt cx="4143404" cy="3573054"/>
          </a:xfrm>
        </p:grpSpPr>
        <p:pic>
          <p:nvPicPr>
            <p:cNvPr id="3" name="Рисунок 2" descr="1930_Mur_2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143372" y="1785926"/>
              <a:ext cx="4143404" cy="2762269"/>
            </a:xfrm>
            <a:prstGeom prst="ellipse">
              <a:avLst/>
            </a:prstGeom>
            <a:ln>
              <a:noFill/>
            </a:ln>
            <a:effectLst>
              <a:glow rad="63500">
                <a:schemeClr val="bg1">
                  <a:lumMod val="75000"/>
                  <a:alpha val="40000"/>
                </a:schemeClr>
              </a:glow>
              <a:softEdge rad="112500"/>
            </a:effectLst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4286248" y="4643445"/>
              <a:ext cx="3929090" cy="71553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51480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Георгий Сергеевич Эфрон, </a:t>
              </a:r>
            </a:p>
            <a:p>
              <a:pPr algn="ctr" defTabSz="51480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сын Марины Цветаевой . Париж, 1930-е.</a:t>
              </a:r>
              <a:endPara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225208" y="1656226"/>
            <a:ext cx="5270318" cy="1466072"/>
            <a:chOff x="285720" y="3500438"/>
            <a:chExt cx="8358214" cy="3098548"/>
          </a:xfrm>
        </p:grpSpPr>
        <p:sp>
          <p:nvSpPr>
            <p:cNvPr id="9" name="TextBox 8"/>
            <p:cNvSpPr txBox="1"/>
            <p:nvPr/>
          </p:nvSpPr>
          <p:spPr>
            <a:xfrm>
              <a:off x="4786313" y="6143644"/>
              <a:ext cx="3857621" cy="455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 с мужем и детьми, 1925 г.</a:t>
              </a:r>
              <a:endParaRPr lang="ru-RU" sz="8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 descr="1925_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5720" y="3500438"/>
              <a:ext cx="4740626" cy="2890625"/>
            </a:xfrm>
            <a:prstGeom prst="roundRect">
              <a:avLst/>
            </a:prstGeom>
            <a:effectLst>
              <a:glow rad="228600">
                <a:schemeClr val="accent1">
                  <a:lumMod val="50000"/>
                  <a:alpha val="40000"/>
                </a:schemeClr>
              </a:glow>
            </a:effectLst>
          </p:spPr>
        </p:pic>
      </p:grpSp>
      <p:pic>
        <p:nvPicPr>
          <p:cNvPr id="11" name="Рисунок 10" descr="predmet-10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189223" y="2315990"/>
            <a:ext cx="1036049" cy="45856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04" y="542305"/>
            <a:ext cx="5315384" cy="103488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52935" algn="just">
              <a:lnSpc>
                <a:spcPct val="150000"/>
              </a:lnSpc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Большинство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 созданного Цветаевой в эмиграции осталось неопубликованным. В 1928 в Париже выходит последний прижизненный сборник поэтессы — «После России», включивший в себя стихотворения 1922—1925 годов.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foto207-11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6884" y="1622425"/>
            <a:ext cx="1531551" cy="149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32444" y="1550987"/>
            <a:ext cx="3198240" cy="132156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303879"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Позднее Цветаева пишет об этом так: </a:t>
            </a:r>
          </a:p>
          <a:p>
            <a:pPr indent="303879">
              <a:lnSpc>
                <a:spcPct val="150000"/>
              </a:lnSpc>
            </a:pPr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«Моя неудача в эмиграции — в том, что я не эмигрант, что я по духу, то есть по воздуху и по размаху — там, туда, оттуда…».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Рисунок 4" descr="e1896353a24fa7ae75b9b990649c136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71132" y="2126481"/>
            <a:ext cx="684882" cy="51391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585754"/>
            <a:ext cx="5526106" cy="2514195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В эмиграции Цветаева не прижилась. Очень быстро выявились расхождения между нею и буржуазно-эмигрантскими кругами. Всё чаще и чаще её стихи, поэмы, проза отвергались и газетами, и журналами. Нищета, унижение, бесправие окружили поэта со всех сторон, и лишь с помощью нескольких друзей, помогавших ей материально, она могла сводить концы </a:t>
            </a:r>
            <a:r>
              <a:rPr lang="ru-RU" sz="1600" dirty="0" smtClean="0"/>
              <a:t> с </a:t>
            </a:r>
            <a:r>
              <a:rPr lang="ru-RU" sz="1600" dirty="0" smtClean="0"/>
              <a:t>концами. Её письма тех лет потрясают как глубиной отчаяния, так и силой надежды, всё же никогда не покидавшей Цветаеву.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63" y="182265"/>
            <a:ext cx="5405475" cy="898368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52935" algn="just">
              <a:lnSpc>
                <a:spcPct val="125000"/>
              </a:lnSpc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15 марта 1937 г. выехала в Москву Ариадна, первой из семьи получив возможность вернуться на Родину. 10 октября того же года из Франции бежал Эфрон, оказавшись замешанным в заказном политическом убийстве. </a:t>
            </a:r>
          </a:p>
          <a:p>
            <a:pPr indent="252935" algn="just">
              <a:lnSpc>
                <a:spcPct val="125000"/>
              </a:lnSpc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В 1939 году Цветаева вернулась на Родину вслед за мужем и дочерью. 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1528" y="1178010"/>
            <a:ext cx="2297327" cy="2028591"/>
            <a:chOff x="5143504" y="2500306"/>
            <a:chExt cx="3643338" cy="4287434"/>
          </a:xfrm>
        </p:grpSpPr>
        <p:pic>
          <p:nvPicPr>
            <p:cNvPr id="4" name="Рисунок 3" descr="tsvetaeva_31_1939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43570" y="2500306"/>
              <a:ext cx="2500330" cy="3472680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43504" y="6072205"/>
              <a:ext cx="3643338" cy="715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Цветаева, Франция, 1939 г. Фото на паспорт перед возвращением на Родину</a:t>
              </a:r>
              <a:endParaRPr lang="ru-RU" sz="8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34628" y="1334393"/>
            <a:ext cx="2612646" cy="1539738"/>
            <a:chOff x="642910" y="2987554"/>
            <a:chExt cx="4143404" cy="3254242"/>
          </a:xfrm>
        </p:grpSpPr>
        <p:pic>
          <p:nvPicPr>
            <p:cNvPr id="3" name="Рисунок 2" descr="museum-cvetaeva-muzey_01_big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5786" y="2987554"/>
              <a:ext cx="3929090" cy="2779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42910" y="5786454"/>
              <a:ext cx="4143404" cy="455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Дом-музей Цветаевой в </a:t>
              </a:r>
              <a:r>
                <a:rPr lang="ru-RU" sz="8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Болшево</a:t>
              </a:r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</a:rPr>
                <a:t>, город Королёв</a:t>
              </a:r>
              <a:endParaRPr lang="ru-RU" sz="8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4588" y="72008"/>
            <a:ext cx="5616624" cy="3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3740156" y="1046361"/>
            <a:ext cx="1714512" cy="2033740"/>
            <a:chOff x="785786" y="3357562"/>
            <a:chExt cx="4143404" cy="3312862"/>
          </a:xfrm>
        </p:grpSpPr>
        <p:pic>
          <p:nvPicPr>
            <p:cNvPr id="3" name="Рисунок 2" descr="1930_Efron_Ariadna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85786" y="3357562"/>
              <a:ext cx="4071966" cy="2714644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85786" y="6215082"/>
              <a:ext cx="4143404" cy="4553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800" b="1" i="1" dirty="0" smtClean="0">
                  <a:solidFill>
                    <a:schemeClr val="bg1">
                      <a:lumMod val="50000"/>
                    </a:schemeClr>
                  </a:solidFill>
                </a:rPr>
                <a:t>Сергей Эфрон с дочерью Ариадной (Алей), 1930-е</a:t>
              </a:r>
              <a:endParaRPr lang="ru-RU" sz="8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43628">
            <a:off x="347663" y="831560"/>
            <a:ext cx="1934298" cy="17154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23120.7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25644" y="765169"/>
            <a:ext cx="2072099" cy="1103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62" y="550855"/>
            <a:ext cx="5345944" cy="2475723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02884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27 августа была арестована дочь Ариадна, 10 октября — Эфрон. В августе 1941 года Сергей Яковлевич был расстрелян; Ариадна после пятнадцати лет репрессий реабилитирована в 1955 году.</a:t>
            </a:r>
          </a:p>
          <a:p>
            <a:pPr indent="202884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этот период Цветаева практически не писала стихов, занимаясь переводами.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32" y="693731"/>
            <a:ext cx="5357850" cy="1775531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Стихов она писала много, и среди них есть подлинные шедевры. Щемящей пронзительностью и художественной высотой отличаются стихи, посвящённые разлуке с родиной. Впервые ей удалось издать сразу несколько книг: </a:t>
            </a:r>
            <a:r>
              <a:rPr lang="ru-RU" sz="1400" dirty="0" smtClean="0">
                <a:solidFill>
                  <a:srgbClr val="000066"/>
                </a:solidFill>
              </a:rPr>
              <a:t>«Стихи к Блоку», «Разлука», «Психею», «Ремесло».</a:t>
            </a:r>
            <a:r>
              <a:rPr lang="ru-RU" sz="1400" dirty="0" smtClean="0"/>
              <a:t>Это был своего рода пик, после которого наступил резкий </a:t>
            </a:r>
            <a:r>
              <a:rPr lang="ru-RU" sz="1400" dirty="0" smtClean="0"/>
              <a:t>спад - </a:t>
            </a:r>
            <a:r>
              <a:rPr lang="ru-RU" sz="1400" dirty="0" smtClean="0"/>
              <a:t>не в смысле творчества, а в отношении изданий. Судьба, давшая передышку, снова замкнула её выход к читателю.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596" y="622293"/>
            <a:ext cx="5526106" cy="2489573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Антифашистские стихи достойно завершили </a:t>
            </a:r>
            <a:endParaRPr lang="ru-RU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её </a:t>
            </a:r>
            <a:r>
              <a:rPr lang="ru-RU" sz="1600" dirty="0" smtClean="0"/>
              <a:t>поэтический путь. Дальнейшие события сложились, как известно, так, что она не смогла плодотворно работать. Возвращение на родину состоялось, </a:t>
            </a:r>
            <a:endParaRPr lang="ru-RU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но </a:t>
            </a:r>
            <a:r>
              <a:rPr lang="ru-RU" sz="1600" dirty="0" smtClean="0"/>
              <a:t>в самую пору жесточайших репрессий. Сергей Эфрон и дочь Ариадна оказались арестованными. Цветаева так и не дождалась известий о своём муже. </a:t>
            </a:r>
            <a:endParaRPr lang="ru-RU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Она </a:t>
            </a:r>
            <a:r>
              <a:rPr lang="ru-RU" sz="1600" dirty="0" smtClean="0"/>
              <a:t>всё пыталась писать, занималась переводами, разбирала архив. С началом войны вместе с сыном эвакуировалась в составе писательской группы </a:t>
            </a:r>
            <a:endParaRPr lang="ru-RU" sz="1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в </a:t>
            </a:r>
            <a:r>
              <a:rPr lang="ru-RU" sz="1600" dirty="0" smtClean="0"/>
              <a:t>Чистополь, а затем, не найдя, там работы, в Елабугу.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604" y="710990"/>
            <a:ext cx="5547196" cy="1775531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Силы её были на исходе. Одиночество, невозможность работать, мысли о гибели мужа, в чём она уже не сомневалась, привели к </a:t>
            </a:r>
            <a:r>
              <a:rPr lang="ru-RU" sz="1400" dirty="0" smtClean="0">
                <a:solidFill>
                  <a:srgbClr val="CC3300"/>
                </a:solidFill>
              </a:rPr>
              <a:t>самоубийству - 31 </a:t>
            </a:r>
            <a:r>
              <a:rPr lang="ru-RU" sz="1400" dirty="0" smtClean="0">
                <a:solidFill>
                  <a:srgbClr val="CC3300"/>
                </a:solidFill>
              </a:rPr>
              <a:t>августа 1941 года.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CC3300"/>
                </a:solidFill>
              </a:rPr>
              <a:t>Поэт умирает, его поэзия остаётся. Исполнилось пророчество Цветаевой, что её стихам «настанет свой черёд». Сейчас они вошли в культурную жизнь мира, в наш духовный обиход, заняв высокое место в истории поэзии.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99" y="270395"/>
            <a:ext cx="3143665" cy="110996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Марина Цветаева похоронена 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сентября 1941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года</a:t>
            </a:r>
          </a:p>
          <a:p>
            <a:pPr algn="ctr">
              <a:lnSpc>
                <a:spcPct val="125000"/>
              </a:lnSpc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Петропавловском кладбище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в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г. Елабуге.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Точное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расположение 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её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могилы неизвестно.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4" descr="img3228могил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58585" y="202793"/>
            <a:ext cx="1871735" cy="105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47763" y="1588624"/>
            <a:ext cx="2837875" cy="1321561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indent="252935" algn="just">
              <a:lnSpc>
                <a:spcPct val="125000"/>
              </a:lnSpc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высоком берегу Оки, в её любимом городе Таруса согласно воле Цветаевой установлен камень (тарусский доломит) с надписью </a:t>
            </a:r>
            <a:r>
              <a:rPr lang="ru-RU" sz="11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«Здесь хотела бы лежать Марина Цветаева».</a:t>
            </a:r>
            <a:endParaRPr lang="ru-RU" sz="1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2011-10-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1132" y="1836739"/>
            <a:ext cx="2252281" cy="1125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4588" y="72008"/>
            <a:ext cx="5616624" cy="3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Марина Цветаева</a:t>
            </a:r>
            <a:endParaRPr lang="ru-RU" dirty="0"/>
          </a:p>
        </p:txBody>
      </p:sp>
      <p:pic>
        <p:nvPicPr>
          <p:cNvPr id="1026" name="Picture 2" descr="C:\Documents and Settings\Эмма\Рабочий стол\цветаева\uzn_15945687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7" y="908045"/>
            <a:ext cx="1928825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Эмма\Рабочий стол\цветаева\Марина-Цвета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07" y="908045"/>
            <a:ext cx="1928826" cy="2000263"/>
          </a:xfrm>
          <a:prstGeom prst="rect">
            <a:avLst/>
          </a:prstGeom>
          <a:noFill/>
        </p:spPr>
      </p:pic>
      <p:pic>
        <p:nvPicPr>
          <p:cNvPr id="1028" name="Picture 4" descr="C:\Documents and Settings\Эмма\Рабочий стол\цветаева\m.i._cvetaeva_franciya_1939_g._foto_na_pasport_pered_vozvrashcheniem_na_rodinu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3032" y="908045"/>
            <a:ext cx="1580128" cy="1998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732" y="1046362"/>
            <a:ext cx="4176464" cy="215444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Познакомились с жизнью  Марины Цветаевой</a:t>
            </a:r>
          </a:p>
        </p:txBody>
      </p:sp>
      <p:sp>
        <p:nvSpPr>
          <p:cNvPr id="4" name="Овал 3"/>
          <p:cNvSpPr/>
          <p:nvPr/>
        </p:nvSpPr>
        <p:spPr>
          <a:xfrm>
            <a:off x="650653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50653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70732" y="1766441"/>
            <a:ext cx="33123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Дали   характеристику творчества великой поэтессы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646331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Ответить на вопросы на странице</a:t>
            </a:r>
          </a:p>
          <a:p>
            <a:pPr algn="ctr"/>
            <a:r>
              <a:rPr lang="ru-RU" sz="1400" dirty="0" smtClean="0"/>
              <a:t>85 учебника </a:t>
            </a:r>
            <a:r>
              <a:rPr lang="ru-RU" sz="1400" smtClean="0"/>
              <a:t>по </a:t>
            </a:r>
            <a:r>
              <a:rPr lang="ru-RU" sz="1400" smtClean="0"/>
              <a:t>литературе</a:t>
            </a:r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Семейные фотографии</a:t>
            </a:r>
            <a:endParaRPr lang="ru-RU" dirty="0"/>
          </a:p>
        </p:txBody>
      </p:sp>
      <p:pic>
        <p:nvPicPr>
          <p:cNvPr id="2050" name="Picture 2" descr="C:\Documents and Settings\Эмма\Рабочий стол\цветаева\300px-Марина-Цветаева-и-Сергей-Эфро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570" y="765169"/>
            <a:ext cx="2141538" cy="2141538"/>
          </a:xfrm>
          <a:prstGeom prst="rect">
            <a:avLst/>
          </a:prstGeom>
          <a:noFill/>
        </p:spPr>
      </p:pic>
      <p:pic>
        <p:nvPicPr>
          <p:cNvPr id="2052" name="Picture 4" descr="C:\Documents and Settings\Эмма\Рабочий стол\цветаева\cvetaeva_03-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4" y="765169"/>
            <a:ext cx="2214578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Марина Ивановна Цветаева</a:t>
            </a:r>
            <a:endParaRPr lang="ru-RU" dirty="0"/>
          </a:p>
        </p:txBody>
      </p:sp>
      <p:pic>
        <p:nvPicPr>
          <p:cNvPr id="1026" name="Picture 2" descr="C:\Documents and Settings\Эмма\Рабочий стол\цветаева\Марина-Цвета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40" y="693731"/>
            <a:ext cx="2786082" cy="23368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25804" y="645020"/>
            <a:ext cx="1705368" cy="248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Красною кистью 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Рябина зажглась.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Падали листья.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Я родилась.</a:t>
            </a:r>
          </a:p>
          <a:p>
            <a:pPr eaLnBrk="1" hangingPunct="1">
              <a:lnSpc>
                <a:spcPct val="90000"/>
              </a:lnSpc>
            </a:pPr>
            <a:endParaRPr lang="ru-RU" sz="1100" b="1" i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Спорили сотни 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Колоколов.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День был субботний: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Иоанн Богослов.</a:t>
            </a:r>
          </a:p>
          <a:p>
            <a:pPr eaLnBrk="1" hangingPunct="1">
              <a:lnSpc>
                <a:spcPct val="90000"/>
              </a:lnSpc>
            </a:pPr>
            <a:endParaRPr lang="ru-RU" sz="1100" b="1" i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Мне и доныне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Хочется грызть 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Жаркой рябины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b="1" i="1" dirty="0">
                <a:solidFill>
                  <a:srgbClr val="800000"/>
                </a:solidFill>
              </a:rPr>
              <a:t>Горькую кисть.</a:t>
            </a:r>
          </a:p>
          <a:p>
            <a:pPr eaLnBrk="1" hangingPunct="1">
              <a:lnSpc>
                <a:spcPct val="90000"/>
              </a:lnSpc>
            </a:pPr>
            <a:endParaRPr lang="ru-RU" sz="11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100" b="1" dirty="0">
                <a:solidFill>
                  <a:srgbClr val="800000"/>
                </a:solidFill>
              </a:rPr>
              <a:t>                 16 августа 1916 г.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9513" y="38308"/>
            <a:ext cx="4230775" cy="40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pPr algn="ctr" eaLnBrk="1" hangingPunct="1"/>
            <a:r>
              <a:rPr lang="ru-RU" sz="2300" dirty="0" smtClean="0">
                <a:solidFill>
                  <a:schemeClr val="bg1"/>
                </a:solidFill>
              </a:rPr>
              <a:t>Марина Ивановна Цветаева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622293"/>
            <a:ext cx="2725742" cy="246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Детство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5801" cy="2215991"/>
          </a:xfrm>
        </p:spPr>
        <p:txBody>
          <a:bodyPr/>
          <a:lstStyle/>
          <a:p>
            <a:pPr algn="just"/>
            <a:r>
              <a:rPr lang="ru-RU" dirty="0" smtClean="0"/>
              <a:t>Марина Ивановна Цветаева родилась в Москве 26 сентября 1892 года. Детство и юность прошли </a:t>
            </a:r>
            <a:r>
              <a:rPr lang="ru-RU" dirty="0" smtClean="0"/>
              <a:t>в </a:t>
            </a:r>
            <a:r>
              <a:rPr lang="ru-RU" dirty="0" smtClean="0"/>
              <a:t>тихой подмосковной </a:t>
            </a:r>
            <a:r>
              <a:rPr lang="ru-RU" dirty="0" smtClean="0"/>
              <a:t>Тарусе, </a:t>
            </a:r>
            <a:r>
              <a:rPr lang="ru-RU" dirty="0" smtClean="0"/>
              <a:t>отчасти – заграницей. </a:t>
            </a:r>
            <a:r>
              <a:rPr lang="en-US" dirty="0" smtClean="0"/>
              <a:t> </a:t>
            </a:r>
            <a:r>
              <a:rPr lang="ru-RU" dirty="0" smtClean="0"/>
              <a:t>Она </a:t>
            </a:r>
            <a:r>
              <a:rPr lang="ru-RU" dirty="0" smtClean="0"/>
              <a:t>была в </a:t>
            </a:r>
            <a:r>
              <a:rPr lang="ru-RU" dirty="0" smtClean="0"/>
              <a:t>Италии, </a:t>
            </a:r>
            <a:r>
              <a:rPr lang="ru-RU" dirty="0" smtClean="0"/>
              <a:t>в Швейцарии, Германии и Франции. Получила музыкальное образование. </a:t>
            </a:r>
            <a:endParaRPr lang="en-US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возрасте 16 лет совершила самостоятельную поездку в Париж, прослушала в Сорбонне курс французской литературы.</a:t>
            </a:r>
            <a:endParaRPr lang="ru-RU" dirty="0"/>
          </a:p>
        </p:txBody>
      </p:sp>
      <p:pic>
        <p:nvPicPr>
          <p:cNvPr id="2050" name="Picture 2" descr="C:\Documents and Settings\Эмма\Рабочий стол\цветаева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703992"/>
            <a:ext cx="2628919" cy="22145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84552" y="686321"/>
            <a:ext cx="2698348" cy="2514195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Дом Цветаевых был уютным. </a:t>
            </a:r>
            <a:endParaRPr lang="ru-RU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Он </a:t>
            </a:r>
            <a:r>
              <a:rPr lang="ru-RU" dirty="0" smtClean="0"/>
              <a:t>достался отцу поэтессы как приданое от  его первой жены. Здесь Марина родилась и провела детство. Это было одноэтажное деревянное здание из 11 комнат.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i="1" dirty="0" smtClean="0">
                <a:solidFill>
                  <a:srgbClr val="0070C0"/>
                </a:solidFill>
              </a:rPr>
              <a:t>«Высыхали в небе изумрудном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i="1" dirty="0" smtClean="0">
                <a:solidFill>
                  <a:srgbClr val="0070C0"/>
                </a:solidFill>
              </a:rPr>
              <a:t>Капли </a:t>
            </a:r>
            <a:r>
              <a:rPr lang="ru-RU" sz="1000" i="1" dirty="0" smtClean="0">
                <a:solidFill>
                  <a:srgbClr val="0070C0"/>
                </a:solidFill>
              </a:rPr>
              <a:t>звёзд</a:t>
            </a:r>
            <a:r>
              <a:rPr lang="ru-RU" sz="1000" i="1" dirty="0" smtClean="0">
                <a:solidFill>
                  <a:srgbClr val="0070C0"/>
                </a:solidFill>
              </a:rPr>
              <a:t>, и пели петухи.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i="1" dirty="0" smtClean="0">
                <a:solidFill>
                  <a:srgbClr val="0070C0"/>
                </a:solidFill>
              </a:rPr>
              <a:t>Это было в доме старом, доме чудном... </a:t>
            </a:r>
            <a:endParaRPr lang="ru-RU" sz="1000" i="1" dirty="0" smtClean="0">
              <a:solidFill>
                <a:srgbClr val="0070C0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i="1" dirty="0" smtClean="0">
                <a:solidFill>
                  <a:srgbClr val="0070C0"/>
                </a:solidFill>
              </a:rPr>
              <a:t>Чудный </a:t>
            </a:r>
            <a:r>
              <a:rPr lang="ru-RU" sz="1000" i="1" dirty="0" smtClean="0">
                <a:solidFill>
                  <a:srgbClr val="0070C0"/>
                </a:solidFill>
              </a:rPr>
              <a:t>дом, наш дивный дом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i="1" dirty="0" smtClean="0">
                <a:solidFill>
                  <a:srgbClr val="0070C0"/>
                </a:solidFill>
              </a:rPr>
              <a:t> в </a:t>
            </a:r>
            <a:r>
              <a:rPr lang="ru-RU" sz="1000" i="1" dirty="0" err="1" smtClean="0">
                <a:solidFill>
                  <a:srgbClr val="0070C0"/>
                </a:solidFill>
              </a:rPr>
              <a:t>Трёхпрудном</a:t>
            </a:r>
            <a:r>
              <a:rPr lang="ru-RU" sz="1000" i="1" dirty="0" smtClean="0">
                <a:solidFill>
                  <a:srgbClr val="0070C0"/>
                </a:solidFill>
              </a:rPr>
              <a:t>,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i="1" dirty="0" smtClean="0">
                <a:solidFill>
                  <a:srgbClr val="0070C0"/>
                </a:solidFill>
              </a:rPr>
              <a:t>Превратившийся теперь в стихи….».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1" dirty="0" smtClean="0">
              <a:solidFill>
                <a:srgbClr val="660066"/>
              </a:solidFill>
            </a:endParaRPr>
          </a:p>
        </p:txBody>
      </p:sp>
      <p:pic>
        <p:nvPicPr>
          <p:cNvPr id="77828" name="Picture 4" descr="сканирование0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622293"/>
            <a:ext cx="2772592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a2d65c9a735a954a065b2699a4669b225ed37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8329</TotalTime>
  <Words>1998</Words>
  <Application>Microsoft Office PowerPoint</Application>
  <PresentationFormat>Произвольный</PresentationFormat>
  <Paragraphs>161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Arial Unicode MS</vt:lpstr>
      <vt:lpstr>Arial</vt:lpstr>
      <vt:lpstr>Arial Black</vt:lpstr>
      <vt:lpstr>Calibri</vt:lpstr>
      <vt:lpstr>Cambria</vt:lpstr>
      <vt:lpstr>Century Gothic</vt:lpstr>
      <vt:lpstr>Courier New</vt:lpstr>
      <vt:lpstr>Microsoft Sans Serif</vt:lpstr>
      <vt:lpstr>Segoe Script</vt:lpstr>
      <vt:lpstr>Times New Roman</vt:lpstr>
      <vt:lpstr>Wingdings</vt:lpstr>
      <vt:lpstr>Office Theme</vt:lpstr>
      <vt:lpstr>Литература </vt:lpstr>
      <vt:lpstr>Сегодня на уроке </vt:lpstr>
      <vt:lpstr>Марина Цветаева (1892-1941)</vt:lpstr>
      <vt:lpstr>Марина Цветаева</vt:lpstr>
      <vt:lpstr>Семейные фотографии</vt:lpstr>
      <vt:lpstr>Марина Ивановна Цветаева</vt:lpstr>
      <vt:lpstr>Презентация PowerPoint</vt:lpstr>
      <vt:lpstr>Детство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838</cp:revision>
  <dcterms:created xsi:type="dcterms:W3CDTF">2020-04-13T08:06:06Z</dcterms:created>
  <dcterms:modified xsi:type="dcterms:W3CDTF">2020-11-05T17:52:22Z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