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51" r:id="rId3"/>
    <p:sldId id="353" r:id="rId4"/>
    <p:sldId id="382" r:id="rId5"/>
    <p:sldId id="403" r:id="rId6"/>
    <p:sldId id="355" r:id="rId7"/>
    <p:sldId id="357" r:id="rId8"/>
    <p:sldId id="393" r:id="rId9"/>
    <p:sldId id="394" r:id="rId10"/>
    <p:sldId id="358" r:id="rId11"/>
    <p:sldId id="375" r:id="rId12"/>
    <p:sldId id="359" r:id="rId13"/>
    <p:sldId id="377" r:id="rId14"/>
    <p:sldId id="378" r:id="rId15"/>
    <p:sldId id="379" r:id="rId16"/>
    <p:sldId id="361" r:id="rId17"/>
    <p:sldId id="380" r:id="rId18"/>
    <p:sldId id="381" r:id="rId19"/>
    <p:sldId id="383" r:id="rId20"/>
    <p:sldId id="363" r:id="rId21"/>
    <p:sldId id="399" r:id="rId22"/>
    <p:sldId id="395" r:id="rId23"/>
    <p:sldId id="400" r:id="rId24"/>
    <p:sldId id="396" r:id="rId25"/>
    <p:sldId id="397" r:id="rId26"/>
    <p:sldId id="398" r:id="rId27"/>
    <p:sldId id="386" r:id="rId28"/>
    <p:sldId id="388" r:id="rId29"/>
    <p:sldId id="387" r:id="rId30"/>
    <p:sldId id="390" r:id="rId31"/>
    <p:sldId id="402" r:id="rId32"/>
    <p:sldId id="389" r:id="rId33"/>
    <p:sldId id="392" r:id="rId34"/>
    <p:sldId id="404" r:id="rId35"/>
    <p:sldId id="298" r:id="rId36"/>
  </p:sldIdLst>
  <p:sldSz cx="5765800" cy="3244850"/>
  <p:notesSz cx="5765800" cy="324485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7" autoAdjust="0"/>
    <p:restoredTop sz="86466" autoAdjust="0"/>
  </p:normalViewPr>
  <p:slideViewPr>
    <p:cSldViewPr>
      <p:cViewPr varScale="1">
        <p:scale>
          <a:sx n="110" d="100"/>
          <a:sy n="110" d="100"/>
        </p:scale>
        <p:origin x="523" y="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1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27CA-1C50-47A8-BA1B-17CEE006E44B}" type="datetime1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24E1-24AD-4EBB-8052-E85F5DD8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168256" y="1190377"/>
            <a:ext cx="3722756" cy="136960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200"/>
              </a:spcBef>
            </a:pPr>
            <a:endParaRPr lang="en-US" altLang="ru-RU" sz="700" kern="0" dirty="0" smtClean="0">
              <a:solidFill>
                <a:srgbClr val="0070C0"/>
              </a:solidFill>
            </a:endParaRPr>
          </a:p>
          <a:p>
            <a:pPr algn="ctr"/>
            <a:endParaRPr lang="en-US" altLang="ru-RU" sz="1000" kern="0" dirty="0" smtClean="0">
              <a:solidFill>
                <a:srgbClr val="0070C0"/>
              </a:solidFill>
            </a:endParaRP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Анна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Ахматова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Жизнь и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творчество</a:t>
            </a:r>
            <a:endParaRPr lang="en-US" altLang="ru-RU" sz="2400" kern="0" dirty="0" smtClean="0">
              <a:solidFill>
                <a:srgbClr val="0070C0"/>
              </a:solidFill>
            </a:endParaRPr>
          </a:p>
          <a:p>
            <a:pPr algn="ctr"/>
            <a:endParaRPr lang="ru-RU" altLang="ru-RU" sz="2400" kern="0" dirty="0">
              <a:solidFill>
                <a:srgbClr val="0070C0"/>
              </a:solidFill>
            </a:endParaRPr>
          </a:p>
        </p:txBody>
      </p:sp>
      <p:pic>
        <p:nvPicPr>
          <p:cNvPr id="11" name="Picture 5" descr="http://eaculture.ru/wp-content/uploads/2016/06/avan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8" y="1193797"/>
            <a:ext cx="1571636" cy="18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52" y="110257"/>
            <a:ext cx="4486765" cy="378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А</a:t>
            </a:r>
            <a:r>
              <a:rPr lang="ru-RU" sz="2000" dirty="0" smtClean="0"/>
              <a:t>нна </a:t>
            </a:r>
            <a:r>
              <a:rPr lang="ru-RU" sz="2000" dirty="0" smtClean="0"/>
              <a:t>Андреевна </a:t>
            </a:r>
            <a:r>
              <a:rPr lang="ru-RU" sz="2000" b="1" dirty="0" smtClean="0"/>
              <a:t>Ахматова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25969" y="693731"/>
            <a:ext cx="3178054" cy="2381398"/>
          </a:xfrm>
          <a:prstGeom prst="rect">
            <a:avLst/>
          </a:prstGeom>
        </p:spPr>
        <p:txBody>
          <a:bodyPr lIns="43251" tIns="21626" rIns="43251" bIns="21626">
            <a:normAutofit lnSpcReduction="10000"/>
          </a:bodyPr>
          <a:lstStyle/>
          <a:p>
            <a:pPr algn="ctr"/>
            <a:r>
              <a:rPr lang="ru-RU" sz="1100" i="1" dirty="0"/>
              <a:t>Своим именем Анна Андреевна всегда очень гордилась и даже выразила это чувство </a:t>
            </a:r>
            <a:r>
              <a:rPr lang="ru-RU" sz="1100" i="1" dirty="0" smtClean="0"/>
              <a:t>               в </a:t>
            </a:r>
            <a:r>
              <a:rPr lang="ru-RU" sz="1100" i="1" dirty="0"/>
              <a:t>стихотворных строчках: </a:t>
            </a:r>
            <a:endParaRPr lang="ru-RU" sz="1100" i="1" dirty="0" smtClean="0"/>
          </a:p>
          <a:p>
            <a:pPr algn="ctr"/>
            <a:r>
              <a:rPr lang="ru-RU" sz="1100" i="1" dirty="0" smtClean="0">
                <a:solidFill>
                  <a:srgbClr val="0070C0"/>
                </a:solidFill>
              </a:rPr>
              <a:t>«</a:t>
            </a:r>
            <a:r>
              <a:rPr lang="ru-RU" sz="1100" i="1" dirty="0" smtClean="0">
                <a:solidFill>
                  <a:srgbClr val="0070C0"/>
                </a:solidFill>
              </a:rPr>
              <a:t>В </a:t>
            </a:r>
            <a:r>
              <a:rPr lang="ru-RU" sz="1100" i="1" dirty="0">
                <a:solidFill>
                  <a:srgbClr val="0070C0"/>
                </a:solidFill>
              </a:rPr>
              <a:t>то </a:t>
            </a:r>
            <a:r>
              <a:rPr lang="ru-RU" sz="1100" i="1" dirty="0" smtClean="0">
                <a:solidFill>
                  <a:srgbClr val="0070C0"/>
                </a:solidFill>
              </a:rPr>
              <a:t>время я </a:t>
            </a:r>
            <a:r>
              <a:rPr lang="ru-RU" sz="1100" i="1" dirty="0">
                <a:solidFill>
                  <a:srgbClr val="0070C0"/>
                </a:solidFill>
              </a:rPr>
              <a:t>гостила на земле. </a:t>
            </a:r>
            <a:r>
              <a:rPr lang="ru-RU" sz="1100" i="1" dirty="0" smtClean="0">
                <a:solidFill>
                  <a:srgbClr val="0070C0"/>
                </a:solidFill>
              </a:rPr>
              <a:t>Мне </a:t>
            </a:r>
            <a:r>
              <a:rPr lang="ru-RU" sz="1100" i="1" dirty="0">
                <a:solidFill>
                  <a:srgbClr val="0070C0"/>
                </a:solidFill>
              </a:rPr>
              <a:t>дали имя при крещенье Анна</a:t>
            </a:r>
            <a:r>
              <a:rPr lang="ru-RU" sz="1100" i="1" dirty="0" smtClean="0">
                <a:solidFill>
                  <a:srgbClr val="0070C0"/>
                </a:solidFill>
              </a:rPr>
              <a:t>, </a:t>
            </a:r>
            <a:r>
              <a:rPr lang="ru-RU" sz="1100" i="1" dirty="0">
                <a:solidFill>
                  <a:srgbClr val="0070C0"/>
                </a:solidFill>
              </a:rPr>
              <a:t>сладчайшее для губ людских и </a:t>
            </a:r>
            <a:r>
              <a:rPr lang="ru-RU" sz="1100" i="1" dirty="0" smtClean="0">
                <a:solidFill>
                  <a:srgbClr val="0070C0"/>
                </a:solidFill>
              </a:rPr>
              <a:t>слуха</a:t>
            </a:r>
            <a:r>
              <a:rPr lang="ru-RU" sz="1100" i="1" dirty="0" smtClean="0">
                <a:solidFill>
                  <a:srgbClr val="0070C0"/>
                </a:solidFill>
              </a:rPr>
              <a:t>,» </a:t>
            </a:r>
            <a:r>
              <a:rPr lang="ru-RU" sz="1100" i="1" dirty="0"/>
              <a:t>- так гордо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и </a:t>
            </a:r>
            <a:r>
              <a:rPr lang="ru-RU" sz="1100" i="1" dirty="0"/>
              <a:t>торжественно писала она о своей юности</a:t>
            </a:r>
            <a:r>
              <a:rPr lang="ru-RU" sz="1100" i="1" dirty="0" smtClean="0"/>
              <a:t>.</a:t>
            </a:r>
          </a:p>
          <a:p>
            <a:pPr algn="ctr"/>
            <a:r>
              <a:rPr lang="ru-RU" sz="1100" i="1" dirty="0" smtClean="0"/>
              <a:t>Гораздо </a:t>
            </a:r>
            <a:r>
              <a:rPr lang="ru-RU" sz="1100" i="1" dirty="0"/>
              <a:t>менее известно, что когда молодая поэтесса поняла </a:t>
            </a:r>
            <a:r>
              <a:rPr lang="ru-RU" sz="1100" i="1" dirty="0" smtClean="0"/>
              <a:t>своё </a:t>
            </a:r>
            <a:r>
              <a:rPr lang="ru-RU" sz="1100" i="1" dirty="0"/>
              <a:t>предназначение, </a:t>
            </a:r>
            <a:r>
              <a:rPr lang="ru-RU" sz="1100" i="1" dirty="0" smtClean="0"/>
              <a:t>           то </a:t>
            </a:r>
            <a:r>
              <a:rPr lang="ru-RU" sz="1100" i="1" dirty="0"/>
              <a:t>не кто иной, как отец, Андрей Антонович, запретил ей подписывать свои стихотворения фамилией Горенко.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Тогда </a:t>
            </a:r>
            <a:r>
              <a:rPr lang="ru-RU" sz="1100" i="1" dirty="0"/>
              <a:t>Анна и взяла фамилию своей прабабушки - татарской княгини </a:t>
            </a:r>
            <a:r>
              <a:rPr lang="ru-RU" sz="1100" i="1" dirty="0" smtClean="0"/>
              <a:t>Ахматовой</a:t>
            </a:r>
            <a:r>
              <a:rPr lang="ru-RU" sz="1100" i="1" dirty="0"/>
              <a:t>. </a:t>
            </a:r>
          </a:p>
        </p:txBody>
      </p:sp>
      <p:pic>
        <p:nvPicPr>
          <p:cNvPr id="4098" name="Picture 2" descr="Kuzma Petrov-Vodkin. Portrait of Anna Akhmatova. 1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622293"/>
            <a:ext cx="2279873" cy="24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8884" y="1478409"/>
            <a:ext cx="2893009" cy="102147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1907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год - АННА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АХМАТОВА  НАЧИНАЕТ ПЕЧАТАТЬСЯ, ПРИМКНУВ К ГРУППЕ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АКМЕИСТОВ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59" y="770652"/>
            <a:ext cx="2406421" cy="22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37" y="172760"/>
            <a:ext cx="4429156" cy="4288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Анна Ахматова и Николай Гумилев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21124" y="542305"/>
            <a:ext cx="2889764" cy="2702545"/>
          </a:xfrm>
          <a:prstGeom prst="rect">
            <a:avLst/>
          </a:prstGeom>
        </p:spPr>
        <p:txBody>
          <a:bodyPr lIns="43251" tIns="21626" rIns="43251" bIns="21626">
            <a:normAutofit lnSpcReduction="10000"/>
          </a:bodyPr>
          <a:lstStyle/>
          <a:p>
            <a:pPr algn="ctr"/>
            <a:r>
              <a:rPr lang="ru-RU" sz="1100" i="1" dirty="0" smtClean="0"/>
              <a:t>Со </a:t>
            </a:r>
            <a:r>
              <a:rPr lang="ru-RU" sz="1100" i="1" dirty="0"/>
              <a:t>своим будущим мужем поэтом  Николаем Гумилёвым Аня Горенко познакомилась </a:t>
            </a:r>
            <a:r>
              <a:rPr lang="ru-RU" sz="1100" i="1" dirty="0" smtClean="0"/>
              <a:t>в </a:t>
            </a:r>
            <a:r>
              <a:rPr lang="ru-RU" sz="1100" i="1" dirty="0"/>
              <a:t>1903 году, </a:t>
            </a:r>
            <a:r>
              <a:rPr lang="ru-RU" sz="1100" i="1" dirty="0" smtClean="0"/>
              <a:t> когда </a:t>
            </a:r>
            <a:r>
              <a:rPr lang="ru-RU" sz="1100" i="1" dirty="0"/>
              <a:t>он опубликовал её стихотворение  </a:t>
            </a:r>
            <a:r>
              <a:rPr lang="ru-RU" sz="1100" i="1" dirty="0" smtClean="0"/>
              <a:t>в</a:t>
            </a:r>
            <a:r>
              <a:rPr lang="ru-RU" sz="1100" i="1" dirty="0"/>
              <a:t>  журнале </a:t>
            </a:r>
            <a:r>
              <a:rPr lang="ru-RU" sz="1100" i="1" dirty="0" smtClean="0"/>
              <a:t>«Сириус», издававшемся </a:t>
            </a:r>
            <a:r>
              <a:rPr lang="ru-RU" sz="1100" i="1" dirty="0"/>
              <a:t>им в Париже.   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Позже </a:t>
            </a:r>
            <a:r>
              <a:rPr lang="ru-RU" sz="1100" i="1" dirty="0"/>
              <a:t>между ними возникла переписка, </a:t>
            </a:r>
            <a:r>
              <a:rPr lang="ru-RU" sz="1100" i="1" dirty="0" smtClean="0"/>
              <a:t>              а </a:t>
            </a:r>
            <a:r>
              <a:rPr lang="ru-RU" sz="1100" i="1" dirty="0"/>
              <a:t>в 1909 году Анна приняла официальное предложение </a:t>
            </a:r>
            <a:r>
              <a:rPr lang="ru-RU" sz="1100" i="1" dirty="0" smtClean="0"/>
              <a:t>Гумилёва </a:t>
            </a:r>
            <a:r>
              <a:rPr lang="ru-RU" sz="1100" i="1" dirty="0"/>
              <a:t>стать его женой. 25 апреля 1910 года они обвенчались </a:t>
            </a:r>
            <a:r>
              <a:rPr lang="ru-RU" sz="1100" i="1" dirty="0" smtClean="0"/>
              <a:t>             в </a:t>
            </a:r>
            <a:r>
              <a:rPr lang="ru-RU" sz="1100" i="1" dirty="0"/>
              <a:t>Николаевской церкви села Никольская слобода под Киевом. Свой медовый месяц Ахматова провела в Париже, затем переехала в Петербург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и </a:t>
            </a:r>
            <a:r>
              <a:rPr lang="ru-RU" sz="1100" i="1" dirty="0"/>
              <a:t>с 1910 по </a:t>
            </a:r>
            <a:r>
              <a:rPr lang="ru-RU" sz="1100" i="1" dirty="0" smtClean="0"/>
              <a:t>1916 гг</a:t>
            </a:r>
            <a:r>
              <a:rPr lang="ru-RU" sz="1100" i="1" dirty="0"/>
              <a:t>. жила в основном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в </a:t>
            </a:r>
            <a:r>
              <a:rPr lang="ru-RU" sz="1100" i="1" dirty="0"/>
              <a:t>Царском </a:t>
            </a:r>
            <a:r>
              <a:rPr lang="ru-RU" sz="1100" i="1" dirty="0" smtClean="0"/>
              <a:t>Селе</a:t>
            </a:r>
            <a:endParaRPr lang="ru-RU" sz="1100" i="1" dirty="0"/>
          </a:p>
        </p:txBody>
      </p:sp>
      <p:pic>
        <p:nvPicPr>
          <p:cNvPr id="6148" name="Picture 4" descr="http://news.sarbc.ru/images/orig/2015/05/img_wHXR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0" y="622293"/>
            <a:ext cx="2379248" cy="12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652" y="1910457"/>
            <a:ext cx="2114127" cy="1151670"/>
          </a:xfrm>
          <a:prstGeom prst="rect">
            <a:avLst/>
          </a:prstGeom>
        </p:spPr>
        <p:txBody>
          <a:bodyPr wrap="square" lIns="43251" tIns="21626" rIns="43251" bIns="21626">
            <a:spAutoFit/>
          </a:bodyPr>
          <a:lstStyle/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Он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 три вещи на свете: </a:t>
            </a:r>
            <a:endParaRPr lang="ru-RU" sz="9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За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вечерней </a:t>
            </a:r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пенье 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белых </a:t>
            </a:r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павлинов</a:t>
            </a: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И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стертые карты Америки. </a:t>
            </a:r>
            <a:endParaRPr lang="ru-RU" sz="9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Не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любил, когда плачут дети, </a:t>
            </a:r>
            <a:endParaRPr lang="ru-RU" sz="9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Не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любил чая с </a:t>
            </a:r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малиной</a:t>
            </a: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И женской </a:t>
            </a:r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истерики. </a:t>
            </a:r>
          </a:p>
          <a:p>
            <a:r>
              <a:rPr lang="ru-RU" sz="9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  <a:r>
              <a:rPr lang="ru-RU" sz="900" b="1" dirty="0">
                <a:solidFill>
                  <a:srgbClr val="000000"/>
                </a:solidFill>
                <a:latin typeface="Tahoma" panose="020B0604030504040204" pitchFamily="34" charset="0"/>
              </a:rPr>
              <a:t>А я была его женой.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190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D3961-AC4E-441C-9B83-F95904B1B08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98" y="693731"/>
            <a:ext cx="3891915" cy="21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248256" y="122227"/>
            <a:ext cx="3859883" cy="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Лев Гумилёв и Анна </a:t>
            </a:r>
            <a:r>
              <a:rPr lang="ru-RU" sz="1600" b="1" i="1" dirty="0" smtClean="0">
                <a:solidFill>
                  <a:schemeClr val="bg1"/>
                </a:solidFill>
              </a:rPr>
              <a:t>Ахматова 1910 </a:t>
            </a:r>
            <a:r>
              <a:rPr lang="ru-RU" sz="1600" b="1" i="1" dirty="0" smtClean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096950" y="122227"/>
            <a:ext cx="4358384" cy="2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Н.Гумилёв и А. Ахматова с сыном Львом</a:t>
            </a:r>
          </a:p>
        </p:txBody>
      </p:sp>
      <p:pic>
        <p:nvPicPr>
          <p:cNvPr id="6149" name="Picture 4" descr="ahmatova_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668" y="686321"/>
            <a:ext cx="4180205" cy="231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4868" y="758329"/>
            <a:ext cx="3084781" cy="211408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1912 г. -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ПЕРВЫЙ СБОРНИК СТИХОВ «ВЕЧЕР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Напечатано было 300 экземпляров.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Критика отнеслась к сборнику весьма благосклонно», - писала Ахматова.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СТИХИ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ЭТОЙ КНИГИ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НОСИЛИ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ХАРАКТЕР ДНЕВНИКОВЫХ ЗАПИСЕЙ, БЫЛИ ПРОНИКНУТЫ МОТИВАМИ ГРУСТИ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И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ОДИНОЧЕСТВА.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59" y="770652"/>
            <a:ext cx="2361376" cy="22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8256" y="550855"/>
            <a:ext cx="3286147" cy="2571768"/>
          </a:xfrm>
          <a:prstGeom prst="rect">
            <a:avLst/>
          </a:prstGeom>
        </p:spPr>
        <p:txBody>
          <a:bodyPr lIns="43251" tIns="21626" rIns="43251" bIns="21626" anchor="ctr">
            <a:noAutofit/>
          </a:bodyPr>
          <a:lstStyle/>
          <a:p>
            <a:pPr algn="ctr"/>
            <a:r>
              <a:rPr lang="ru-RU" sz="1050" i="1" dirty="0" smtClean="0"/>
              <a:t>Сразу </a:t>
            </a:r>
            <a:r>
              <a:rPr lang="ru-RU" sz="1050" i="1" dirty="0"/>
              <a:t>же после издания сборника </a:t>
            </a:r>
            <a:r>
              <a:rPr lang="ru-RU" sz="1050" i="1" dirty="0" smtClean="0"/>
              <a:t>«Вечер» </a:t>
            </a:r>
            <a:r>
              <a:rPr lang="ru-RU" sz="1050" i="1" dirty="0"/>
              <a:t>Ахматова и </a:t>
            </a:r>
            <a:r>
              <a:rPr lang="ru-RU" sz="1050" i="1" dirty="0" smtClean="0"/>
              <a:t>Гумилёв </a:t>
            </a:r>
            <a:r>
              <a:rPr lang="ru-RU" sz="1050" i="1" dirty="0"/>
              <a:t>совершили новое путешествие, на сей раз по Италии, а осенью того же 1912 года у них родился сын, которому дали имя Лев. Писатель Корней Чуковский, познакомившийся с Ахматовой в это время, так описывал поэтессу: "Тоненькая, стройная, изящная, она ни на шаг не отходила от мужа, молодого поэта Н. С. </a:t>
            </a:r>
            <a:r>
              <a:rPr lang="ru-RU" sz="1050" i="1" dirty="0" smtClean="0"/>
              <a:t>Гумилёва</a:t>
            </a:r>
            <a:r>
              <a:rPr lang="ru-RU" sz="1050" i="1" dirty="0"/>
              <a:t>, который тогда же, при первом знакомстве, назвал </a:t>
            </a:r>
            <a:r>
              <a:rPr lang="ru-RU" sz="1050" i="1" dirty="0" smtClean="0"/>
              <a:t>её </a:t>
            </a:r>
            <a:r>
              <a:rPr lang="ru-RU" sz="1050" i="1" dirty="0"/>
              <a:t>своей ученицей. То было время </a:t>
            </a:r>
            <a:r>
              <a:rPr lang="ru-RU" sz="1050" i="1" dirty="0" smtClean="0"/>
              <a:t>её </a:t>
            </a:r>
            <a:r>
              <a:rPr lang="ru-RU" sz="1050" i="1" dirty="0"/>
              <a:t>первых стихов </a:t>
            </a:r>
            <a:r>
              <a:rPr lang="ru-RU" sz="1050" i="1" dirty="0" smtClean="0"/>
              <a:t>                 и </a:t>
            </a:r>
            <a:r>
              <a:rPr lang="ru-RU" sz="1050" i="1" dirty="0"/>
              <a:t>необыкновенных, неожиданно шумных триумфов". </a:t>
            </a:r>
          </a:p>
        </p:txBody>
      </p:sp>
      <p:pic>
        <p:nvPicPr>
          <p:cNvPr id="4" name="Picture 2" descr="http://files.vm.ru/photo/vecherka/2012/09/file66slvx91colim1cz30p_80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4" y="622293"/>
            <a:ext cx="214314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98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C661E-C5A6-4ACF-BD85-1B361A7D9C5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11462" y="918567"/>
            <a:ext cx="2796179" cy="1660115"/>
          </a:xfrm>
          <a:prstGeom prst="rect">
            <a:avLst/>
          </a:prstGeom>
        </p:spPr>
        <p:txBody>
          <a:bodyPr wrap="square" lIns="51481" tIns="25740" rIns="51481" bIns="25740" anchor="ctr">
            <a:spAutoFit/>
          </a:bodyPr>
          <a:lstStyle/>
          <a:p>
            <a:pPr marL="0" lvl="1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1914 году 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вышел СБОРНИК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«ЧЁТКИ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endParaRPr lang="ru-RU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К 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. АХМАТОВОЙ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ПРИШЛА ПОДЛИННАЯ ИЗВЕСТНОСТЬ.</a:t>
            </a:r>
            <a:b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В 1917 вышла книга «БЕЛАЯ 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</a:rPr>
              <a:t>СТАЯ</a:t>
            </a:r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pPr marL="0" lvl="1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1050" i="1" dirty="0" smtClean="0"/>
              <a:t>«К </a:t>
            </a:r>
            <a:r>
              <a:rPr lang="ru-RU" sz="1050" i="1" dirty="0" smtClean="0"/>
              <a:t>этой  книге читатели и критика несправедливы. Этот сборник появился при грозных обстоятельствах. Голод и разруха росли с каждым днём Почему-то эти обстоятельства не учитываются</a:t>
            </a:r>
            <a:r>
              <a:rPr lang="ru-RU" sz="1050" i="1" dirty="0" smtClean="0"/>
              <a:t>».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7" name="Picture 9" descr="g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628" y="761141"/>
            <a:ext cx="2175998" cy="22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9037" y="836607"/>
            <a:ext cx="2542558" cy="112920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1" name="Picture 4" descr="Ah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38" y="830337"/>
            <a:ext cx="2645662" cy="2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11462" y="622293"/>
            <a:ext cx="2786082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В 1921 году вышел сборник стихов «Подорожник».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В 1922 году </a:t>
            </a:r>
            <a:r>
              <a:rPr lang="ru-RU" sz="1400" dirty="0" smtClean="0">
                <a:solidFill>
                  <a:srgbClr val="0070C0"/>
                </a:solidFill>
              </a:rPr>
              <a:t> - книга </a:t>
            </a: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en-US" sz="1400" dirty="0" smtClean="0">
                <a:solidFill>
                  <a:srgbClr val="0070C0"/>
                </a:solidFill>
              </a:rPr>
              <a:t>Anno Domini</a:t>
            </a:r>
            <a:r>
              <a:rPr lang="ru-RU" sz="1400" dirty="0" smtClean="0">
                <a:solidFill>
                  <a:srgbClr val="0070C0"/>
                </a:solidFill>
              </a:rPr>
              <a:t>». 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Эти </a:t>
            </a:r>
            <a:r>
              <a:rPr lang="ru-RU" sz="1400" dirty="0" smtClean="0">
                <a:solidFill>
                  <a:srgbClr val="0070C0"/>
                </a:solidFill>
              </a:rPr>
              <a:t>сборники окончательно закрепили за поэтессой всероссийскую славу.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>
                <a:solidFill>
                  <a:srgbClr val="0070C0"/>
                </a:solidFill>
              </a:rPr>
              <a:t>Примерно с середины двадцатых годов Ахматова с большим интересом занимается архитектурой старого Петербурга и изучением жизни и творчества А.С Пушкина.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926EC-612F-4EBA-8A12-8C9341D33EF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1268" name="Picture 4" descr="ahmatova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20" y="686321"/>
            <a:ext cx="2762692" cy="24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14948" y="1046361"/>
            <a:ext cx="2179192" cy="1360033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 1921 году арестован Николай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Гумилёв.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30-е годы арестован сын Анны Ахматовой, Лев Гумилёв.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046362"/>
            <a:ext cx="4176464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жизнью  Анны Ахматовой 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1838449"/>
            <a:ext cx="33123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Дадим   характеристику творчеств великой поэтессы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66876" y="622293"/>
            <a:ext cx="2930668" cy="2500329"/>
          </a:xfrm>
          <a:prstGeom prst="rect">
            <a:avLst/>
          </a:prstGeom>
        </p:spPr>
        <p:txBody>
          <a:bodyPr lIns="43251" tIns="21626" rIns="43251" bIns="21626" anchor="ctr">
            <a:noAutofit/>
          </a:bodyPr>
          <a:lstStyle/>
          <a:p>
            <a:r>
              <a:rPr lang="ru-RU" sz="1100" i="1" dirty="0"/>
              <a:t> С началом  </a:t>
            </a:r>
            <a:r>
              <a:rPr lang="ru-RU" sz="1100" i="1" dirty="0" smtClean="0"/>
              <a:t>Первой </a:t>
            </a:r>
            <a:r>
              <a:rPr lang="ru-RU" sz="1100" i="1" dirty="0"/>
              <a:t>мировой войны Ахматова резко ограничивает свою публичную жизнь. В это время она страдает от туберкулеза, болезни, долго не отпускавшей </a:t>
            </a:r>
            <a:r>
              <a:rPr lang="ru-RU" sz="1100" i="1" dirty="0" smtClean="0"/>
              <a:t>её. </a:t>
            </a:r>
            <a:endParaRPr lang="ru-RU" sz="1100" i="1" dirty="0" smtClean="0"/>
          </a:p>
          <a:p>
            <a:r>
              <a:rPr lang="ru-RU" sz="1100" i="1" dirty="0" smtClean="0"/>
              <a:t>Но </a:t>
            </a:r>
            <a:r>
              <a:rPr lang="ru-RU" sz="1100" i="1" dirty="0"/>
              <a:t>Россию не покинула, отвергнув "утешные" голоса, звавшие на чужбину, где оказались многие </a:t>
            </a:r>
            <a:r>
              <a:rPr lang="ru-RU" sz="1100" i="1" dirty="0" smtClean="0"/>
              <a:t>её </a:t>
            </a:r>
            <a:r>
              <a:rPr lang="ru-RU" sz="1100" i="1" dirty="0"/>
              <a:t>современники. </a:t>
            </a:r>
            <a:endParaRPr lang="ru-RU" sz="1100" i="1" dirty="0" smtClean="0"/>
          </a:p>
          <a:p>
            <a:r>
              <a:rPr lang="ru-RU" sz="1100" i="1" dirty="0" smtClean="0"/>
              <a:t>За </a:t>
            </a:r>
            <a:r>
              <a:rPr lang="ru-RU" sz="1100" i="1" dirty="0"/>
              <a:t>границу она не уехала даже после того, как в 1921 году большевики расстреляли </a:t>
            </a:r>
            <a:r>
              <a:rPr lang="ru-RU" sz="1100" i="1" dirty="0" smtClean="0"/>
              <a:t>её </a:t>
            </a:r>
            <a:r>
              <a:rPr lang="ru-RU" sz="1100" i="1" dirty="0"/>
              <a:t>бывшего мужа Николая </a:t>
            </a:r>
            <a:r>
              <a:rPr lang="ru-RU" sz="1100" i="1" dirty="0" smtClean="0"/>
              <a:t>Гумилёва</a:t>
            </a:r>
            <a:r>
              <a:rPr lang="ru-RU" sz="1100" i="1" dirty="0"/>
              <a:t>.</a:t>
            </a:r>
          </a:p>
        </p:txBody>
      </p:sp>
      <p:pic>
        <p:nvPicPr>
          <p:cNvPr id="9220" name="Picture 4" descr="http://kleinburd.ru/news/wp-content/uploads/2014/10/0_dae04_32166f54_X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2" y="614313"/>
            <a:ext cx="221457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814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Анна Ахматова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1050921"/>
            <a:ext cx="2508123" cy="9694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«Но равнодушно и спокойно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Руками я замкнула слух,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Чтоб этой речью недостойной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Не осквернился скорбный слух».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Эмма\Рабочий стол\ахматова\20911185_Anna_Ahmatova_v_20e_goduy_XX_ve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3"/>
            <a:ext cx="250032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Война 1941-1945 </a:t>
            </a:r>
            <a:r>
              <a:rPr lang="ru-RU" dirty="0" smtClean="0"/>
              <a:t>гг.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1190377"/>
            <a:ext cx="2508123" cy="923330"/>
          </a:xfrm>
        </p:spPr>
        <p:txBody>
          <a:bodyPr/>
          <a:lstStyle/>
          <a:p>
            <a:pPr algn="just"/>
            <a:r>
              <a:rPr lang="ru-RU" dirty="0" smtClean="0"/>
              <a:t>«Отечественная война 1941 года застала меня в Ленинграде.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конце </a:t>
            </a:r>
            <a:r>
              <a:rPr lang="ru-RU" dirty="0" smtClean="0"/>
              <a:t>сентября, </a:t>
            </a:r>
            <a:r>
              <a:rPr lang="ru-RU" dirty="0" smtClean="0"/>
              <a:t>уже во время блокады, я вылетела на самолёте в Москву», </a:t>
            </a:r>
            <a:r>
              <a:rPr lang="ru-RU" dirty="0" smtClean="0"/>
              <a:t>- пишет </a:t>
            </a:r>
            <a:r>
              <a:rPr lang="ru-RU" dirty="0" smtClean="0"/>
              <a:t>Ахматова.</a:t>
            </a:r>
            <a:endParaRPr lang="ru-RU" dirty="0"/>
          </a:p>
        </p:txBody>
      </p:sp>
      <p:pic>
        <p:nvPicPr>
          <p:cNvPr id="5" name="Picture 4" descr="ahmatov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446" y="746125"/>
            <a:ext cx="173720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Поэма «Реквием» </a:t>
            </a:r>
            <a:r>
              <a:rPr lang="ru-RU" dirty="0" smtClean="0"/>
              <a:t>1935-1940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8604" y="1334393"/>
            <a:ext cx="2508123" cy="9694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«Эта женщина больна,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Эта женщина одна.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Муж в могиле, сын в </a:t>
            </a:r>
            <a:r>
              <a:rPr lang="ru-RU" i="1" dirty="0" smtClean="0">
                <a:solidFill>
                  <a:srgbClr val="0070C0"/>
                </a:solidFill>
              </a:rPr>
              <a:t>тюрьме,</a:t>
            </a:r>
          </a:p>
          <a:p>
            <a:pPr>
              <a:spcBef>
                <a:spcPts val="600"/>
              </a:spcBef>
            </a:pPr>
            <a:r>
              <a:rPr lang="ru-RU" i="1" dirty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омолитесь </a:t>
            </a:r>
            <a:r>
              <a:rPr lang="ru-RU" i="1" dirty="0" smtClean="0">
                <a:solidFill>
                  <a:srgbClr val="0070C0"/>
                </a:solidFill>
              </a:rPr>
              <a:t>обо мне».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7" y="746315"/>
            <a:ext cx="2810634" cy="2339102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dirty="0" smtClean="0"/>
              <a:t>Само название поэмы «Реквием» настраивает на торжественно- </a:t>
            </a:r>
            <a:r>
              <a:rPr lang="ru-RU" dirty="0" smtClean="0"/>
              <a:t>траурный, мрачный </a:t>
            </a:r>
            <a:r>
              <a:rPr lang="ru-RU" dirty="0" smtClean="0"/>
              <a:t>лад.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предисловии к поэме  Ахматова писала: </a:t>
            </a:r>
            <a:endParaRPr lang="ru-RU" dirty="0" smtClean="0"/>
          </a:p>
          <a:p>
            <a:pPr algn="ctr">
              <a:spcBef>
                <a:spcPts val="600"/>
              </a:spcBef>
            </a:pPr>
            <a:r>
              <a:rPr lang="ru-RU" dirty="0" smtClean="0"/>
              <a:t>«</a:t>
            </a:r>
            <a:r>
              <a:rPr lang="ru-RU" dirty="0" smtClean="0"/>
              <a:t>В страшные годы «</a:t>
            </a:r>
            <a:r>
              <a:rPr lang="ru-RU" dirty="0" err="1" smtClean="0"/>
              <a:t>ежовщины</a:t>
            </a:r>
            <a:r>
              <a:rPr lang="ru-RU" dirty="0" smtClean="0"/>
              <a:t>» я провела 17 месяцев в тюремных </a:t>
            </a:r>
            <a:r>
              <a:rPr lang="ru-RU" dirty="0" smtClean="0"/>
              <a:t>очередях в </a:t>
            </a:r>
            <a:r>
              <a:rPr lang="ru-RU" dirty="0" smtClean="0"/>
              <a:t>Ленинграде».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Это было тяжелое время для Ахматовой.</a:t>
            </a:r>
          </a:p>
          <a:p>
            <a:pPr algn="ctr">
              <a:spcBef>
                <a:spcPts val="600"/>
              </a:spcBef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Ташкент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830337"/>
            <a:ext cx="2738626" cy="1846659"/>
          </a:xfrm>
        </p:spPr>
        <p:txBody>
          <a:bodyPr/>
          <a:lstStyle/>
          <a:p>
            <a:pPr algn="ctr"/>
            <a:r>
              <a:rPr lang="ru-RU" dirty="0" smtClean="0"/>
              <a:t>«До мая 1944 года я жила в Ташкенте, жадно ловила вести </a:t>
            </a:r>
            <a:r>
              <a:rPr lang="ru-RU" dirty="0" smtClean="0"/>
              <a:t>                 о </a:t>
            </a:r>
            <a:r>
              <a:rPr lang="ru-RU" dirty="0" smtClean="0"/>
              <a:t>Ленинграде, о фронте. Как и другие поэты, часто выступала в госпиталях, читала стихи раненым бойцам. </a:t>
            </a:r>
          </a:p>
          <a:p>
            <a:pPr algn="ctr"/>
            <a:r>
              <a:rPr lang="ru-RU" dirty="0" smtClean="0"/>
              <a:t>В Ташкенте я впервые узнала, что такое в палящий жар древесная тень и звук воды. А ещё я </a:t>
            </a:r>
            <a:r>
              <a:rPr lang="ru-RU" dirty="0" smtClean="0"/>
              <a:t>узнала, </a:t>
            </a:r>
            <a:r>
              <a:rPr lang="ru-RU" dirty="0" smtClean="0"/>
              <a:t>что такое человеческая доброта» - писала поэтесса.</a:t>
            </a:r>
            <a:endParaRPr lang="ru-RU" dirty="0"/>
          </a:p>
        </p:txBody>
      </p:sp>
      <p:pic>
        <p:nvPicPr>
          <p:cNvPr id="2050" name="Picture 2" descr="C:\Documents and Settings\Эмма\Рабочий стол\ахматова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6" y="578593"/>
            <a:ext cx="2492871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Стихотворение «Ташкент зацветает»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51832"/>
            <a:ext cx="2522602" cy="2146742"/>
          </a:xfrm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b="1" dirty="0" smtClean="0"/>
              <a:t>Анна Ахматова</a:t>
            </a:r>
          </a:p>
          <a:p>
            <a:pPr algn="ctr">
              <a:spcBef>
                <a:spcPts val="300"/>
              </a:spcBef>
            </a:pPr>
            <a:r>
              <a:rPr lang="ru-RU" b="1" dirty="0" smtClean="0"/>
              <a:t>Ташкент </a:t>
            </a:r>
            <a:r>
              <a:rPr lang="ru-RU" b="1" dirty="0" smtClean="0"/>
              <a:t>зацветает</a:t>
            </a:r>
          </a:p>
          <a:p>
            <a:pPr algn="ctr">
              <a:spcBef>
                <a:spcPts val="300"/>
              </a:spcBef>
            </a:pPr>
            <a:endParaRPr lang="ru-RU" b="1" dirty="0" smtClean="0"/>
          </a:p>
          <a:p>
            <a:pPr fontAlgn="t">
              <a:spcBef>
                <a:spcPts val="3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Словно по чьему-то повеленью,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Сразу стало в городе светло —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Это в каждый двор по </a:t>
            </a:r>
            <a:r>
              <a:rPr lang="ru-RU" i="1" dirty="0" err="1" smtClean="0">
                <a:solidFill>
                  <a:srgbClr val="0070C0"/>
                </a:solidFill>
              </a:rPr>
              <a:t>привиденью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Белому и легкому вошло.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И дыханье их понятней слова,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А подобье их обречено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Среди неба жгуче-голубого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На арычное ложиться дно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pic>
        <p:nvPicPr>
          <p:cNvPr id="3074" name="Picture 2" descr="C:\Documents and Settings\Эмма\Рабочий стол\ахматова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08281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561692"/>
          </a:xfrm>
        </p:spPr>
        <p:txBody>
          <a:bodyPr/>
          <a:lstStyle/>
          <a:p>
            <a:pPr algn="ctr"/>
            <a:r>
              <a:rPr lang="ru-RU" sz="1600" dirty="0" smtClean="0"/>
              <a:t>Музей в Ташкенте «</a:t>
            </a:r>
            <a:r>
              <a:rPr lang="ru-RU" sz="1600" dirty="0" err="1" smtClean="0"/>
              <a:t>Мангалочий</a:t>
            </a:r>
            <a:r>
              <a:rPr lang="ru-RU" sz="1600" dirty="0" smtClean="0"/>
              <a:t> дворик»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Эмма\Рабочий стол\ахматова\Museum_Ahmatova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25" y="693731"/>
            <a:ext cx="2508250" cy="2286016"/>
          </a:xfrm>
          <a:prstGeom prst="rect">
            <a:avLst/>
          </a:prstGeom>
          <a:noFill/>
        </p:spPr>
      </p:pic>
      <p:pic>
        <p:nvPicPr>
          <p:cNvPr id="4099" name="Picture 3" descr="C:\Documents and Settings\Эмма\Рабочий стол\ахматова\9d393c1ea59297ae166756f4f06d3e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925" y="693731"/>
            <a:ext cx="250825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B0A6-7420-48A4-80B6-5D79AFA28E5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4340" name="Picture 6" descr="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59" y="600148"/>
            <a:ext cx="2452467" cy="24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64083" y="941157"/>
            <a:ext cx="2361375" cy="1313867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1946  год –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НЕСПРАВЕДЛИВАЯ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КРИТИКА, ОТЛУЧЕНИЕ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ОТ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ЛИТЕРАТУРЫ.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FE73B-8C27-422D-B5A6-3EC91F0F96A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6388" name="Picture 4" descr="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12" y="614593"/>
            <a:ext cx="246182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54908" y="1334393"/>
            <a:ext cx="2623552" cy="91375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1950-е – «ПОЭМА БЕЗ ГЕРОЯ»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«ПУТЁМ ВСЕЯ ЗЕМЛИ»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ЦИКЛ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«СЕВЕРНЫЕ ЭЛЕГИИ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             и «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РЕКВИЕМ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98" y="622292"/>
            <a:ext cx="2632648" cy="2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70932" y="830337"/>
            <a:ext cx="2406421" cy="199097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 1956  году поэтесса  удостоилась Почётной степени доктора наук Оксфордского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Универститета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1964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год –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Лауреат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Итальянской премии « ЭТНА – ТАОРМИНА».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Анна Ахматова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042" y="1118369"/>
            <a:ext cx="2592858" cy="1292662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1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Анна Андреевна </a:t>
            </a:r>
            <a:r>
              <a:rPr lang="ru-RU" sz="1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Ахматова</a:t>
            </a:r>
            <a:endParaRPr lang="en-US" sz="18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>
              <a:spcBef>
                <a:spcPts val="600"/>
              </a:spcBef>
            </a:pPr>
            <a:r>
              <a:rPr lang="ru-RU" sz="1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1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i="1" dirty="0" smtClean="0">
                <a:solidFill>
                  <a:srgbClr val="0070C0"/>
                </a:solidFill>
              </a:rPr>
              <a:t>Когда б вы знали, из </a:t>
            </a:r>
            <a:r>
              <a:rPr lang="ru-RU" i="1" dirty="0" smtClean="0">
                <a:solidFill>
                  <a:srgbClr val="0070C0"/>
                </a:solidFill>
              </a:rPr>
              <a:t>какого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сора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endParaRPr lang="en-US" i="1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i="1" dirty="0" smtClean="0">
                <a:solidFill>
                  <a:srgbClr val="0070C0"/>
                </a:solidFill>
              </a:rPr>
              <a:t>Растут </a:t>
            </a:r>
            <a:r>
              <a:rPr lang="ru-RU" i="1" dirty="0" smtClean="0">
                <a:solidFill>
                  <a:srgbClr val="0070C0"/>
                </a:solidFill>
              </a:rPr>
              <a:t>стихи, не ведая стыда...»</a:t>
            </a:r>
            <a:endParaRPr lang="ru-RU" i="1" dirty="0"/>
          </a:p>
        </p:txBody>
      </p:sp>
      <p:pic>
        <p:nvPicPr>
          <p:cNvPr id="5" name="Picture 5" descr="http://eaculture.ru/wp-content/uploads/2016/06/avan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8" y="836607"/>
            <a:ext cx="2571768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2E9A9-F578-49C6-B6C0-DB912435517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8436" name="Picture 5" descr="g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42558" cy="23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2900" y="765169"/>
            <a:ext cx="2769787" cy="199097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 1965 году вышел последний прижизненный сборник стихов Ахматовой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«Бег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времени», вызвавший восторг многочисленных почитателей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 тому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времени она была уже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«живой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легендой».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рубежом её встречали как «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Сапфо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из России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Русская Сапфо</a:t>
            </a:r>
            <a:endParaRPr lang="ru-RU" dirty="0"/>
          </a:p>
        </p:txBody>
      </p:sp>
      <p:pic>
        <p:nvPicPr>
          <p:cNvPr id="5122" name="Picture 2" descr="C:\Documents and Settings\Эмма\Рабочий стол\ахматова\sWr5LKW6LH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8924" y="686321"/>
            <a:ext cx="2286015" cy="2265370"/>
          </a:xfrm>
          <a:prstGeom prst="rect">
            <a:avLst/>
          </a:prstGeom>
          <a:noFill/>
        </p:spPr>
      </p:pic>
      <p:pic>
        <p:nvPicPr>
          <p:cNvPr id="5123" name="Picture 3" descr="C:\Documents and Settings\Эмма\Рабочий стол\ахматова\700866_25787-250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4280" y="686321"/>
            <a:ext cx="2571767" cy="226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7_104"/>
          <p:cNvPicPr>
            <a:picLocks noChangeAspect="1" noChangeArrowheads="1"/>
          </p:cNvPicPr>
          <p:nvPr/>
        </p:nvPicPr>
        <p:blipFill>
          <a:blip r:embed="rId2"/>
          <a:srcRect b="8398"/>
          <a:stretch>
            <a:fillRect/>
          </a:stretch>
        </p:blipFill>
        <p:spPr bwMode="auto">
          <a:xfrm>
            <a:off x="295298" y="622293"/>
            <a:ext cx="2496511" cy="24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70932" y="830337"/>
            <a:ext cx="2224237" cy="1990975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 80-е  годы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XX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века творчество А.Ахматовой стало широко известно на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Родине.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Массовыми тиражами издавались сборники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стихотворений.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nna_Ahmatova's_gr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59" y="693732"/>
            <a:ext cx="3519540" cy="23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9004" y="1046361"/>
            <a:ext cx="1861873" cy="1560088"/>
          </a:xfrm>
          <a:prstGeom prst="rect">
            <a:avLst/>
          </a:prstGeom>
        </p:spPr>
        <p:txBody>
          <a:bodyPr lIns="51481" tIns="25740" rIns="51481" bIns="2574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5 марта  1966 года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. АХМАТОВА УМЕРЛА В ПОДМОСКОВНОМ САНАТОРИИ, ПОХОРОНЕНА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КОМАРОВЕ ПОД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ЛЕНИНГРАДОМ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046362"/>
            <a:ext cx="4176464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Познакомились с жизнью  Анны Ахматовой 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1838449"/>
            <a:ext cx="33123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Дали   характеристику творчества великой поэтессы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588" y="902345"/>
            <a:ext cx="5491958" cy="430887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Ответить на вопросы на </a:t>
            </a:r>
            <a:r>
              <a:rPr lang="ru-RU" sz="1400" dirty="0" smtClean="0"/>
              <a:t>странице 85 </a:t>
            </a:r>
            <a:r>
              <a:rPr lang="ru-RU" sz="1400" dirty="0" smtClean="0"/>
              <a:t>учебника по </a:t>
            </a:r>
            <a:r>
              <a:rPr lang="ru-RU" sz="1400" dirty="0" smtClean="0"/>
              <a:t>литературе</a:t>
            </a: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53A5-246C-465E-8CCB-CC20201B14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44" name="Picture 4" descr="2097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550855"/>
            <a:ext cx="52864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Анна Ахматова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Эмма\Рабочий стол\ахматова\a2d972e501b31c5c93996ab73ece8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765169"/>
            <a:ext cx="2286016" cy="1943041"/>
          </a:xfrm>
          <a:prstGeom prst="rect">
            <a:avLst/>
          </a:prstGeom>
          <a:noFill/>
        </p:spPr>
      </p:pic>
      <p:pic>
        <p:nvPicPr>
          <p:cNvPr id="6147" name="Picture 3" descr="C:\Documents and Settings\Эмма\Рабочий стол\ахмат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4" y="765169"/>
            <a:ext cx="1500198" cy="1928826"/>
          </a:xfrm>
          <a:prstGeom prst="rect">
            <a:avLst/>
          </a:prstGeom>
          <a:noFill/>
        </p:spPr>
      </p:pic>
      <p:pic>
        <p:nvPicPr>
          <p:cNvPr id="6148" name="Picture 4" descr="C:\Documents and Settings\Эмма\Рабочий стол\ахматова\akhmatova-1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032" y="765169"/>
            <a:ext cx="1714512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68256" y="693731"/>
            <a:ext cx="3071834" cy="2228888"/>
          </a:xfrm>
          <a:prstGeom prst="rect">
            <a:avLst/>
          </a:prstGeom>
        </p:spPr>
        <p:txBody>
          <a:bodyPr lIns="43251" tIns="21626" rIns="43251" bIns="21626">
            <a:normAutofit/>
          </a:bodyPr>
          <a:lstStyle/>
          <a:p>
            <a:pPr algn="just"/>
            <a:r>
              <a:rPr lang="ru-RU" sz="1300" dirty="0"/>
              <a:t>В одном из вариантов своей автобиографии Ахматова пишет: </a:t>
            </a:r>
            <a:endParaRPr lang="ru-RU" sz="1300" dirty="0" smtClean="0"/>
          </a:p>
          <a:p>
            <a:pPr algn="just"/>
            <a:r>
              <a:rPr lang="ru-RU" sz="1300" i="1" dirty="0" smtClean="0"/>
              <a:t>«Я </a:t>
            </a:r>
            <a:r>
              <a:rPr lang="ru-RU" sz="1300" i="1" dirty="0"/>
              <a:t>родилась в один год с Чарли Чаплином, «</a:t>
            </a:r>
            <a:r>
              <a:rPr lang="ru-RU" sz="1300" i="1" dirty="0" err="1"/>
              <a:t>Крейцеровой</a:t>
            </a:r>
            <a:r>
              <a:rPr lang="ru-RU" sz="1300" i="1" dirty="0"/>
              <a:t> сонатой» Толстого, Эйфелевой </a:t>
            </a:r>
            <a:r>
              <a:rPr lang="ru-RU" sz="1300" i="1" dirty="0" smtClean="0"/>
              <a:t>башней </a:t>
            </a:r>
          </a:p>
          <a:p>
            <a:pPr algn="just"/>
            <a:r>
              <a:rPr lang="ru-RU" sz="1300" i="1" dirty="0" smtClean="0"/>
              <a:t>и</a:t>
            </a:r>
            <a:r>
              <a:rPr lang="ru-RU" sz="1300" i="1" dirty="0"/>
              <a:t>, </a:t>
            </a:r>
            <a:r>
              <a:rPr lang="ru-RU" sz="1300" i="1" dirty="0" smtClean="0"/>
              <a:t>кажется,  Элиотом. </a:t>
            </a:r>
          </a:p>
          <a:p>
            <a:pPr algn="just"/>
            <a:r>
              <a:rPr lang="ru-RU" sz="1300" i="1" dirty="0" smtClean="0"/>
              <a:t>В </a:t>
            </a:r>
            <a:r>
              <a:rPr lang="ru-RU" sz="1300" i="1" dirty="0"/>
              <a:t>это лето Париж праздновал столетие падения Бастилии – 1889. В ночь моего рождения справлялась и справляется древняя Иванова ночь (ночь Ивана Купалы)  – 23 июня».</a:t>
            </a:r>
          </a:p>
          <a:p>
            <a:endParaRPr lang="ru-RU" sz="1300" i="1" dirty="0"/>
          </a:p>
        </p:txBody>
      </p:sp>
      <p:pic>
        <p:nvPicPr>
          <p:cNvPr id="30" name="Picture 2" descr="http://writervall.ru/wp-content/uploads/2016/03/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8" y="693731"/>
            <a:ext cx="2041124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03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8256" y="622293"/>
            <a:ext cx="5357850" cy="2543582"/>
          </a:xfrm>
          <a:prstGeom prst="rect">
            <a:avLst/>
          </a:prstGeom>
        </p:spPr>
        <p:txBody>
          <a:bodyPr lIns="43251" tIns="21626" rIns="43251" bIns="21626">
            <a:noAutofit/>
          </a:bodyPr>
          <a:lstStyle/>
          <a:p>
            <a:pPr algn="ctr"/>
            <a:r>
              <a:rPr lang="ru-RU" i="1" dirty="0"/>
              <a:t>Анна Андреевна Ахматова родилась на юге России, в Одессе 11 июня </a:t>
            </a:r>
            <a:r>
              <a:rPr lang="en-US" i="1" dirty="0" smtClean="0"/>
              <a:t>              </a:t>
            </a:r>
            <a:r>
              <a:rPr lang="ru-RU" i="1" dirty="0" smtClean="0"/>
              <a:t>1889 </a:t>
            </a:r>
            <a:r>
              <a:rPr lang="ru-RU" i="1" dirty="0"/>
              <a:t>года </a:t>
            </a:r>
            <a:r>
              <a:rPr lang="ru-RU" i="1" dirty="0" smtClean="0"/>
              <a:t>в </a:t>
            </a:r>
            <a:r>
              <a:rPr lang="ru-RU" i="1" dirty="0"/>
              <a:t>семье инженер-капитана 2-го ранга Андрея </a:t>
            </a:r>
            <a:r>
              <a:rPr lang="ru-RU" i="1" dirty="0" smtClean="0"/>
              <a:t>Антоновича</a:t>
            </a:r>
            <a:r>
              <a:rPr lang="en-US" i="1" dirty="0" smtClean="0"/>
              <a:t>                            </a:t>
            </a:r>
            <a:r>
              <a:rPr lang="ru-RU" i="1" dirty="0" smtClean="0"/>
              <a:t> </a:t>
            </a:r>
            <a:r>
              <a:rPr lang="ru-RU" i="1" dirty="0"/>
              <a:t>и Инны </a:t>
            </a:r>
            <a:r>
              <a:rPr lang="ru-RU" i="1" dirty="0" err="1" smtClean="0"/>
              <a:t>Эразмовны</a:t>
            </a:r>
            <a:r>
              <a:rPr lang="ru-RU" i="1" dirty="0" smtClean="0"/>
              <a:t> Горенко. </a:t>
            </a:r>
          </a:p>
          <a:p>
            <a:pPr algn="ctr"/>
            <a:r>
              <a:rPr lang="ru-RU" i="1" dirty="0" smtClean="0"/>
              <a:t>Спустя</a:t>
            </a:r>
            <a:r>
              <a:rPr lang="ru-RU" i="1" dirty="0"/>
              <a:t>  два года </a:t>
            </a:r>
            <a:r>
              <a:rPr lang="ru-RU" i="1" dirty="0" smtClean="0"/>
              <a:t>супруги </a:t>
            </a:r>
            <a:r>
              <a:rPr lang="ru-RU" i="1" dirty="0"/>
              <a:t>переехали в Царское Село, где Аня </a:t>
            </a:r>
            <a:r>
              <a:rPr lang="ru-RU" i="1" dirty="0" smtClean="0"/>
              <a:t>прожила </a:t>
            </a:r>
            <a:r>
              <a:rPr lang="en-US" i="1" dirty="0" smtClean="0"/>
              <a:t>               </a:t>
            </a:r>
            <a:r>
              <a:rPr lang="ru-RU" i="1" dirty="0" smtClean="0"/>
              <a:t>до 16 </a:t>
            </a:r>
            <a:r>
              <a:rPr lang="ru-RU" i="1" dirty="0" smtClean="0"/>
              <a:t>лет и училась </a:t>
            </a:r>
            <a:r>
              <a:rPr lang="ru-RU" i="1" dirty="0"/>
              <a:t>в Мариинской гимназии</a:t>
            </a:r>
            <a:r>
              <a:rPr lang="ru-RU" i="1" dirty="0" smtClean="0"/>
              <a:t>.</a:t>
            </a:r>
          </a:p>
          <a:p>
            <a:pPr algn="ctr"/>
            <a:r>
              <a:rPr lang="ru-RU" i="1" dirty="0" smtClean="0"/>
              <a:t> </a:t>
            </a:r>
            <a:r>
              <a:rPr lang="ru-RU" i="1" dirty="0"/>
              <a:t>Здесь, в городке, где учился Пушкин, прошли детство и отрочество </a:t>
            </a:r>
            <a:r>
              <a:rPr lang="en-US" i="1" dirty="0" smtClean="0"/>
              <a:t>               </a:t>
            </a:r>
            <a:r>
              <a:rPr lang="ru-RU" i="1" dirty="0" smtClean="0"/>
              <a:t>Анны </a:t>
            </a:r>
            <a:r>
              <a:rPr lang="ru-RU" i="1" dirty="0"/>
              <a:t>Ахматовой. </a:t>
            </a:r>
            <a:endParaRPr lang="ru-RU" i="1" dirty="0" smtClean="0"/>
          </a:p>
          <a:p>
            <a:pPr algn="ctr"/>
            <a:r>
              <a:rPr lang="ru-RU" i="1" dirty="0" smtClean="0"/>
              <a:t>Ей </a:t>
            </a:r>
            <a:r>
              <a:rPr lang="ru-RU" i="1" dirty="0"/>
              <a:t>удалось застать «краешек эпохи, в которой жил Пушкин», увидеть </a:t>
            </a:r>
            <a:r>
              <a:rPr lang="ru-RU" i="1" dirty="0" err="1" smtClean="0"/>
              <a:t>царскосельские</a:t>
            </a:r>
            <a:r>
              <a:rPr lang="ru-RU" i="1" dirty="0" smtClean="0"/>
              <a:t> </a:t>
            </a:r>
            <a:r>
              <a:rPr lang="ru-RU" i="1" dirty="0" smtClean="0"/>
              <a:t>водопады</a:t>
            </a:r>
            <a:r>
              <a:rPr lang="ru-RU" i="1" dirty="0"/>
              <a:t>, </a:t>
            </a:r>
            <a:r>
              <a:rPr lang="ru-RU" i="1" dirty="0" smtClean="0"/>
              <a:t>«ипподром, где скакали маленькие лошадки»,  «</a:t>
            </a:r>
            <a:r>
              <a:rPr lang="ru-RU" i="1" dirty="0" smtClean="0"/>
              <a:t>зелёное</a:t>
            </a:r>
            <a:r>
              <a:rPr lang="ru-RU" i="1" dirty="0"/>
              <a:t>, сырое великолепие парков», воспетые «смуглым отроком».  </a:t>
            </a:r>
            <a:endParaRPr lang="ru-RU" i="1" dirty="0" smtClean="0"/>
          </a:p>
          <a:p>
            <a:pPr algn="ctr"/>
            <a:r>
              <a:rPr lang="ru-RU" i="1" dirty="0" smtClean="0"/>
              <a:t>Каждое </a:t>
            </a:r>
            <a:r>
              <a:rPr lang="ru-RU" i="1" dirty="0"/>
              <a:t>лето она проводила под Севастополем, где за свою смелость </a:t>
            </a:r>
            <a:r>
              <a:rPr lang="ru-RU" i="1" dirty="0" smtClean="0"/>
              <a:t>                       и </a:t>
            </a:r>
            <a:r>
              <a:rPr lang="ru-RU" i="1" dirty="0"/>
              <a:t>своенравие получила кличку «дикая девочка</a:t>
            </a:r>
            <a:r>
              <a:rPr lang="ru-RU" i="1" dirty="0" smtClean="0"/>
              <a:t>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26821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Из автобиографической прозы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pPr algn="just"/>
            <a:r>
              <a:rPr lang="ru-RU" dirty="0" smtClean="0"/>
              <a:t>«В 1905 году мои родители </a:t>
            </a:r>
            <a:r>
              <a:rPr lang="ru-RU" dirty="0" smtClean="0"/>
              <a:t>расстались, </a:t>
            </a:r>
            <a:r>
              <a:rPr lang="ru-RU" dirty="0" smtClean="0"/>
              <a:t>и мама с детьми уехала на юг. Мы целый год прожили в Евпатории…</a:t>
            </a:r>
          </a:p>
          <a:p>
            <a:pPr algn="just"/>
            <a:r>
              <a:rPr lang="ru-RU" dirty="0" smtClean="0"/>
              <a:t>Я поступила на Юридический факультет Высших женских курсов в Киеве. Пока приходилось изучать историю права и особенно </a:t>
            </a:r>
            <a:r>
              <a:rPr lang="ru-RU" dirty="0" smtClean="0"/>
              <a:t>латынь, </a:t>
            </a:r>
            <a:r>
              <a:rPr lang="ru-RU" dirty="0" smtClean="0"/>
              <a:t>я была довольна. Когда же пошли чисто юридические предметы</a:t>
            </a:r>
            <a:r>
              <a:rPr lang="ru-RU" dirty="0" smtClean="0"/>
              <a:t>, к </a:t>
            </a:r>
            <a:r>
              <a:rPr lang="ru-RU" dirty="0" smtClean="0"/>
              <a:t>курсам я охладела. </a:t>
            </a:r>
            <a:endParaRPr lang="ru-RU" dirty="0"/>
          </a:p>
        </p:txBody>
      </p:sp>
      <p:pic>
        <p:nvPicPr>
          <p:cNvPr id="5" name="Picture 5" descr="Ahmat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132" y="693731"/>
            <a:ext cx="2357454" cy="21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Евпатория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Эмма\Рабочий стол\ахматова\евпато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600943"/>
            <a:ext cx="5500726" cy="253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51da9dad5479b8d7d934697461df8dec2bc4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8231</TotalTime>
  <Words>949</Words>
  <Application>Microsoft Office PowerPoint</Application>
  <PresentationFormat>Произвольный</PresentationFormat>
  <Paragraphs>131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Tahoma</vt:lpstr>
      <vt:lpstr>Times New Roman</vt:lpstr>
      <vt:lpstr>Wingdings</vt:lpstr>
      <vt:lpstr>Office Theme</vt:lpstr>
      <vt:lpstr>Литература </vt:lpstr>
      <vt:lpstr>Сегодня на уроке </vt:lpstr>
      <vt:lpstr>Анна Ахматова </vt:lpstr>
      <vt:lpstr>Презентация PowerPoint</vt:lpstr>
      <vt:lpstr>Анна Ахматова</vt:lpstr>
      <vt:lpstr>Презентация PowerPoint</vt:lpstr>
      <vt:lpstr>Презентация PowerPoint</vt:lpstr>
      <vt:lpstr>Из автобиографической прозы</vt:lpstr>
      <vt:lpstr>Евпатория</vt:lpstr>
      <vt:lpstr>Анна Андреевна Ахматова</vt:lpstr>
      <vt:lpstr>Презентация PowerPoint</vt:lpstr>
      <vt:lpstr>Анна Ахматова и Николай Гумилев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Анна Ахматова</vt:lpstr>
      <vt:lpstr>Война 1941-1945 гг.</vt:lpstr>
      <vt:lpstr>Поэма «Реквием» 1935-1940 г.</vt:lpstr>
      <vt:lpstr>Ташкент </vt:lpstr>
      <vt:lpstr>Стихотворение «Ташкент зацветает»</vt:lpstr>
      <vt:lpstr>Музей в Ташкенте «Мангалочий дворик» 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Сапфо</vt:lpstr>
      <vt:lpstr>Презентация PowerPoint</vt:lpstr>
      <vt:lpstr>Презентация PowerPoint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820</cp:revision>
  <dcterms:created xsi:type="dcterms:W3CDTF">2020-04-13T08:06:06Z</dcterms:created>
  <dcterms:modified xsi:type="dcterms:W3CDTF">2020-11-01T19:43:34Z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