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04" r:id="rId11"/>
    <p:sldId id="306" r:id="rId12"/>
    <p:sldId id="305" r:id="rId13"/>
    <p:sldId id="332" r:id="rId14"/>
    <p:sldId id="334" r:id="rId15"/>
    <p:sldId id="307" r:id="rId16"/>
    <p:sldId id="308" r:id="rId17"/>
    <p:sldId id="309" r:id="rId18"/>
    <p:sldId id="316" r:id="rId19"/>
    <p:sldId id="318" r:id="rId20"/>
    <p:sldId id="333" r:id="rId21"/>
    <p:sldId id="310" r:id="rId22"/>
    <p:sldId id="319" r:id="rId23"/>
    <p:sldId id="322" r:id="rId24"/>
    <p:sldId id="323" r:id="rId25"/>
    <p:sldId id="320" r:id="rId26"/>
    <p:sldId id="321" r:id="rId27"/>
    <p:sldId id="326" r:id="rId28"/>
    <p:sldId id="328" r:id="rId29"/>
    <p:sldId id="327" r:id="rId30"/>
    <p:sldId id="335" r:id="rId31"/>
    <p:sldId id="330" r:id="rId32"/>
    <p:sldId id="312" r:id="rId33"/>
    <p:sldId id="345" r:id="rId34"/>
    <p:sldId id="298" r:id="rId35"/>
  </p:sldIdLst>
  <p:sldSz cx="5765800" cy="3244850"/>
  <p:notesSz cx="5765800" cy="3244850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8" autoAdjust="0"/>
    <p:restoredTop sz="94150" autoAdjust="0"/>
  </p:normalViewPr>
  <p:slideViewPr>
    <p:cSldViewPr>
      <p:cViewPr varScale="1">
        <p:scale>
          <a:sx n="102" d="100"/>
          <a:sy n="102" d="100"/>
        </p:scale>
        <p:origin x="254" y="6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A%D0%BE%D1%80%D0%BF%D0%B8%D0%BE%D0%BD_(%D0%B8%D0%B7%D0%B4%D0%B0%D1%82%D0%B5%D0%BB%D1%8C%D1%81%D1%82%D0%B2%D0%BE)" TargetMode="External"/><Relationship Id="rId2" Type="http://schemas.openxmlformats.org/officeDocument/2006/relationships/hyperlink" Target="https://ru.wikipedia.org/wiki/%D0%9C%D0%BE%D1%81%D0%BA%D0%B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ru.wikipedia.org/wiki/%D0%A0%D1%83%D1%81%D1%81%D0%BA%D0%B8%D0%B9_%D1%81%D0%B8%D0%BC%D0%B2%D0%BE%D0%BB%D0%B8%D0%B7%D0%BC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01" y="1457018"/>
            <a:ext cx="2998355" cy="3780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1" y="1089025"/>
            <a:ext cx="16763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1133" y="1437759"/>
            <a:ext cx="34290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 Блок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Символизм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44418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877163"/>
          </a:xfrm>
        </p:spPr>
        <p:txBody>
          <a:bodyPr/>
          <a:lstStyle/>
          <a:p>
            <a:r>
              <a:rPr lang="ru-RU" sz="1600" dirty="0" smtClean="0">
                <a:latin typeface="Georgia" pitchFamily="18" charset="0"/>
              </a:rPr>
              <a:t>Символизм в изобразительном искусстве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2900" y="614313"/>
            <a:ext cx="2594610" cy="2462213"/>
          </a:xfrm>
        </p:spPr>
        <p:txBody>
          <a:bodyPr/>
          <a:lstStyle/>
          <a:p>
            <a:pPr algn="ctr"/>
            <a:r>
              <a:rPr lang="ru-RU" sz="1000" dirty="0" smtClean="0">
                <a:latin typeface="Georgia" pitchFamily="18" charset="0"/>
              </a:rPr>
              <a:t>Основоположником русского символизма                  в русской  живописи был художник </a:t>
            </a:r>
            <a:r>
              <a:rPr lang="ru-RU" sz="1000" b="1" dirty="0" smtClean="0">
                <a:latin typeface="Georgia" pitchFamily="18" charset="0"/>
              </a:rPr>
              <a:t>Михаил  Врубель</a:t>
            </a:r>
            <a:r>
              <a:rPr lang="ru-RU" sz="1000" dirty="0" smtClean="0">
                <a:latin typeface="Georgia" pitchFamily="18" charset="0"/>
              </a:rPr>
              <a:t>. Напряженная, яркая, какая-то почти мозаичная живопись Врубеля монументальна, эпична, исполнена острым трагическим противоречием между реальностью</a:t>
            </a:r>
          </a:p>
          <a:p>
            <a:pPr algn="ctr"/>
            <a:r>
              <a:rPr lang="ru-RU" sz="1000" dirty="0" smtClean="0">
                <a:latin typeface="Georgia" pitchFamily="18" charset="0"/>
              </a:rPr>
              <a:t>и фантазией художника.</a:t>
            </a:r>
          </a:p>
          <a:p>
            <a:pPr algn="ctr"/>
            <a:r>
              <a:rPr lang="ru-RU" sz="1000" dirty="0" smtClean="0">
                <a:latin typeface="Georgia" pitchFamily="18" charset="0"/>
              </a:rPr>
              <a:t>Его картины гипнотизируют, оставляют чувство некого внутреннего дискомфорта, почти страха, но вместе с тем от них невозможно оторвать глаз. </a:t>
            </a:r>
          </a:p>
          <a:p>
            <a:pPr algn="ctr"/>
            <a:r>
              <a:rPr lang="ru-RU" sz="1000" dirty="0" smtClean="0">
                <a:latin typeface="Georgia" pitchFamily="18" charset="0"/>
              </a:rPr>
              <a:t>Это одна из многих загадок художника, стремившегося постичь мир не только эстетически, но и нравственно-философски.</a:t>
            </a:r>
            <a:endParaRPr lang="ru-RU" sz="1000" dirty="0"/>
          </a:p>
        </p:txBody>
      </p:sp>
      <p:pic>
        <p:nvPicPr>
          <p:cNvPr id="6" name="Picture 5" descr="0_41f39_10ac3871_X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694" y="622293"/>
            <a:ext cx="2571768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48431"/>
          </a:xfrm>
        </p:spPr>
        <p:txBody>
          <a:bodyPr/>
          <a:lstStyle/>
          <a:p>
            <a:r>
              <a:rPr lang="ru-RU" sz="2400" dirty="0" smtClean="0">
                <a:latin typeface="Georgia" pitchFamily="18" charset="0"/>
              </a:rPr>
              <a:t>Символизм в изобразительном искусстве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35028" y="1190377"/>
            <a:ext cx="1595618" cy="1846659"/>
          </a:xfrm>
        </p:spPr>
        <p:txBody>
          <a:bodyPr/>
          <a:lstStyle/>
          <a:p>
            <a:pPr algn="ctr"/>
            <a:r>
              <a:rPr lang="ru-RU" sz="1000" dirty="0" smtClean="0"/>
              <a:t>В небольшой картине можно увидеть и море, </a:t>
            </a:r>
          </a:p>
          <a:p>
            <a:pPr algn="ctr"/>
            <a:r>
              <a:rPr lang="ru-RU" sz="1000" dirty="0" smtClean="0"/>
              <a:t>и ночное небо, </a:t>
            </a:r>
          </a:p>
          <a:p>
            <a:pPr algn="ctr"/>
            <a:r>
              <a:rPr lang="ru-RU" sz="1000" dirty="0" smtClean="0"/>
              <a:t>и загадочную манящую бесконечность. </a:t>
            </a:r>
          </a:p>
          <a:p>
            <a:pPr algn="ctr"/>
            <a:r>
              <a:rPr lang="ru-RU" sz="1000" dirty="0" smtClean="0"/>
              <a:t>На первый взгляд случайные пятна </a:t>
            </a:r>
          </a:p>
          <a:p>
            <a:pPr algn="ctr"/>
            <a:r>
              <a:rPr lang="ru-RU" sz="1000" dirty="0" smtClean="0"/>
              <a:t>в какой-то момент превращаются </a:t>
            </a:r>
          </a:p>
          <a:p>
            <a:pPr algn="ctr"/>
            <a:r>
              <a:rPr lang="ru-RU" sz="1000" dirty="0" smtClean="0"/>
              <a:t>в фантастических существ, парящих над бушующими волнами</a:t>
            </a:r>
            <a:endParaRPr lang="ru-RU" sz="1000" dirty="0"/>
          </a:p>
        </p:txBody>
      </p:sp>
      <p:pic>
        <p:nvPicPr>
          <p:cNvPr id="5" name="Picture 6" descr="7718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3786214" cy="24288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07036" y="686321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«Жемчужина» 1904 г. Михаил Врубель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12" y="182265"/>
            <a:ext cx="5164295" cy="215444"/>
          </a:xfrm>
        </p:spPr>
        <p:txBody>
          <a:bodyPr/>
          <a:lstStyle/>
          <a:p>
            <a:pPr algn="ctr"/>
            <a:r>
              <a:rPr lang="ru-RU" sz="1400" dirty="0" smtClean="0"/>
              <a:t>Картина «Демон сидящий» Михаила Врубеля 1890 г.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85224790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96" y="578593"/>
            <a:ext cx="5466998" cy="255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12" y="182265"/>
            <a:ext cx="5164295" cy="215444"/>
          </a:xfrm>
        </p:spPr>
        <p:txBody>
          <a:bodyPr/>
          <a:lstStyle/>
          <a:p>
            <a:pPr algn="ctr"/>
            <a:r>
              <a:rPr lang="ru-RU" sz="1400" dirty="0" smtClean="0"/>
              <a:t>Печатные издания русских символистов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0" y="830337"/>
            <a:ext cx="2738884" cy="1974067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ru-RU" b="1" dirty="0" smtClean="0"/>
              <a:t>«Весы́»</a:t>
            </a:r>
            <a:r>
              <a:rPr lang="ru-RU" dirty="0" smtClean="0"/>
              <a:t> — научно-литературный </a:t>
            </a:r>
          </a:p>
          <a:p>
            <a:pPr algn="ctr">
              <a:lnSpc>
                <a:spcPct val="120000"/>
              </a:lnSpc>
            </a:pPr>
            <a:r>
              <a:rPr lang="ru-RU" dirty="0" smtClean="0"/>
              <a:t>и критико-библиографический ежемесячный </a:t>
            </a:r>
            <a:r>
              <a:rPr lang="ru-RU" dirty="0" smtClean="0">
                <a:solidFill>
                  <a:schemeClr val="tx2"/>
                </a:solidFill>
              </a:rPr>
              <a:t>журнал,</a:t>
            </a:r>
            <a:r>
              <a:rPr lang="ru-RU" dirty="0" smtClean="0"/>
              <a:t> выходивший в </a:t>
            </a:r>
            <a:r>
              <a:rPr lang="ru-RU" dirty="0" smtClean="0">
                <a:hlinkClick r:id="rId2" tooltip="Москва"/>
              </a:rPr>
              <a:t>Москве</a:t>
            </a:r>
            <a:r>
              <a:rPr lang="ru-RU" dirty="0" smtClean="0"/>
              <a:t> в книгоиздательстве «</a:t>
            </a:r>
            <a:r>
              <a:rPr lang="ru-RU" dirty="0" smtClean="0">
                <a:hlinkClick r:id="rId3" tooltip="Скорпион (издательство)"/>
              </a:rPr>
              <a:t>Скорпион</a:t>
            </a:r>
            <a:r>
              <a:rPr lang="ru-RU" dirty="0" smtClean="0"/>
              <a:t>» с января 1904 </a:t>
            </a:r>
          </a:p>
          <a:p>
            <a:pPr algn="ctr">
              <a:lnSpc>
                <a:spcPct val="120000"/>
              </a:lnSpc>
            </a:pPr>
            <a:r>
              <a:rPr lang="ru-RU" dirty="0" smtClean="0"/>
              <a:t>по декабрь 1909 года включительно. </a:t>
            </a:r>
          </a:p>
          <a:p>
            <a:pPr algn="ctr">
              <a:lnSpc>
                <a:spcPct val="120000"/>
              </a:lnSpc>
            </a:pPr>
            <a:r>
              <a:rPr lang="ru-RU" dirty="0" smtClean="0"/>
              <a:t>Основной орган </a:t>
            </a:r>
            <a:r>
              <a:rPr lang="ru-RU" dirty="0" smtClean="0">
                <a:hlinkClick r:id="rId4" tooltip="Русский символизм"/>
              </a:rPr>
              <a:t>русского символизма</a:t>
            </a:r>
            <a:r>
              <a:rPr lang="ru-RU" dirty="0" smtClean="0"/>
              <a:t>. </a:t>
            </a:r>
          </a:p>
          <a:p>
            <a:pPr algn="ctr">
              <a:lnSpc>
                <a:spcPct val="120000"/>
              </a:lnSpc>
            </a:pPr>
            <a:r>
              <a:rPr lang="ru-RU" dirty="0" smtClean="0"/>
              <a:t>Его редактором был Валерий  Брюсов. </a:t>
            </a:r>
            <a:endParaRPr lang="ru-RU" dirty="0"/>
          </a:p>
        </p:txBody>
      </p:sp>
      <p:pic>
        <p:nvPicPr>
          <p:cNvPr id="1026" name="Picture 2" descr="C:\Documents and Settings\Эмма\Рабочий стол\блок\page1-274px-Весы,_1906,_№_3—4.pd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596" y="578593"/>
            <a:ext cx="2627000" cy="255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12" y="182265"/>
            <a:ext cx="5164295" cy="215444"/>
          </a:xfrm>
        </p:spPr>
        <p:txBody>
          <a:bodyPr/>
          <a:lstStyle/>
          <a:p>
            <a:pPr algn="ctr"/>
            <a:r>
              <a:rPr lang="ru-RU" sz="1400" dirty="0" smtClean="0"/>
              <a:t>Печатные издания русских символистов</a:t>
            </a:r>
            <a:endParaRPr lang="ru-RU" sz="1400" dirty="0"/>
          </a:p>
        </p:txBody>
      </p:sp>
      <p:pic>
        <p:nvPicPr>
          <p:cNvPr id="2050" name="Picture 2" descr="C:\Documents and Settings\Эмма\Рабочий стол\блок\скачанные файлы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2740" y="614313"/>
            <a:ext cx="2646056" cy="24788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1200" dirty="0" smtClean="0">
                <a:latin typeface="Georgia" pitchFamily="18" charset="0"/>
              </a:rPr>
              <a:t>Старшее поколение символистов</a:t>
            </a:r>
            <a:br>
              <a:rPr lang="ru-RU" sz="1200" dirty="0" smtClean="0">
                <a:latin typeface="Georgia" pitchFamily="18" charset="0"/>
              </a:rPr>
            </a:br>
            <a:r>
              <a:rPr lang="ru-RU" sz="1200" dirty="0" smtClean="0">
                <a:latin typeface="Georgia" pitchFamily="18" charset="0"/>
              </a:rPr>
              <a:t>Петербургское крыло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12124537955969"/>
          <p:cNvPicPr>
            <a:picLocks noChangeAspect="1" noChangeArrowheads="1"/>
          </p:cNvPicPr>
          <p:nvPr/>
        </p:nvPicPr>
        <p:blipFill rotWithShape="1">
          <a:blip r:embed="rId2" cstate="print"/>
          <a:srcRect l="2677" r="2630" b="4154"/>
          <a:stretch/>
        </p:blipFill>
        <p:spPr bwMode="auto">
          <a:xfrm>
            <a:off x="146596" y="578593"/>
            <a:ext cx="2099678" cy="2556000"/>
          </a:xfrm>
          <a:prstGeom prst="rect">
            <a:avLst/>
          </a:prstGeom>
          <a:noFill/>
        </p:spPr>
      </p:pic>
      <p:pic>
        <p:nvPicPr>
          <p:cNvPr id="5" name="Picture 5" descr="53454348_1262874535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9958" y="578593"/>
            <a:ext cx="1704000" cy="2556000"/>
          </a:xfrm>
          <a:prstGeom prst="rect">
            <a:avLst/>
          </a:prstGeom>
          <a:noFill/>
        </p:spPr>
      </p:pic>
      <p:pic>
        <p:nvPicPr>
          <p:cNvPr id="6" name="Picture 6" descr="27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4470" y="578593"/>
            <a:ext cx="1633000" cy="2556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2570" y="2193929"/>
            <a:ext cx="171451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1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spcBef>
                <a:spcPct val="50000"/>
              </a:spcBef>
            </a:pPr>
            <a:endParaRPr lang="ru-RU" sz="1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spcBef>
                <a:spcPct val="50000"/>
              </a:spcBef>
            </a:pPr>
            <a:endParaRPr lang="ru-RU" sz="1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spcBef>
                <a:spcPct val="50000"/>
              </a:spcBef>
            </a:pPr>
            <a:endParaRPr lang="ru-RU" sz="10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8844" y="2558529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FF00"/>
                </a:solidFill>
                <a:latin typeface="Georgia" pitchFamily="18" charset="0"/>
              </a:rPr>
              <a:t>З.Гиппиус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596" y="2558529"/>
            <a:ext cx="221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FF00"/>
                </a:solidFill>
                <a:latin typeface="Georgia" pitchFamily="18" charset="0"/>
              </a:rPr>
              <a:t>Д.Мережковский</a:t>
            </a: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7036" y="2558529"/>
            <a:ext cx="1597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FF00"/>
                </a:solidFill>
                <a:latin typeface="Georgia" pitchFamily="18" charset="0"/>
              </a:rPr>
              <a:t>Н.Минский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38554"/>
          </a:xfrm>
        </p:spPr>
        <p:txBody>
          <a:bodyPr/>
          <a:lstStyle/>
          <a:p>
            <a:pPr algn="ctr"/>
            <a:r>
              <a:rPr lang="ru-RU" sz="1100" dirty="0" smtClean="0">
                <a:latin typeface="Georgia" pitchFamily="18" charset="0"/>
              </a:rPr>
              <a:t>Старшее поколение символистов</a:t>
            </a:r>
            <a:br>
              <a:rPr lang="ru-RU" sz="1100" dirty="0" smtClean="0">
                <a:latin typeface="Georgia" pitchFamily="18" charset="0"/>
              </a:rPr>
            </a:br>
            <a:r>
              <a:rPr lang="ru-RU" sz="1100" dirty="0" smtClean="0">
                <a:latin typeface="Georgia" pitchFamily="18" charset="0"/>
              </a:rPr>
              <a:t>Московское крыло</a:t>
            </a:r>
            <a:endParaRPr lang="ru-RU" sz="1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7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060570" cy="2500330"/>
          </a:xfrm>
          <a:prstGeom prst="rect">
            <a:avLst/>
          </a:prstGeom>
          <a:noFill/>
        </p:spPr>
      </p:pic>
      <p:pic>
        <p:nvPicPr>
          <p:cNvPr id="5" name="Picture 6" descr="0_566aa_6019b444_XL"/>
          <p:cNvPicPr>
            <a:picLocks noChangeAspect="1" noChangeArrowheads="1"/>
          </p:cNvPicPr>
          <p:nvPr/>
        </p:nvPicPr>
        <p:blipFill rotWithShape="1">
          <a:blip r:embed="rId3" cstate="print"/>
          <a:srcRect t="1139"/>
          <a:stretch/>
        </p:blipFill>
        <p:spPr bwMode="auto">
          <a:xfrm>
            <a:off x="2239958" y="592111"/>
            <a:ext cx="1857388" cy="2542482"/>
          </a:xfrm>
          <a:prstGeom prst="rect">
            <a:avLst/>
          </a:prstGeom>
          <a:noFill/>
        </p:spPr>
      </p:pic>
      <p:pic>
        <p:nvPicPr>
          <p:cNvPr id="6" name="Picture 9" descr="sologub-112220071049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7346" y="622293"/>
            <a:ext cx="1500198" cy="25209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50852" y="2558529"/>
            <a:ext cx="1441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В. Брюсов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035028" y="2558529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Ф. Сологуб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628" y="255852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К.Бальмонт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pPr algn="ctr"/>
            <a:r>
              <a:rPr lang="ru-RU" sz="1800" dirty="0" smtClean="0">
                <a:latin typeface="Georgia" pitchFamily="18" charset="0"/>
              </a:rPr>
              <a:t>Младшее поколение символистов  1900 г.</a:t>
            </a:r>
            <a:endParaRPr lang="ru-RU" sz="180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986" y="599211"/>
            <a:ext cx="1259986" cy="12464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600"/>
              </a:spcBef>
            </a:pPr>
            <a:endParaRPr lang="en-US" sz="2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b="1" dirty="0" err="1" smtClean="0">
                <a:solidFill>
                  <a:srgbClr val="FFFF00"/>
                </a:solidFill>
                <a:latin typeface="Georgia" pitchFamily="18" charset="0"/>
              </a:rPr>
              <a:t>В.Иванов</a:t>
            </a:r>
            <a:endParaRPr lang="ru-RU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А. Белый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А. Блок</a:t>
            </a:r>
          </a:p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И. Анненский</a:t>
            </a:r>
            <a:endParaRPr lang="en-US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>
              <a:spcBef>
                <a:spcPct val="50000"/>
              </a:spcBef>
              <a:spcAft>
                <a:spcPts val="600"/>
              </a:spcAft>
            </a:pPr>
            <a:endParaRPr lang="ru-RU" sz="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1132" y="2336806"/>
            <a:ext cx="50720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0070C0"/>
                </a:solidFill>
                <a:latin typeface="Georgia" pitchFamily="18" charset="0"/>
              </a:rPr>
              <a:t>Младшее поколение символистов  называло себя «</a:t>
            </a:r>
            <a:r>
              <a:rPr lang="ru-RU" sz="1200" b="1" i="1" dirty="0" smtClean="0">
                <a:solidFill>
                  <a:srgbClr val="0070C0"/>
                </a:solidFill>
                <a:latin typeface="Georgia" pitchFamily="18" charset="0"/>
              </a:rPr>
              <a:t>соловьёвцами</a:t>
            </a:r>
            <a:r>
              <a:rPr lang="ru-RU" sz="1200" b="1" dirty="0" smtClean="0">
                <a:solidFill>
                  <a:srgbClr val="0070C0"/>
                </a:solidFill>
                <a:latin typeface="Georgia" pitchFamily="18" charset="0"/>
              </a:rPr>
              <a:t>». Старшее поколение символистов называло себя </a:t>
            </a:r>
            <a:r>
              <a:rPr lang="ru-RU" sz="1400" b="1" dirty="0" smtClean="0">
                <a:solidFill>
                  <a:srgbClr val="0070C0"/>
                </a:solidFill>
              </a:rPr>
              <a:t>«</a:t>
            </a:r>
            <a:r>
              <a:rPr lang="ru-RU" sz="1200" b="1" i="1" dirty="0">
                <a:solidFill>
                  <a:srgbClr val="0070C0"/>
                </a:solidFill>
                <a:latin typeface="Georgia" pitchFamily="18" charset="0"/>
              </a:rPr>
              <a:t>ницшеанцами</a:t>
            </a:r>
            <a:r>
              <a:rPr lang="ru-RU" sz="1400" b="1" dirty="0" smtClean="0">
                <a:solidFill>
                  <a:srgbClr val="0070C0"/>
                </a:solidFill>
              </a:rPr>
              <a:t>».</a:t>
            </a:r>
            <a:endParaRPr lang="ru-RU" sz="14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666876" y="1910457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84803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Младшие символисты</a:t>
            </a:r>
            <a:b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endParaRPr lang="ru-RU" dirty="0"/>
          </a:p>
        </p:txBody>
      </p:sp>
      <p:pic>
        <p:nvPicPr>
          <p:cNvPr id="5" name="Picture 5" descr="ivano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5" y="758329"/>
            <a:ext cx="1612064" cy="21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5446" y="2408243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В.Иванов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77625345_4514961_anl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1330" y="758329"/>
            <a:ext cx="1734764" cy="2196000"/>
          </a:xfrm>
          <a:prstGeom prst="rect">
            <a:avLst/>
          </a:prstGeom>
          <a:noFill/>
        </p:spPr>
      </p:pic>
      <p:pic>
        <p:nvPicPr>
          <p:cNvPr id="8" name="Picture 7" descr="3183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02980" y="758329"/>
            <a:ext cx="1977878" cy="21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954206" y="2408243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И.Анненский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7346" y="240824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А.Белый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Владимир Соловьёв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908" y="834283"/>
            <a:ext cx="2508123" cy="2228302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ru-RU" dirty="0" smtClean="0"/>
              <a:t>Владимир Соловьёв был назван духовным отцом младших символистов</a:t>
            </a:r>
            <a:endParaRPr lang="ru-RU" dirty="0"/>
          </a:p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ru-RU" dirty="0" smtClean="0">
                <a:latin typeface="Georgia" pitchFamily="18" charset="0"/>
              </a:rPr>
              <a:t>Он верил в спасительную </a:t>
            </a:r>
          </a:p>
          <a:p>
            <a:pPr algn="ctr">
              <a:lnSpc>
                <a:spcPct val="130000"/>
              </a:lnSpc>
            </a:pPr>
            <a:r>
              <a:rPr lang="ru-RU" dirty="0" smtClean="0">
                <a:latin typeface="Georgia" pitchFamily="18" charset="0"/>
              </a:rPr>
              <a:t>миссию Красоты</a:t>
            </a:r>
          </a:p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ru-RU" dirty="0" smtClean="0">
                <a:latin typeface="Georgia" pitchFamily="18" charset="0"/>
              </a:rPr>
              <a:t>Вечная Женственность –это  объект платонического культа </a:t>
            </a:r>
          </a:p>
          <a:p>
            <a:pPr algn="ctr">
              <a:lnSpc>
                <a:spcPct val="130000"/>
              </a:lnSpc>
            </a:pPr>
            <a:r>
              <a:rPr lang="ru-RU" dirty="0" smtClean="0">
                <a:latin typeface="Georgia" pitchFamily="18" charset="0"/>
              </a:rPr>
              <a:t>и любования</a:t>
            </a:r>
            <a:endParaRPr lang="ru-RU" dirty="0"/>
          </a:p>
        </p:txBody>
      </p:sp>
      <p:pic>
        <p:nvPicPr>
          <p:cNvPr id="5" name="Picture 4" descr="3d2dc815baa89932e036b45e171_pre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2620" y="598927"/>
            <a:ext cx="2304256" cy="25062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Узнаем о направлении символизм в литературе </a:t>
            </a:r>
            <a:r>
              <a:rPr lang="en-US" sz="1400" dirty="0" smtClean="0">
                <a:solidFill>
                  <a:srgbClr val="0070C0"/>
                </a:solidFill>
              </a:rPr>
              <a:t>XX </a:t>
            </a:r>
            <a:r>
              <a:rPr lang="ru-RU" sz="1400" dirty="0" smtClean="0">
                <a:solidFill>
                  <a:srgbClr val="0070C0"/>
                </a:solidFill>
              </a:rPr>
              <a:t>века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1082701" y="227049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ru-RU" sz="2800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1" y="1622425"/>
            <a:ext cx="2952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Дадим характеристику творчества поэтов</a:t>
            </a:r>
            <a:r>
              <a:rPr lang="en-US" sz="1400" kern="0" dirty="0" smtClean="0">
                <a:solidFill>
                  <a:srgbClr val="0070C0"/>
                </a:solidFill>
              </a:rPr>
              <a:t> </a:t>
            </a:r>
            <a:r>
              <a:rPr lang="ru-RU" sz="1400" kern="0" dirty="0" smtClean="0">
                <a:solidFill>
                  <a:srgbClr val="0070C0"/>
                </a:solidFill>
              </a:rPr>
              <a:t>- символистов</a:t>
            </a:r>
            <a:endParaRPr lang="ru-RU" sz="1400" kern="0" dirty="0">
              <a:solidFill>
                <a:srgbClr val="0070C0"/>
              </a:solidFill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802782" y="2342505"/>
            <a:ext cx="31683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Познакомимся с биографией </a:t>
            </a:r>
            <a:r>
              <a:rPr lang="ru-RU" sz="1400" kern="0" dirty="0" err="1" smtClean="0">
                <a:solidFill>
                  <a:srgbClr val="0070C0"/>
                </a:solidFill>
              </a:rPr>
              <a:t>А.Блока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3536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Русский символизм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612" y="830337"/>
            <a:ext cx="5275933" cy="1997470"/>
          </a:xfrm>
        </p:spPr>
        <p:txBody>
          <a:bodyPr/>
          <a:lstStyle/>
          <a:p>
            <a:pPr marL="285750" indent="-285750" algn="l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Русский символизм реализуется как масштабное, значительное и оригинальное явление в культуре.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600" dirty="0" smtClean="0"/>
              <a:t>В русском символизме не было единства концепций, не существовало  единой школы                       и единого стиля. В этом плане он отличался                       от французского направления.</a:t>
            </a:r>
            <a:endParaRPr lang="ru-RU" sz="1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12" y="182265"/>
            <a:ext cx="5164295" cy="184666"/>
          </a:xfrm>
        </p:spPr>
        <p:txBody>
          <a:bodyPr/>
          <a:lstStyle/>
          <a:p>
            <a:pPr algn="ctr"/>
            <a:r>
              <a:rPr lang="ru-RU" sz="1200" dirty="0" smtClean="0"/>
              <a:t>Александр Александрович Блок 1880-1921 г.</a:t>
            </a:r>
            <a:endParaRPr lang="ru-RU" sz="1200" dirty="0"/>
          </a:p>
        </p:txBody>
      </p:sp>
      <p:pic>
        <p:nvPicPr>
          <p:cNvPr id="6" name="Picture 7" descr="48857777_1250251567_blok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694" y="693731"/>
            <a:ext cx="2357454" cy="235745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026916" y="758329"/>
            <a:ext cx="2214578" cy="2240613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ru-RU" sz="1400" dirty="0" smtClean="0"/>
              <a:t>Александр Блок родился </a:t>
            </a:r>
          </a:p>
          <a:p>
            <a:pPr algn="ctr">
              <a:lnSpc>
                <a:spcPct val="130000"/>
              </a:lnSpc>
            </a:pPr>
            <a:r>
              <a:rPr lang="ru-RU" sz="1400" dirty="0" smtClean="0"/>
              <a:t>в Петербурге в 1880 году в профессорской семье.</a:t>
            </a:r>
          </a:p>
          <a:p>
            <a:pPr algn="ctr">
              <a:lnSpc>
                <a:spcPct val="130000"/>
              </a:lnSpc>
            </a:pPr>
            <a:endParaRPr lang="ru-RU" sz="1400" dirty="0"/>
          </a:p>
          <a:p>
            <a:pPr algn="ctr">
              <a:lnSpc>
                <a:spcPct val="130000"/>
              </a:lnSpc>
            </a:pPr>
            <a:r>
              <a:rPr lang="ru-RU" sz="1400" b="1" dirty="0" smtClean="0">
                <a:solidFill>
                  <a:srgbClr val="5E5E5E"/>
                </a:solidFill>
              </a:rPr>
              <a:t>Детство Блок проводил  в имении </a:t>
            </a:r>
            <a:r>
              <a:rPr lang="ru-RU" sz="1400" b="1" dirty="0" err="1" smtClean="0">
                <a:solidFill>
                  <a:srgbClr val="5E5E5E"/>
                </a:solidFill>
              </a:rPr>
              <a:t>Шахматово</a:t>
            </a:r>
            <a:r>
              <a:rPr lang="ru-RU" sz="1400" b="1" dirty="0" smtClean="0">
                <a:solidFill>
                  <a:srgbClr val="5E5E5E"/>
                </a:solidFill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ru-RU" sz="1400" b="1" dirty="0" smtClean="0">
                <a:solidFill>
                  <a:srgbClr val="5E5E5E"/>
                </a:solidFill>
              </a:rPr>
              <a:t>у своего деда.</a:t>
            </a:r>
          </a:p>
          <a:p>
            <a:pPr>
              <a:lnSpc>
                <a:spcPct val="130000"/>
              </a:lnSpc>
            </a:pPr>
            <a:endParaRPr lang="ru-RU" sz="1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20" y="182265"/>
            <a:ext cx="5164295" cy="246221"/>
          </a:xfrm>
        </p:spPr>
        <p:txBody>
          <a:bodyPr/>
          <a:lstStyle/>
          <a:p>
            <a:r>
              <a:rPr lang="ru-RU" sz="1600" dirty="0" smtClean="0"/>
              <a:t>Александр Александрович Блок </a:t>
            </a:r>
            <a:r>
              <a:rPr lang="ru-RU" sz="1400" dirty="0" smtClean="0"/>
              <a:t>1880-1921 г.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Эмма\Рабочий стол\блок\834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02" y="681463"/>
            <a:ext cx="1662078" cy="2381122"/>
          </a:xfrm>
          <a:prstGeom prst="rect">
            <a:avLst/>
          </a:prstGeom>
          <a:noFill/>
        </p:spPr>
      </p:pic>
      <p:pic>
        <p:nvPicPr>
          <p:cNvPr id="1027" name="Picture 3" descr="C:\Documents and Settings\Эмма\Рабочий стол\блок\unname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892" y="633693"/>
            <a:ext cx="1928826" cy="2428892"/>
          </a:xfrm>
          <a:prstGeom prst="rect">
            <a:avLst/>
          </a:prstGeom>
          <a:noFill/>
        </p:spPr>
      </p:pic>
      <p:pic>
        <p:nvPicPr>
          <p:cNvPr id="1028" name="Picture 4" descr="C:\Documents and Settings\Эмма\Рабочий стол\блок\19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8718" y="681332"/>
            <a:ext cx="1928826" cy="23812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Отец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026916" y="614313"/>
            <a:ext cx="2428891" cy="2479681"/>
          </a:xfrm>
        </p:spPr>
        <p:txBody>
          <a:bodyPr/>
          <a:lstStyle/>
          <a:p>
            <a:pPr algn="ctr"/>
            <a:r>
              <a:rPr lang="ru-RU" dirty="0" smtClean="0"/>
              <a:t>Отец Александр Львович Блок был профессором Варшавского университета. </a:t>
            </a:r>
            <a:r>
              <a:rPr lang="ru-RU" dirty="0" smtClean="0">
                <a:solidFill>
                  <a:srgbClr val="000000"/>
                </a:solidFill>
              </a:rPr>
              <a:t>По отзывам сына, он был  способным  музыкантом, знатоком  литературы и тонким стилистом. Свою жену Александру Андреевну Александр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Львович держал впроголодь, сердился на неё,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а иногда  мог  ударить за плохо переписанную страницу его диссертации, за непонимание музыки Шумана. </a:t>
            </a:r>
            <a:endParaRPr lang="ru-RU" dirty="0"/>
          </a:p>
        </p:txBody>
      </p:sp>
      <p:pic>
        <p:nvPicPr>
          <p:cNvPr id="5" name="Содержимое 4" descr="7507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5722" y="746125"/>
            <a:ext cx="1554656" cy="21415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Мать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908" y="1190377"/>
            <a:ext cx="2508123" cy="923330"/>
          </a:xfrm>
        </p:spPr>
        <p:txBody>
          <a:bodyPr/>
          <a:lstStyle/>
          <a:p>
            <a:pPr algn="ctr"/>
            <a:r>
              <a:rPr lang="ru-RU" dirty="0" smtClean="0"/>
              <a:t>Мать Александра Андреевна Бекетова была дочерью </a:t>
            </a:r>
          </a:p>
          <a:p>
            <a:pPr algn="ctr"/>
            <a:r>
              <a:rPr lang="ru-RU" dirty="0" smtClean="0"/>
              <a:t>известного учёного ботаника. </a:t>
            </a:r>
          </a:p>
          <a:p>
            <a:pPr algn="ctr"/>
            <a:r>
              <a:rPr lang="ru-RU" dirty="0" smtClean="0"/>
              <a:t>Она переводила романы французских поэтов и писателей</a:t>
            </a:r>
            <a:endParaRPr lang="ru-RU" dirty="0"/>
          </a:p>
        </p:txBody>
      </p:sp>
      <p:pic>
        <p:nvPicPr>
          <p:cNvPr id="5" name="Содержимое 4" descr="list6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7775" y="746125"/>
            <a:ext cx="1510549" cy="21415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Введенская гимназия в 1889-1898 гг.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026916" y="686321"/>
            <a:ext cx="2592288" cy="2354491"/>
          </a:xfrm>
        </p:spPr>
        <p:txBody>
          <a:bodyPr/>
          <a:lstStyle/>
          <a:p>
            <a:pPr indent="360363" algn="l">
              <a:lnSpc>
                <a:spcPct val="90000"/>
              </a:lnSpc>
            </a:pPr>
            <a:r>
              <a:rPr lang="ru-RU" sz="1000" dirty="0" smtClean="0"/>
              <a:t>В 1889 году был отдан во второй класс Введенской гимназии, которую окончил в 1898 году. В 1894 году Блок начал выпускать журнал «Вестник», </a:t>
            </a:r>
          </a:p>
          <a:p>
            <a:pPr algn="l">
              <a:lnSpc>
                <a:spcPct val="90000"/>
              </a:lnSpc>
            </a:pPr>
            <a:r>
              <a:rPr lang="ru-RU" sz="1000" dirty="0" smtClean="0"/>
              <a:t>и в его литературной игре участвовала вся семья. В редакцию входили два кузена, троюродный брат и мать. Бабушка Елизавета Бекетова писала рассказы, дедушка Андрей Бекетов иллюстрировал материалы. Всего вышло 37 номеров «Вестника». </a:t>
            </a:r>
          </a:p>
          <a:p>
            <a:pPr indent="360363" algn="l">
              <a:lnSpc>
                <a:spcPct val="90000"/>
              </a:lnSpc>
            </a:pPr>
            <a:r>
              <a:rPr lang="ru-RU" sz="1000" dirty="0" smtClean="0"/>
              <a:t>Затем он получил образование                     в Петербургском университете, где учился сначала на юридическом факультете,                      а после – на историко-филологическом.                  В это время он начинает серьёзно  заниматься литературой.</a:t>
            </a:r>
            <a:endParaRPr lang="ru-RU" dirty="0"/>
          </a:p>
        </p:txBody>
      </p:sp>
      <p:pic>
        <p:nvPicPr>
          <p:cNvPr id="2050" name="Picture 2" descr="C:\Documents and Settings\Эмма\Рабочий стол\блок\IMG_3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596" y="614313"/>
            <a:ext cx="2786081" cy="25003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Актёрское мастерство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908" y="830337"/>
            <a:ext cx="2664296" cy="2086725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ru-RU" dirty="0" smtClean="0"/>
              <a:t>В 16 лет Александр Блок </a:t>
            </a:r>
          </a:p>
          <a:p>
            <a:pPr algn="ctr">
              <a:lnSpc>
                <a:spcPct val="130000"/>
              </a:lnSpc>
            </a:pPr>
            <a:r>
              <a:rPr lang="ru-RU" dirty="0" smtClean="0"/>
              <a:t>занимался актёрским мастерством, стремясь покорить сцену</a:t>
            </a:r>
          </a:p>
          <a:p>
            <a:pPr algn="ctr">
              <a:lnSpc>
                <a:spcPct val="130000"/>
              </a:lnSpc>
            </a:pPr>
            <a:endParaRPr lang="ru-RU" dirty="0" smtClean="0"/>
          </a:p>
          <a:p>
            <a:pPr algn="ctr">
              <a:lnSpc>
                <a:spcPct val="130000"/>
              </a:lnSpc>
            </a:pPr>
            <a:endParaRPr lang="ru-RU" dirty="0"/>
          </a:p>
          <a:p>
            <a:pPr algn="ctr">
              <a:lnSpc>
                <a:spcPct val="130000"/>
              </a:lnSpc>
            </a:pPr>
            <a:endParaRPr lang="ru-RU" dirty="0"/>
          </a:p>
          <a:p>
            <a:pPr marL="179388" algn="l"/>
            <a:r>
              <a:rPr lang="ru-RU" sz="1050" dirty="0" smtClean="0"/>
              <a:t>Александр Блок со своей супругой </a:t>
            </a:r>
          </a:p>
          <a:p>
            <a:pPr marL="179388" algn="l"/>
            <a:r>
              <a:rPr lang="ru-RU" sz="1050" dirty="0" smtClean="0"/>
              <a:t>в любительском спектакле. Любовь</a:t>
            </a:r>
          </a:p>
          <a:p>
            <a:pPr marL="179388" algn="l"/>
            <a:r>
              <a:rPr lang="ru-RU" sz="1050" dirty="0" smtClean="0"/>
              <a:t>Менделеева играет Офелию, </a:t>
            </a:r>
          </a:p>
          <a:p>
            <a:pPr marL="179388" algn="l"/>
            <a:r>
              <a:rPr lang="ru-RU" sz="1050" dirty="0" smtClean="0"/>
              <a:t>а Александр Блок – Гамлета</a:t>
            </a:r>
            <a:endParaRPr lang="ru-RU" sz="1050" dirty="0"/>
          </a:p>
        </p:txBody>
      </p:sp>
      <p:pic>
        <p:nvPicPr>
          <p:cNvPr id="3074" name="Picture 2" descr="C:\Documents and Settings\Эмма\Рабочий стол\блок\8341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578593"/>
            <a:ext cx="2697999" cy="255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Любовь Менделеева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0892" y="686321"/>
            <a:ext cx="2808312" cy="2400657"/>
          </a:xfrm>
        </p:spPr>
        <p:txBody>
          <a:bodyPr/>
          <a:lstStyle/>
          <a:p>
            <a:pPr algn="l"/>
            <a:r>
              <a:rPr lang="ru-RU" dirty="0" smtClean="0"/>
              <a:t>Любовь Менделеева была дочерью известного химика Дмитрия Менделеева, который создал периодическую таблицу химических элементов.  Она стала его идеалом женственности. </a:t>
            </a:r>
          </a:p>
          <a:p>
            <a:pPr algn="l"/>
            <a:r>
              <a:rPr lang="ru-RU" dirty="0" smtClean="0"/>
              <a:t>В  начале 1900-х годов случилось два знаменательных события, повлиявшие на личную  и литературную судьбу Блока - любовь к </a:t>
            </a:r>
            <a:r>
              <a:rPr lang="ru-RU" dirty="0" err="1" smtClean="0"/>
              <a:t>Л.Д.Менделеевой</a:t>
            </a:r>
            <a:r>
              <a:rPr lang="ru-RU" dirty="0" smtClean="0"/>
              <a:t> </a:t>
            </a:r>
          </a:p>
          <a:p>
            <a:pPr algn="l"/>
            <a:r>
              <a:rPr lang="ru-RU" dirty="0" smtClean="0"/>
              <a:t>и женитьба на ней в 1903 году, а также увлечение философскими трудами </a:t>
            </a:r>
            <a:r>
              <a:rPr lang="ru-RU" dirty="0" err="1" smtClean="0"/>
              <a:t>В.Соловьёва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ldmofelia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362620" y="686321"/>
            <a:ext cx="2357454" cy="2355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Любовь Менделеева</a:t>
            </a:r>
            <a:endParaRPr lang="ru-RU" dirty="0"/>
          </a:p>
        </p:txBody>
      </p:sp>
      <p:pic>
        <p:nvPicPr>
          <p:cNvPr id="2050" name="Picture 2" descr="C:\Documents and Settings\Эмма\Рабочий стол\блок\скачанные файлы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8323" y="739285"/>
            <a:ext cx="1285884" cy="2141538"/>
          </a:xfrm>
          <a:prstGeom prst="rect">
            <a:avLst/>
          </a:prstGeom>
          <a:noFill/>
        </p:spPr>
      </p:pic>
      <p:pic>
        <p:nvPicPr>
          <p:cNvPr id="2051" name="Picture 3" descr="C:\Documents and Settings\Эмма\Рабочий стол\блок\32415s3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900" y="758329"/>
            <a:ext cx="2214578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20" y="110257"/>
            <a:ext cx="5164295" cy="315471"/>
          </a:xfrm>
        </p:spPr>
        <p:txBody>
          <a:bodyPr/>
          <a:lstStyle/>
          <a:p>
            <a:r>
              <a:rPr lang="ru-RU" dirty="0" smtClean="0"/>
              <a:t>«Стихи о Прекрасной Даме» 1904 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2901" y="746315"/>
            <a:ext cx="2594610" cy="2154436"/>
          </a:xfrm>
        </p:spPr>
        <p:txBody>
          <a:bodyPr/>
          <a:lstStyle/>
          <a:p>
            <a:pPr algn="ctr"/>
            <a:r>
              <a:rPr lang="ru-RU" sz="1400" dirty="0" smtClean="0"/>
              <a:t>В 1904 году появляется первая книга поэзии А.Блока - «Стихи о Прекрасной Даме»</a:t>
            </a:r>
          </a:p>
          <a:p>
            <a:endParaRPr lang="ru-RU" sz="1400" dirty="0" smtClean="0"/>
          </a:p>
          <a:p>
            <a:pPr algn="ctr"/>
            <a:r>
              <a:rPr lang="ru-RU" sz="1400" dirty="0" smtClean="0"/>
              <a:t>Эта книга  выдвинула его </a:t>
            </a:r>
          </a:p>
          <a:p>
            <a:pPr algn="ctr"/>
            <a:r>
              <a:rPr lang="ru-RU" sz="1400" dirty="0" smtClean="0"/>
              <a:t>в круг видных русских поэтов. Прекрасная Дама – это не только  образ любимой поэта, а также воплощение гармонии и света. </a:t>
            </a:r>
            <a:endParaRPr lang="ru-RU" sz="1400" dirty="0"/>
          </a:p>
        </p:txBody>
      </p:sp>
      <p:pic>
        <p:nvPicPr>
          <p:cNvPr id="1026" name="Picture 2" descr="C:\Documents and Settings\Эмма\Рабочий стол\блок\unnamed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596" y="578593"/>
            <a:ext cx="2627000" cy="255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Символизм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686321"/>
            <a:ext cx="4935243" cy="815608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Символизм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- литературно-художественное направление </a:t>
            </a:r>
            <a:r>
              <a:rPr lang="en-US" dirty="0" smtClean="0">
                <a:latin typeface="Georgia" pitchFamily="18" charset="0"/>
              </a:rPr>
              <a:t>XX </a:t>
            </a:r>
            <a:r>
              <a:rPr lang="ru-RU" dirty="0" smtClean="0">
                <a:latin typeface="Georgia" pitchFamily="18" charset="0"/>
              </a:rPr>
              <a:t>века, считавшее целью искусства интуитивное постижение мирового единства через символы. </a:t>
            </a:r>
          </a:p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Ключевым понятием символизма является </a:t>
            </a:r>
            <a:r>
              <a:rPr lang="ru-RU" b="1" u="sng" dirty="0" smtClean="0">
                <a:solidFill>
                  <a:schemeClr val="tx1"/>
                </a:solidFill>
                <a:latin typeface="Georgia" pitchFamily="18" charset="0"/>
              </a:rPr>
              <a:t>символ</a:t>
            </a:r>
            <a:endParaRPr lang="ru-RU" u="sng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67182" y="1765301"/>
            <a:ext cx="2071702" cy="114300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00"/>
                </a:solidFill>
                <a:latin typeface="Georgia" pitchFamily="18" charset="0"/>
              </a:rPr>
              <a:t>Зародился </a:t>
            </a:r>
            <a:r>
              <a:rPr lang="ru-RU" sz="1000" b="1" dirty="0" smtClean="0">
                <a:solidFill>
                  <a:srgbClr val="FFFF00"/>
                </a:solidFill>
                <a:latin typeface="Georgia" pitchFamily="18" charset="0"/>
              </a:rPr>
              <a:t>в 60 – 70-е гг.</a:t>
            </a:r>
          </a:p>
          <a:p>
            <a:pPr algn="ctr">
              <a:spcBef>
                <a:spcPct val="50000"/>
              </a:spcBef>
            </a:pPr>
            <a:r>
              <a:rPr lang="ru-RU" sz="1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1000" b="1" dirty="0" smtClean="0">
                <a:solidFill>
                  <a:srgbClr val="FFFF00"/>
                </a:solidFill>
                <a:latin typeface="Georgia" pitchFamily="18" charset="0"/>
              </a:rPr>
              <a:t>XIX</a:t>
            </a:r>
            <a:r>
              <a:rPr lang="ru-RU" sz="1000" b="1" dirty="0" smtClean="0">
                <a:solidFill>
                  <a:srgbClr val="FFFF00"/>
                </a:solidFill>
                <a:latin typeface="Georgia" pitchFamily="18" charset="0"/>
              </a:rPr>
              <a:t> века во Франции</a:t>
            </a:r>
            <a:endParaRPr lang="ru-RU" sz="10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3104831" y="1765301"/>
            <a:ext cx="1938309" cy="114300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900" b="1" dirty="0" smtClean="0">
                <a:solidFill>
                  <a:srgbClr val="FFFF00"/>
                </a:solidFill>
                <a:latin typeface="Georgia" pitchFamily="18" charset="0"/>
              </a:rPr>
              <a:t>В России получил</a:t>
            </a:r>
          </a:p>
          <a:p>
            <a:pPr algn="ctr">
              <a:spcBef>
                <a:spcPct val="50000"/>
              </a:spcBef>
            </a:pPr>
            <a:r>
              <a:rPr lang="ru-RU" sz="900" b="1" dirty="0" smtClean="0">
                <a:solidFill>
                  <a:srgbClr val="FFFF00"/>
                </a:solidFill>
                <a:latin typeface="Georgia" pitchFamily="18" charset="0"/>
              </a:rPr>
              <a:t> распространение </a:t>
            </a:r>
          </a:p>
          <a:p>
            <a:pPr algn="ctr">
              <a:spcBef>
                <a:spcPct val="50000"/>
              </a:spcBef>
            </a:pPr>
            <a:r>
              <a:rPr lang="ru-RU" sz="900" b="1" dirty="0" smtClean="0">
                <a:solidFill>
                  <a:srgbClr val="FFFF00"/>
                </a:solidFill>
                <a:latin typeface="Georgia" pitchFamily="18" charset="0"/>
              </a:rPr>
              <a:t>в 80 – 90-е гг. </a:t>
            </a:r>
            <a:r>
              <a:rPr lang="en-US" sz="900" b="1" dirty="0" smtClean="0">
                <a:solidFill>
                  <a:srgbClr val="FFFF00"/>
                </a:solidFill>
                <a:latin typeface="Georgia" pitchFamily="18" charset="0"/>
              </a:rPr>
              <a:t>XIX</a:t>
            </a:r>
            <a:r>
              <a:rPr lang="ru-RU" sz="900" b="1" dirty="0" smtClean="0">
                <a:solidFill>
                  <a:srgbClr val="FFFF00"/>
                </a:solidFill>
                <a:latin typeface="Georgia" pitchFamily="18" charset="0"/>
              </a:rPr>
              <a:t> века </a:t>
            </a:r>
            <a:endParaRPr lang="ru-RU" sz="9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6" name="Picture 13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3906" y="1478409"/>
            <a:ext cx="288000" cy="438326"/>
          </a:xfrm>
          <a:prstGeom prst="rect">
            <a:avLst/>
          </a:prstGeom>
          <a:noFill/>
        </p:spPr>
      </p:pic>
      <p:pic>
        <p:nvPicPr>
          <p:cNvPr id="7" name="Picture 13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0067" y="1478409"/>
            <a:ext cx="288000" cy="439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7269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Произведения А.Блока</a:t>
            </a:r>
            <a:endParaRPr lang="ru-RU" dirty="0"/>
          </a:p>
        </p:txBody>
      </p:sp>
      <p:pic>
        <p:nvPicPr>
          <p:cNvPr id="1026" name="Picture 2" descr="C:\Documents and Settings\Эмма\Рабочий стол\блок\скачанные файлы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3" y="614313"/>
            <a:ext cx="2402220" cy="2520000"/>
          </a:xfrm>
          <a:prstGeom prst="rect">
            <a:avLst/>
          </a:prstGeom>
          <a:noFill/>
        </p:spPr>
      </p:pic>
      <p:pic>
        <p:nvPicPr>
          <p:cNvPr id="1027" name="Picture 3" descr="C:\Documents and Settings\Эмма\Рабочий стол\блок\скачанные файлы (1).pn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14948" y="614593"/>
            <a:ext cx="2002217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Даты жизни и творчества А. Блока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68257" y="746316"/>
            <a:ext cx="2500330" cy="20431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</a:rPr>
              <a:t>1911 год</a:t>
            </a:r>
            <a:endParaRPr lang="ru-RU" b="1" dirty="0">
              <a:latin typeface="+mj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3"/>
          </p:nvPr>
        </p:nvSpPr>
        <p:spPr>
          <a:xfrm>
            <a:off x="2969387" y="622293"/>
            <a:ext cx="2508123" cy="369332"/>
          </a:xfrm>
          <a:prstGeom prst="wedgeRectCallout">
            <a:avLst>
              <a:gd name="adj1" fmla="val -62429"/>
              <a:gd name="adj2" fmla="val -1654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Вышла 5 книга стихов «Ночные часы»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8256" y="2479681"/>
            <a:ext cx="2214578" cy="57150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+mj-lt"/>
              </a:rPr>
              <a:t>7 августа 1921 года</a:t>
            </a:r>
            <a:endParaRPr lang="ru-RU" sz="1200" b="1" dirty="0">
              <a:latin typeface="+mj-lt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740024" y="2479681"/>
            <a:ext cx="2786082" cy="571504"/>
          </a:xfrm>
          <a:prstGeom prst="wedgeRectCallout">
            <a:avLst>
              <a:gd name="adj1" fmla="val -62429"/>
              <a:gd name="adj2" fmla="val -1654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Блок скончался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9694" y="1412776"/>
            <a:ext cx="2286016" cy="56683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+mj-lt"/>
              </a:rPr>
              <a:t>1915 год</a:t>
            </a:r>
            <a:endParaRPr lang="ru-RU" sz="1200" b="1" dirty="0">
              <a:latin typeface="+mj-lt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668586" y="1550987"/>
            <a:ext cx="2928958" cy="714380"/>
          </a:xfrm>
          <a:prstGeom prst="wedgeRectCallout">
            <a:avLst>
              <a:gd name="adj1" fmla="val -62429"/>
              <a:gd name="adj2" fmla="val -1654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Блок принимает участие в работе МТ по постановке его драмы «Роза и крест»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>
                <a:latin typeface="Georgia" pitchFamily="18" charset="0"/>
              </a:rPr>
              <a:t>Значение символизма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765170"/>
            <a:ext cx="4935243" cy="2154436"/>
          </a:xfrm>
        </p:spPr>
        <p:txBody>
          <a:bodyPr/>
          <a:lstStyle/>
          <a:p>
            <a:pPr indent="360363" algn="just"/>
            <a:r>
              <a:rPr lang="ru-RU" sz="1400" dirty="0" smtClean="0">
                <a:latin typeface="Georgia" pitchFamily="18" charset="0"/>
              </a:rPr>
              <a:t>Символизм обогатил русскую поэтическую культуру множеством открытий. Символисты придали слову невиданную ранее многозначность, открыли в нём множество дополнительных оттенков и смыслов. Поэзия символизма необычайно музыкальна, богата ассонансами и аллитерациями. Но главное, символизм пытался создать новую философию культуры, выработать новое мировоззрение, сделать искусство более личностным, наполнить его новым содержанием – сделать искусство объединяющим людей началом.</a:t>
            </a:r>
            <a:endParaRPr lang="ru-RU" sz="1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</a:t>
            </a:r>
            <a:r>
              <a:rPr lang="en-US" sz="2400" dirty="0" smtClean="0"/>
              <a:t> </a:t>
            </a:r>
            <a:r>
              <a:rPr lang="ru-RU" sz="2400" dirty="0" smtClean="0"/>
              <a:t>мы </a:t>
            </a:r>
            <a:r>
              <a:rPr lang="ru-RU" sz="2400" dirty="0"/>
              <a:t>узнали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3384376" cy="430887"/>
          </a:xfrm>
        </p:spPr>
        <p:txBody>
          <a:bodyPr/>
          <a:lstStyle/>
          <a:p>
            <a:r>
              <a:rPr lang="ru-RU" sz="1400" dirty="0">
                <a:solidFill>
                  <a:srgbClr val="0070C0"/>
                </a:solidFill>
              </a:rPr>
              <a:t>О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направлении символизм в литературе в начале XX века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1082701" y="227049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ru-RU" sz="2800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1" y="1622425"/>
            <a:ext cx="2952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>
                <a:solidFill>
                  <a:srgbClr val="0070C0"/>
                </a:solidFill>
              </a:rPr>
              <a:t>Дали  характеристику творчества поэтов - символистов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802782" y="2342505"/>
            <a:ext cx="324035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>
                <a:solidFill>
                  <a:srgbClr val="0070C0"/>
                </a:solidFill>
              </a:rPr>
              <a:t>Познакомились с биографией </a:t>
            </a:r>
            <a:r>
              <a:rPr lang="ru-RU" sz="1400" kern="0" dirty="0" err="1">
                <a:solidFill>
                  <a:srgbClr val="0070C0"/>
                </a:solidFill>
              </a:rPr>
              <a:t>А.Блока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9388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902345"/>
            <a:ext cx="5491958" cy="215444"/>
          </a:xfrm>
        </p:spPr>
        <p:txBody>
          <a:bodyPr/>
          <a:lstStyle/>
          <a:p>
            <a:pPr marL="228600" indent="-228600"/>
            <a:r>
              <a:rPr lang="ru-RU" sz="1400" dirty="0" smtClean="0"/>
              <a:t>1. Ответить на вопросы на странице 73 учебника по литературе</a:t>
            </a:r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88" y="1262385"/>
            <a:ext cx="1899263" cy="172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>
                <a:latin typeface="Georgia" pitchFamily="18" charset="0"/>
              </a:rPr>
              <a:t>Истоки символизма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738664"/>
          </a:xfrm>
        </p:spPr>
        <p:txBody>
          <a:bodyPr/>
          <a:lstStyle/>
          <a:p>
            <a:pPr algn="ctr"/>
            <a:r>
              <a:rPr lang="ru-RU" dirty="0" smtClean="0"/>
              <a:t>Термин «символизм» был введён французским поэтом </a:t>
            </a:r>
            <a:endParaRPr lang="en-US" dirty="0" smtClean="0"/>
          </a:p>
          <a:p>
            <a:pPr algn="ctr"/>
            <a:r>
              <a:rPr lang="ru-RU" dirty="0" smtClean="0"/>
              <a:t>Жаном </a:t>
            </a:r>
            <a:r>
              <a:rPr lang="ru-RU" dirty="0" err="1" smtClean="0"/>
              <a:t>Мореасом</a:t>
            </a:r>
            <a:r>
              <a:rPr lang="ru-RU" dirty="0" smtClean="0"/>
              <a:t> в 1886 году </a:t>
            </a:r>
            <a:endParaRPr lang="en-US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 одноимённом манифесте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Эмма\Рабочий стол\блок\unnam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694" y="622293"/>
            <a:ext cx="2643206" cy="2428892"/>
          </a:xfrm>
          <a:prstGeom prst="rect">
            <a:avLst/>
          </a:prstGeom>
          <a:noFill/>
        </p:spPr>
      </p:pic>
      <p:pic>
        <p:nvPicPr>
          <p:cNvPr id="1027" name="Picture 3" descr="C:\Documents and Settings\Эмма\Рабочий стол\блок\h2RhoeujBz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900" y="1622425"/>
            <a:ext cx="2714644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523086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57" y="110257"/>
            <a:ext cx="5465047" cy="338554"/>
          </a:xfrm>
        </p:spPr>
        <p:txBody>
          <a:bodyPr/>
          <a:lstStyle/>
          <a:p>
            <a:pPr algn="ctr">
              <a:spcBef>
                <a:spcPts val="200"/>
              </a:spcBef>
            </a:pPr>
            <a:r>
              <a:rPr lang="ru-RU" sz="1100" dirty="0" smtClean="0"/>
              <a:t>Опора символизма – это идеи древнегреческого учёного Платона,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философия Ф. Ницше и теории В. Соловьёва</a:t>
            </a:r>
            <a:endParaRPr lang="ru-RU" sz="1100" dirty="0"/>
          </a:p>
        </p:txBody>
      </p:sp>
      <p:pic>
        <p:nvPicPr>
          <p:cNvPr id="5" name="Picture 4" descr="26846930_pla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992" y="686321"/>
            <a:ext cx="2094859" cy="2340000"/>
          </a:xfrm>
          <a:prstGeom prst="rect">
            <a:avLst/>
          </a:prstGeom>
          <a:noFill/>
        </p:spPr>
      </p:pic>
      <p:pic>
        <p:nvPicPr>
          <p:cNvPr id="6" name="Picture 5" descr="nietzsc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4828" y="686321"/>
            <a:ext cx="1927180" cy="2340000"/>
          </a:xfrm>
          <a:prstGeom prst="rect">
            <a:avLst/>
          </a:prstGeom>
          <a:noFill/>
        </p:spPr>
      </p:pic>
      <p:pic>
        <p:nvPicPr>
          <p:cNvPr id="7" name="Picture 6" descr="solovev_vs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085934" y="686321"/>
            <a:ext cx="1560000" cy="23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323202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12" y="110257"/>
            <a:ext cx="5164295" cy="338554"/>
          </a:xfrm>
        </p:spPr>
        <p:txBody>
          <a:bodyPr/>
          <a:lstStyle/>
          <a:p>
            <a:pPr algn="ctr"/>
            <a:r>
              <a:rPr lang="ru-RU" sz="1100" dirty="0" smtClean="0">
                <a:latin typeface="Georgia" pitchFamily="18" charset="0"/>
              </a:rPr>
              <a:t>Философия и эстетика символизма складывались </a:t>
            </a:r>
            <a:br>
              <a:rPr lang="ru-RU" sz="1100" dirty="0" smtClean="0">
                <a:latin typeface="Georgia" pitchFamily="18" charset="0"/>
              </a:rPr>
            </a:br>
            <a:r>
              <a:rPr lang="ru-RU" sz="1100" dirty="0" smtClean="0">
                <a:latin typeface="Georgia" pitchFamily="18" charset="0"/>
              </a:rPr>
              <a:t>под влиянием различных теорий</a:t>
            </a:r>
            <a:endParaRPr lang="ru-RU" sz="1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5" y="758329"/>
            <a:ext cx="2808312" cy="223224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Немецкий философ Ф.Ницше был одним из основоположников «философии жизни». 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Он создал учение о «сверхчеловеке». 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Ницше отрицал религию, критиковал её, говорил, что «рабство хуже казни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и кошмара». Он пропагандировал свободу и независимость</a:t>
            </a:r>
            <a:endParaRPr lang="ru-RU" dirty="0"/>
          </a:p>
        </p:txBody>
      </p:sp>
      <p:pic>
        <p:nvPicPr>
          <p:cNvPr id="1026" name="Picture 2" descr="Фридрих Ницше: кратко о философе Фридрихе Ницш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16" y="614313"/>
            <a:ext cx="2439073" cy="24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6099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Эмма\Рабочий стол\Ожегов_Портрет_гравюра_1950-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30" y="578593"/>
            <a:ext cx="2769000" cy="2556000"/>
          </a:xfrm>
          <a:prstGeom prst="rect">
            <a:avLst/>
          </a:prstGeom>
          <a:noFill/>
        </p:spPr>
      </p:pic>
      <p:pic>
        <p:nvPicPr>
          <p:cNvPr id="5" name="Picture 2" descr="C:\Documents and Settings\Эмма\Рабочий стол\словар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2900" y="578593"/>
            <a:ext cx="2769000" cy="255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17573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628" y="758329"/>
            <a:ext cx="4935243" cy="2040559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sz="1400" dirty="0" smtClean="0"/>
              <a:t>Слово «</a:t>
            </a:r>
            <a:r>
              <a:rPr lang="ru-RU" sz="1400" i="1" dirty="0" smtClean="0"/>
              <a:t>символ</a:t>
            </a:r>
            <a:r>
              <a:rPr lang="ru-RU" sz="1400" dirty="0" smtClean="0"/>
              <a:t>» происходит от греческого языка </a:t>
            </a:r>
          </a:p>
          <a:p>
            <a:pPr algn="ctr">
              <a:lnSpc>
                <a:spcPct val="120000"/>
              </a:lnSpc>
            </a:pPr>
            <a:r>
              <a:rPr lang="ru-RU" sz="1400" dirty="0" smtClean="0"/>
              <a:t>и переводится «знак, сигнал, опознавательная примета».</a:t>
            </a:r>
          </a:p>
          <a:p>
            <a:pPr marL="449263" indent="-179388">
              <a:lnSpc>
                <a:spcPct val="120000"/>
              </a:lnSpc>
              <a:spcBef>
                <a:spcPts val="600"/>
              </a:spcBef>
            </a:pPr>
            <a:r>
              <a:rPr lang="ru-RU" sz="1400" dirty="0" smtClean="0"/>
              <a:t>1) Символ – это  </a:t>
            </a:r>
            <a:r>
              <a:rPr lang="ru-RU" sz="1400" dirty="0" smtClean="0">
                <a:solidFill>
                  <a:schemeClr val="tx1"/>
                </a:solidFill>
              </a:rPr>
              <a:t>условный знак</a:t>
            </a:r>
            <a:r>
              <a:rPr lang="ru-RU" sz="1400" dirty="0" smtClean="0"/>
              <a:t> каких-либо понятий, идей или  явлений. Например, голубь - это символ мира. Якорь считается символом надежды</a:t>
            </a:r>
            <a:r>
              <a:rPr lang="en-US" sz="1400" dirty="0"/>
              <a:t>;</a:t>
            </a:r>
            <a:endParaRPr lang="ru-RU" sz="1400" dirty="0" smtClean="0"/>
          </a:p>
          <a:p>
            <a:pPr marL="449263" indent="-179388">
              <a:lnSpc>
                <a:spcPct val="120000"/>
              </a:lnSpc>
              <a:spcBef>
                <a:spcPts val="600"/>
              </a:spcBef>
            </a:pPr>
            <a:r>
              <a:rPr lang="ru-RU" sz="1400" dirty="0" smtClean="0"/>
              <a:t>2) У каждого государства есть свои символы - это флаг, герб и гимн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333218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3"/>
            <a:ext cx="5164295" cy="307777"/>
          </a:xfrm>
        </p:spPr>
        <p:txBody>
          <a:bodyPr/>
          <a:lstStyle/>
          <a:p>
            <a:pPr algn="ctr"/>
            <a:r>
              <a:rPr lang="ru-RU" sz="2000" dirty="0" smtClean="0"/>
              <a:t>Особенности символизма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596" y="622293"/>
            <a:ext cx="547260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особенности символизма:</a:t>
            </a:r>
          </a:p>
          <a:p>
            <a:pPr marL="179388" indent="-179388" algn="just"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Поэты данного направления говорят на языке символов</a:t>
            </a:r>
          </a:p>
          <a:p>
            <a:pPr marL="179388" indent="-179388" algn="just"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Символисты отрицали реальность. Они  в своём творчестве обращались к мистическим, туманным мирам, фантастике</a:t>
            </a:r>
          </a:p>
          <a:p>
            <a:pPr marL="179388" indent="-179388" algn="just"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Культ таинственного</a:t>
            </a:r>
          </a:p>
          <a:p>
            <a:pPr marL="179388" indent="-179388" algn="just"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Возобновили интерес к мифу. Видели в нем общность с символом Творчество представляли как теургию, т.е. обожествление </a:t>
            </a:r>
          </a:p>
          <a:p>
            <a:pPr marL="179388" indent="-179388" algn="ctr">
              <a:spcBef>
                <a:spcPts val="300"/>
              </a:spcBef>
            </a:pPr>
            <a:r>
              <a:rPr lang="ru-RU" sz="11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Поэт равен божеству, его творчество – тайная </a:t>
            </a:r>
            <a:r>
              <a:rPr lang="ru-RU" sz="11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молитва</a:t>
            </a:r>
          </a:p>
          <a:p>
            <a:pPr marL="179388" indent="-179388" algn="just">
              <a:spcBef>
                <a:spcPts val="300"/>
              </a:spcBef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 Сближение духовно-нравственного с религиозным</a:t>
            </a:r>
          </a:p>
          <a:p>
            <a:pPr marL="179388" indent="-179388" algn="just">
              <a:spcBef>
                <a:spcPts val="300"/>
              </a:spcBef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 Стремление </a:t>
            </a:r>
            <a:r>
              <a:rPr lang="ru-RU" sz="1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выражаться посредством аллегорий и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символов</a:t>
            </a:r>
            <a:endPara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 algn="just">
              <a:spcBef>
                <a:spcPts val="300"/>
              </a:spcBef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7. Повышенное </a:t>
            </a:r>
            <a:r>
              <a:rPr lang="ru-RU" sz="1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внимание к проблеме личности и истории, к внутреннему миру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личности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2267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c8e1b9bab67cb12d24e6adcea762d0ccb6d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7077</TotalTime>
  <Words>1025</Words>
  <Application>Microsoft Office PowerPoint</Application>
  <PresentationFormat>Произвольный</PresentationFormat>
  <Paragraphs>155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Bookman Old Style</vt:lpstr>
      <vt:lpstr>Calibri</vt:lpstr>
      <vt:lpstr>Georgia</vt:lpstr>
      <vt:lpstr>Times New Roman</vt:lpstr>
      <vt:lpstr>Wingdings</vt:lpstr>
      <vt:lpstr>Office Theme</vt:lpstr>
      <vt:lpstr>Литература </vt:lpstr>
      <vt:lpstr>Сегодня на уроке </vt:lpstr>
      <vt:lpstr>Символизм</vt:lpstr>
      <vt:lpstr>Истоки символизма</vt:lpstr>
      <vt:lpstr>Опора символизма – это идеи древнегреческого учёного Платона,  философия Ф. Ницше и теории В. Соловьёва</vt:lpstr>
      <vt:lpstr>Философия и эстетика символизма складывались  под влиянием различных теорий</vt:lpstr>
      <vt:lpstr>Словарная работа</vt:lpstr>
      <vt:lpstr>Словарная работа</vt:lpstr>
      <vt:lpstr>Особенности символизма</vt:lpstr>
      <vt:lpstr>Символизм в изобразительном искусстве  </vt:lpstr>
      <vt:lpstr>Символизм в изобразительном искусстве</vt:lpstr>
      <vt:lpstr>Картина «Демон сидящий» Михаила Врубеля 1890 г.</vt:lpstr>
      <vt:lpstr>Печатные издания русских символистов</vt:lpstr>
      <vt:lpstr>Печатные издания русских символистов</vt:lpstr>
      <vt:lpstr>Старшее поколение символистов Петербургское крыло</vt:lpstr>
      <vt:lpstr>Старшее поколение символистов Московское крыло</vt:lpstr>
      <vt:lpstr>Младшее поколение символистов  1900 г.</vt:lpstr>
      <vt:lpstr>Младшие символисты </vt:lpstr>
      <vt:lpstr>Владимир Соловьёв</vt:lpstr>
      <vt:lpstr>Русский символизм </vt:lpstr>
      <vt:lpstr>Александр Александрович Блок 1880-1921 г.</vt:lpstr>
      <vt:lpstr>Александр Александрович Блок 1880-1921 г.</vt:lpstr>
      <vt:lpstr>Отец </vt:lpstr>
      <vt:lpstr>Мать</vt:lpstr>
      <vt:lpstr>Введенская гимназия в 1889-1898 гг.</vt:lpstr>
      <vt:lpstr>Актёрское мастерство</vt:lpstr>
      <vt:lpstr>Любовь Менделеева</vt:lpstr>
      <vt:lpstr>Любовь Менделеева</vt:lpstr>
      <vt:lpstr>«Стихи о Прекрасной Даме» 1904 г.</vt:lpstr>
      <vt:lpstr>Произведения А.Блока</vt:lpstr>
      <vt:lpstr>Даты жизни и творчества А. Блока</vt:lpstr>
      <vt:lpstr>Значение символизма</vt:lpstr>
      <vt:lpstr>Сегодня на уроке мы узнали 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Закирова Ф.М</cp:lastModifiedBy>
  <cp:revision>647</cp:revision>
  <dcterms:created xsi:type="dcterms:W3CDTF">2020-04-13T08:06:06Z</dcterms:created>
  <dcterms:modified xsi:type="dcterms:W3CDTF">2020-10-20T13:19:13Z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