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0" r:id="rId4"/>
    <p:sldId id="264" r:id="rId5"/>
    <p:sldId id="263" r:id="rId6"/>
    <p:sldId id="258" r:id="rId7"/>
    <p:sldId id="259" r:id="rId8"/>
    <p:sldId id="262" r:id="rId9"/>
    <p:sldId id="266" r:id="rId10"/>
    <p:sldId id="265" r:id="rId11"/>
    <p:sldId id="275" r:id="rId12"/>
    <p:sldId id="272" r:id="rId13"/>
    <p:sldId id="268" r:id="rId14"/>
    <p:sldId id="269" r:id="rId15"/>
    <p:sldId id="270" r:id="rId16"/>
    <p:sldId id="273" r:id="rId17"/>
    <p:sldId id="277" r:id="rId18"/>
    <p:sldId id="285" r:id="rId19"/>
    <p:sldId id="276" r:id="rId20"/>
    <p:sldId id="280" r:id="rId21"/>
    <p:sldId id="281" r:id="rId22"/>
    <p:sldId id="282" r:id="rId23"/>
    <p:sldId id="283" r:id="rId24"/>
    <p:sldId id="284" r:id="rId25"/>
    <p:sldId id="289" r:id="rId26"/>
    <p:sldId id="290" r:id="rId27"/>
    <p:sldId id="291" r:id="rId28"/>
    <p:sldId id="286" r:id="rId29"/>
    <p:sldId id="287" r:id="rId30"/>
    <p:sldId id="288" r:id="rId31"/>
  </p:sldIdLst>
  <p:sldSz cx="5765800" cy="3244850"/>
  <p:notesSz cx="5765800" cy="324485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528" autoAdjust="0"/>
    <p:restoredTop sz="92642" autoAdjust="0"/>
  </p:normalViewPr>
  <p:slideViewPr>
    <p:cSldViewPr>
      <p:cViewPr varScale="1">
        <p:scale>
          <a:sx n="102" d="100"/>
          <a:sy n="102" d="100"/>
        </p:scale>
        <p:origin x="418" y="6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1A74C-613D-4278-B86F-0F59182BAC8C}" type="doc">
      <dgm:prSet loTypeId="urn:microsoft.com/office/officeart/2005/8/layout/lProcess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E7F5B8-E15E-4C32-8C23-9B72CC34E79D}">
      <dgm:prSet custT="1"/>
      <dgm:spPr/>
      <dgm:t>
        <a:bodyPr/>
        <a:lstStyle/>
        <a:p>
          <a:endParaRPr lang="ru-RU" sz="1100" b="0" i="0" dirty="0" smtClean="0"/>
        </a:p>
        <a:p>
          <a:endParaRPr lang="ru-RU" sz="1100" b="0" i="0" dirty="0" smtClean="0"/>
        </a:p>
        <a:p>
          <a:endParaRPr lang="ru-RU" sz="1100" b="0" i="0" dirty="0" smtClean="0"/>
        </a:p>
        <a:p>
          <a:r>
            <a:rPr lang="ru-RU" sz="1100" b="0" i="0" dirty="0" smtClean="0"/>
            <a:t>«Нечто монгольское было в его желтоватом лице с подстриженными серебряными усами, золотыми пломбами блестели его крупные зубы, старой слоновой костью — крепкая лысая голова».</a:t>
          </a:r>
          <a:endParaRPr lang="ru-RU" sz="1100" dirty="0"/>
        </a:p>
      </dgm:t>
    </dgm:pt>
    <dgm:pt modelId="{8E9F8692-BB09-462B-9BB3-5954F4165F14}" type="parTrans" cxnId="{5585547D-D105-4602-B6DA-08D57274A5C5}">
      <dgm:prSet/>
      <dgm:spPr/>
      <dgm:t>
        <a:bodyPr/>
        <a:lstStyle/>
        <a:p>
          <a:endParaRPr lang="ru-RU"/>
        </a:p>
      </dgm:t>
    </dgm:pt>
    <dgm:pt modelId="{80FD8532-DEE2-42AC-ADCD-C5ED21301BD2}" type="sibTrans" cxnId="{5585547D-D105-4602-B6DA-08D57274A5C5}">
      <dgm:prSet/>
      <dgm:spPr/>
      <dgm:t>
        <a:bodyPr/>
        <a:lstStyle/>
        <a:p>
          <a:endParaRPr lang="ru-RU"/>
        </a:p>
      </dgm:t>
    </dgm:pt>
    <dgm:pt modelId="{3303BCB5-F8A2-4E49-BF8C-BA9F5F4E1DCF}">
      <dgm:prSet/>
      <dgm:spPr/>
      <dgm:t>
        <a:bodyPr/>
        <a:lstStyle/>
        <a:p>
          <a:r>
            <a:rPr lang="ru-RU" b="0" i="0" dirty="0" smtClean="0"/>
            <a:t>Герой при жизни похож на мертвеца.</a:t>
          </a:r>
          <a:endParaRPr lang="ru-RU" dirty="0"/>
        </a:p>
      </dgm:t>
    </dgm:pt>
    <dgm:pt modelId="{C80497EE-7221-4B27-8103-59933FA19D4F}" type="parTrans" cxnId="{E4784D7F-F35F-4ABA-AB4A-D5A7C9A57CBC}">
      <dgm:prSet/>
      <dgm:spPr/>
      <dgm:t>
        <a:bodyPr/>
        <a:lstStyle/>
        <a:p>
          <a:endParaRPr lang="ru-RU"/>
        </a:p>
      </dgm:t>
    </dgm:pt>
    <dgm:pt modelId="{04EF45C4-887C-4607-BA8E-2830DC589E32}" type="sibTrans" cxnId="{E4784D7F-F35F-4ABA-AB4A-D5A7C9A57CBC}">
      <dgm:prSet/>
      <dgm:spPr/>
      <dgm:t>
        <a:bodyPr/>
        <a:lstStyle/>
        <a:p>
          <a:endParaRPr lang="ru-RU"/>
        </a:p>
      </dgm:t>
    </dgm:pt>
    <dgm:pt modelId="{AAF79797-E34E-4044-805E-BDFA167204B3}">
      <dgm:prSet custT="1"/>
      <dgm:spPr/>
      <dgm:t>
        <a:bodyPr/>
        <a:lstStyle/>
        <a:p>
          <a:endParaRPr lang="ru-RU" sz="1100" dirty="0" smtClean="0"/>
        </a:p>
        <a:p>
          <a:endParaRPr lang="ru-RU" sz="1100" dirty="0" smtClean="0"/>
        </a:p>
        <a:p>
          <a:endParaRPr lang="ru-RU" sz="1100" dirty="0" smtClean="0"/>
        </a:p>
        <a:p>
          <a:r>
            <a:rPr lang="ru-RU" sz="1100" dirty="0" smtClean="0"/>
            <a:t>«Это хрипел уже не господин из Сан-Франциско, — его больше не было, —       а кто-то другой. Вдруг то, чего они ждали и боялись, совершилось — хрип оборвался. И медленно, медленно,         на глазах у всех, потекла бледность по лицу умершего, и черты его стали утончаться, светлеть...». </a:t>
          </a:r>
          <a:endParaRPr lang="ru-RU" sz="1100" dirty="0"/>
        </a:p>
      </dgm:t>
    </dgm:pt>
    <dgm:pt modelId="{A402E280-32AE-4D9F-9E8A-054AC61A0245}" type="parTrans" cxnId="{E9E1F2D1-FD0E-4444-BB06-9C2B9EBBC5D1}">
      <dgm:prSet/>
      <dgm:spPr/>
      <dgm:t>
        <a:bodyPr/>
        <a:lstStyle/>
        <a:p>
          <a:endParaRPr lang="ru-RU"/>
        </a:p>
      </dgm:t>
    </dgm:pt>
    <dgm:pt modelId="{A287BD1D-9446-47B1-B1B7-836D4CA7E132}" type="sibTrans" cxnId="{E9E1F2D1-FD0E-4444-BB06-9C2B9EBBC5D1}">
      <dgm:prSet/>
      <dgm:spPr/>
      <dgm:t>
        <a:bodyPr/>
        <a:lstStyle/>
        <a:p>
          <a:endParaRPr lang="ru-RU"/>
        </a:p>
      </dgm:t>
    </dgm:pt>
    <dgm:pt modelId="{75C5E16E-7A59-45F9-AC81-EAEB56A0B643}">
      <dgm:prSet/>
      <dgm:spPr/>
      <dgm:t>
        <a:bodyPr/>
        <a:lstStyle/>
        <a:p>
          <a:r>
            <a:rPr lang="ru-RU" dirty="0" smtClean="0"/>
            <a:t>После смерти герой обретает человеческие черты, он уже не бездушная </a:t>
          </a:r>
          <a:r>
            <a:rPr lang="ru-RU" dirty="0" err="1" smtClean="0"/>
            <a:t>кукла.Теперь</a:t>
          </a:r>
          <a:r>
            <a:rPr lang="ru-RU" dirty="0" smtClean="0"/>
            <a:t> автор называет героя «умершим», «покойным», «стариком».</a:t>
          </a:r>
          <a:endParaRPr lang="ru-RU" dirty="0"/>
        </a:p>
      </dgm:t>
    </dgm:pt>
    <dgm:pt modelId="{98E73330-ADE2-48D7-AA38-E137F85C47A6}" type="parTrans" cxnId="{2DF99E76-7052-4C7B-8CF2-53B4638ED643}">
      <dgm:prSet/>
      <dgm:spPr/>
      <dgm:t>
        <a:bodyPr/>
        <a:lstStyle/>
        <a:p>
          <a:endParaRPr lang="ru-RU"/>
        </a:p>
      </dgm:t>
    </dgm:pt>
    <dgm:pt modelId="{B2E4CA7E-FB1D-4068-A7A7-93A4D51D1DFC}" type="sibTrans" cxnId="{2DF99E76-7052-4C7B-8CF2-53B4638ED643}">
      <dgm:prSet/>
      <dgm:spPr/>
      <dgm:t>
        <a:bodyPr/>
        <a:lstStyle/>
        <a:p>
          <a:endParaRPr lang="ru-RU"/>
        </a:p>
      </dgm:t>
    </dgm:pt>
    <dgm:pt modelId="{4E9FE928-4D5B-4B5B-B2B2-33E16B08C7BF}" type="pres">
      <dgm:prSet presAssocID="{1481A74C-613D-4278-B86F-0F59182BAC8C}" presName="theList" presStyleCnt="0">
        <dgm:presLayoutVars>
          <dgm:dir/>
          <dgm:animLvl val="lvl"/>
          <dgm:resizeHandles val="exact"/>
        </dgm:presLayoutVars>
      </dgm:prSet>
      <dgm:spPr/>
    </dgm:pt>
    <dgm:pt modelId="{58A55544-6B4D-4EA4-BBC8-4B3E34FDFB3D}" type="pres">
      <dgm:prSet presAssocID="{42E7F5B8-E15E-4C32-8C23-9B72CC34E79D}" presName="compNode" presStyleCnt="0"/>
      <dgm:spPr/>
    </dgm:pt>
    <dgm:pt modelId="{90182FAC-DE19-419E-96DA-27885172C748}" type="pres">
      <dgm:prSet presAssocID="{42E7F5B8-E15E-4C32-8C23-9B72CC34E79D}" presName="aNode" presStyleLbl="bgShp" presStyleIdx="0" presStyleCnt="2"/>
      <dgm:spPr/>
    </dgm:pt>
    <dgm:pt modelId="{6F2429A1-60AF-45D2-9CB6-4940B94B70F3}" type="pres">
      <dgm:prSet presAssocID="{42E7F5B8-E15E-4C32-8C23-9B72CC34E79D}" presName="textNode" presStyleLbl="bgShp" presStyleIdx="0" presStyleCnt="2"/>
      <dgm:spPr/>
    </dgm:pt>
    <dgm:pt modelId="{F41FC399-61D2-4B32-971A-325F7EEB2A55}" type="pres">
      <dgm:prSet presAssocID="{42E7F5B8-E15E-4C32-8C23-9B72CC34E79D}" presName="compChildNode" presStyleCnt="0"/>
      <dgm:spPr/>
    </dgm:pt>
    <dgm:pt modelId="{2DFC1A82-D7E7-459A-B0B3-A2EF0A0FEF98}" type="pres">
      <dgm:prSet presAssocID="{42E7F5B8-E15E-4C32-8C23-9B72CC34E79D}" presName="theInnerList" presStyleCnt="0"/>
      <dgm:spPr/>
    </dgm:pt>
    <dgm:pt modelId="{84D7CFAE-D3E9-4F29-AA7E-EC71A7733C7F}" type="pres">
      <dgm:prSet presAssocID="{3303BCB5-F8A2-4E49-BF8C-BA9F5F4E1DCF}" presName="childNode" presStyleLbl="node1" presStyleIdx="0" presStyleCnt="2" custScaleY="60440" custLinFactNeighborY="18423">
        <dgm:presLayoutVars>
          <dgm:bulletEnabled val="1"/>
        </dgm:presLayoutVars>
      </dgm:prSet>
      <dgm:spPr/>
    </dgm:pt>
    <dgm:pt modelId="{12186745-7F1A-45C7-B743-90E97094399D}" type="pres">
      <dgm:prSet presAssocID="{42E7F5B8-E15E-4C32-8C23-9B72CC34E79D}" presName="aSpace" presStyleCnt="0"/>
      <dgm:spPr/>
    </dgm:pt>
    <dgm:pt modelId="{6E681D16-4C20-4375-9661-C3904D4ACB4E}" type="pres">
      <dgm:prSet presAssocID="{AAF79797-E34E-4044-805E-BDFA167204B3}" presName="compNode" presStyleCnt="0"/>
      <dgm:spPr/>
    </dgm:pt>
    <dgm:pt modelId="{ABDB9B7B-FFBF-44C6-AE08-E78AA0313A7F}" type="pres">
      <dgm:prSet presAssocID="{AAF79797-E34E-4044-805E-BDFA167204B3}" presName="aNode" presStyleLbl="bgShp" presStyleIdx="1" presStyleCnt="2"/>
      <dgm:spPr/>
    </dgm:pt>
    <dgm:pt modelId="{2772D38D-0612-4B0A-BA0E-3CBFE483A5FB}" type="pres">
      <dgm:prSet presAssocID="{AAF79797-E34E-4044-805E-BDFA167204B3}" presName="textNode" presStyleLbl="bgShp" presStyleIdx="1" presStyleCnt="2"/>
      <dgm:spPr/>
    </dgm:pt>
    <dgm:pt modelId="{C5CEF0A5-93A8-416E-A4B7-31D5CBA8FE59}" type="pres">
      <dgm:prSet presAssocID="{AAF79797-E34E-4044-805E-BDFA167204B3}" presName="compChildNode" presStyleCnt="0"/>
      <dgm:spPr/>
    </dgm:pt>
    <dgm:pt modelId="{1A0F59F8-6E0B-4BD8-818D-63FDC031EE73}" type="pres">
      <dgm:prSet presAssocID="{AAF79797-E34E-4044-805E-BDFA167204B3}" presName="theInnerList" presStyleCnt="0"/>
      <dgm:spPr/>
    </dgm:pt>
    <dgm:pt modelId="{C552CE62-23F3-46A7-9359-031EE7BB2902}" type="pres">
      <dgm:prSet presAssocID="{75C5E16E-7A59-45F9-AC81-EAEB56A0B643}" presName="childNode" presStyleLbl="node1" presStyleIdx="1" presStyleCnt="2" custScaleY="60440" custLinFactNeighborY="18423">
        <dgm:presLayoutVars>
          <dgm:bulletEnabled val="1"/>
        </dgm:presLayoutVars>
      </dgm:prSet>
      <dgm:spPr/>
    </dgm:pt>
  </dgm:ptLst>
  <dgm:cxnLst>
    <dgm:cxn modelId="{17C5A72C-95B5-4177-9AAD-9E586D2D880F}" type="presOf" srcId="{42E7F5B8-E15E-4C32-8C23-9B72CC34E79D}" destId="{90182FAC-DE19-419E-96DA-27885172C748}" srcOrd="0" destOrd="0" presId="urn:microsoft.com/office/officeart/2005/8/layout/lProcess2"/>
    <dgm:cxn modelId="{5585547D-D105-4602-B6DA-08D57274A5C5}" srcId="{1481A74C-613D-4278-B86F-0F59182BAC8C}" destId="{42E7F5B8-E15E-4C32-8C23-9B72CC34E79D}" srcOrd="0" destOrd="0" parTransId="{8E9F8692-BB09-462B-9BB3-5954F4165F14}" sibTransId="{80FD8532-DEE2-42AC-ADCD-C5ED21301BD2}"/>
    <dgm:cxn modelId="{65D0B4A1-945C-4923-821F-2B0DCDDB352A}" type="presOf" srcId="{1481A74C-613D-4278-B86F-0F59182BAC8C}" destId="{4E9FE928-4D5B-4B5B-B2B2-33E16B08C7BF}" srcOrd="0" destOrd="0" presId="urn:microsoft.com/office/officeart/2005/8/layout/lProcess2"/>
    <dgm:cxn modelId="{23DACE5E-0E73-464F-AC08-85C12F4C930C}" type="presOf" srcId="{3303BCB5-F8A2-4E49-BF8C-BA9F5F4E1DCF}" destId="{84D7CFAE-D3E9-4F29-AA7E-EC71A7733C7F}" srcOrd="0" destOrd="0" presId="urn:microsoft.com/office/officeart/2005/8/layout/lProcess2"/>
    <dgm:cxn modelId="{E4784D7F-F35F-4ABA-AB4A-D5A7C9A57CBC}" srcId="{42E7F5B8-E15E-4C32-8C23-9B72CC34E79D}" destId="{3303BCB5-F8A2-4E49-BF8C-BA9F5F4E1DCF}" srcOrd="0" destOrd="0" parTransId="{C80497EE-7221-4B27-8103-59933FA19D4F}" sibTransId="{04EF45C4-887C-4607-BA8E-2830DC589E32}"/>
    <dgm:cxn modelId="{AA71D193-A43D-453E-82D0-D6251D01797C}" type="presOf" srcId="{42E7F5B8-E15E-4C32-8C23-9B72CC34E79D}" destId="{6F2429A1-60AF-45D2-9CB6-4940B94B70F3}" srcOrd="1" destOrd="0" presId="urn:microsoft.com/office/officeart/2005/8/layout/lProcess2"/>
    <dgm:cxn modelId="{2E03F24D-F153-425F-82AE-5FE2B65D208D}" type="presOf" srcId="{75C5E16E-7A59-45F9-AC81-EAEB56A0B643}" destId="{C552CE62-23F3-46A7-9359-031EE7BB2902}" srcOrd="0" destOrd="0" presId="urn:microsoft.com/office/officeart/2005/8/layout/lProcess2"/>
    <dgm:cxn modelId="{1D105599-8066-456B-81C2-5D7C5ADB4894}" type="presOf" srcId="{AAF79797-E34E-4044-805E-BDFA167204B3}" destId="{2772D38D-0612-4B0A-BA0E-3CBFE483A5FB}" srcOrd="1" destOrd="0" presId="urn:microsoft.com/office/officeart/2005/8/layout/lProcess2"/>
    <dgm:cxn modelId="{1A1DFF56-3933-4834-A5C5-AF5959B0431B}" type="presOf" srcId="{AAF79797-E34E-4044-805E-BDFA167204B3}" destId="{ABDB9B7B-FFBF-44C6-AE08-E78AA0313A7F}" srcOrd="0" destOrd="0" presId="urn:microsoft.com/office/officeart/2005/8/layout/lProcess2"/>
    <dgm:cxn modelId="{2DF99E76-7052-4C7B-8CF2-53B4638ED643}" srcId="{AAF79797-E34E-4044-805E-BDFA167204B3}" destId="{75C5E16E-7A59-45F9-AC81-EAEB56A0B643}" srcOrd="0" destOrd="0" parTransId="{98E73330-ADE2-48D7-AA38-E137F85C47A6}" sibTransId="{B2E4CA7E-FB1D-4068-A7A7-93A4D51D1DFC}"/>
    <dgm:cxn modelId="{E9E1F2D1-FD0E-4444-BB06-9C2B9EBBC5D1}" srcId="{1481A74C-613D-4278-B86F-0F59182BAC8C}" destId="{AAF79797-E34E-4044-805E-BDFA167204B3}" srcOrd="1" destOrd="0" parTransId="{A402E280-32AE-4D9F-9E8A-054AC61A0245}" sibTransId="{A287BD1D-9446-47B1-B1B7-836D4CA7E132}"/>
    <dgm:cxn modelId="{D6F88A4B-75E3-48B5-85AC-C501C9D16D11}" type="presParOf" srcId="{4E9FE928-4D5B-4B5B-B2B2-33E16B08C7BF}" destId="{58A55544-6B4D-4EA4-BBC8-4B3E34FDFB3D}" srcOrd="0" destOrd="0" presId="urn:microsoft.com/office/officeart/2005/8/layout/lProcess2"/>
    <dgm:cxn modelId="{9CCD97A0-2D32-4414-965D-CAE3A052C898}" type="presParOf" srcId="{58A55544-6B4D-4EA4-BBC8-4B3E34FDFB3D}" destId="{90182FAC-DE19-419E-96DA-27885172C748}" srcOrd="0" destOrd="0" presId="urn:microsoft.com/office/officeart/2005/8/layout/lProcess2"/>
    <dgm:cxn modelId="{33ABAA15-8510-435F-8115-92071B4842D5}" type="presParOf" srcId="{58A55544-6B4D-4EA4-BBC8-4B3E34FDFB3D}" destId="{6F2429A1-60AF-45D2-9CB6-4940B94B70F3}" srcOrd="1" destOrd="0" presId="urn:microsoft.com/office/officeart/2005/8/layout/lProcess2"/>
    <dgm:cxn modelId="{5448302B-D5BE-47EE-9921-807C8F8A056E}" type="presParOf" srcId="{58A55544-6B4D-4EA4-BBC8-4B3E34FDFB3D}" destId="{F41FC399-61D2-4B32-971A-325F7EEB2A55}" srcOrd="2" destOrd="0" presId="urn:microsoft.com/office/officeart/2005/8/layout/lProcess2"/>
    <dgm:cxn modelId="{924C0854-17D6-4696-B26F-77126EF42C52}" type="presParOf" srcId="{F41FC399-61D2-4B32-971A-325F7EEB2A55}" destId="{2DFC1A82-D7E7-459A-B0B3-A2EF0A0FEF98}" srcOrd="0" destOrd="0" presId="urn:microsoft.com/office/officeart/2005/8/layout/lProcess2"/>
    <dgm:cxn modelId="{2A6FF711-151B-4879-90A7-FD185189EF8D}" type="presParOf" srcId="{2DFC1A82-D7E7-459A-B0B3-A2EF0A0FEF98}" destId="{84D7CFAE-D3E9-4F29-AA7E-EC71A7733C7F}" srcOrd="0" destOrd="0" presId="urn:microsoft.com/office/officeart/2005/8/layout/lProcess2"/>
    <dgm:cxn modelId="{997AA710-5011-4AD4-AC7E-F04D954AF388}" type="presParOf" srcId="{4E9FE928-4D5B-4B5B-B2B2-33E16B08C7BF}" destId="{12186745-7F1A-45C7-B743-90E97094399D}" srcOrd="1" destOrd="0" presId="urn:microsoft.com/office/officeart/2005/8/layout/lProcess2"/>
    <dgm:cxn modelId="{DEBB859C-64C5-4490-99BA-F7DFD792F287}" type="presParOf" srcId="{4E9FE928-4D5B-4B5B-B2B2-33E16B08C7BF}" destId="{6E681D16-4C20-4375-9661-C3904D4ACB4E}" srcOrd="2" destOrd="0" presId="urn:microsoft.com/office/officeart/2005/8/layout/lProcess2"/>
    <dgm:cxn modelId="{F5A6D417-D725-49FD-9BD6-76E56740B896}" type="presParOf" srcId="{6E681D16-4C20-4375-9661-C3904D4ACB4E}" destId="{ABDB9B7B-FFBF-44C6-AE08-E78AA0313A7F}" srcOrd="0" destOrd="0" presId="urn:microsoft.com/office/officeart/2005/8/layout/lProcess2"/>
    <dgm:cxn modelId="{2CDDFC7F-7966-43DE-88C8-48D15A55FD67}" type="presParOf" srcId="{6E681D16-4C20-4375-9661-C3904D4ACB4E}" destId="{2772D38D-0612-4B0A-BA0E-3CBFE483A5FB}" srcOrd="1" destOrd="0" presId="urn:microsoft.com/office/officeart/2005/8/layout/lProcess2"/>
    <dgm:cxn modelId="{AFF3E048-A014-4155-8D58-53095E400EC5}" type="presParOf" srcId="{6E681D16-4C20-4375-9661-C3904D4ACB4E}" destId="{C5CEF0A5-93A8-416E-A4B7-31D5CBA8FE59}" srcOrd="2" destOrd="0" presId="urn:microsoft.com/office/officeart/2005/8/layout/lProcess2"/>
    <dgm:cxn modelId="{E5AB7A5F-B308-43E1-A84F-89C015F9805C}" type="presParOf" srcId="{C5CEF0A5-93A8-416E-A4B7-31D5CBA8FE59}" destId="{1A0F59F8-6E0B-4BD8-818D-63FDC031EE73}" srcOrd="0" destOrd="0" presId="urn:microsoft.com/office/officeart/2005/8/layout/lProcess2"/>
    <dgm:cxn modelId="{FA923D2A-AA1D-49BB-AF79-83D7E7E61D6A}" type="presParOf" srcId="{1A0F59F8-6E0B-4BD8-818D-63FDC031EE73}" destId="{C552CE62-23F3-46A7-9359-031EE7BB290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82FAC-DE19-419E-96DA-27885172C748}">
      <dsp:nvSpPr>
        <dsp:cNvPr id="0" name=""/>
        <dsp:cNvSpPr/>
      </dsp:nvSpPr>
      <dsp:spPr>
        <a:xfrm>
          <a:off x="2738" y="0"/>
          <a:ext cx="2634761" cy="24482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0" i="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0" i="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0" i="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 smtClean="0"/>
            <a:t>«Нечто монгольское было в его желтоватом лице с подстриженными серебряными усами, золотыми пломбами блестели его крупные зубы, старой слоновой костью — крепкая лысая голова».</a:t>
          </a:r>
          <a:endParaRPr lang="ru-RU" sz="1100" kern="1200" dirty="0"/>
        </a:p>
      </dsp:txBody>
      <dsp:txXfrm>
        <a:off x="2738" y="0"/>
        <a:ext cx="2634761" cy="734481"/>
      </dsp:txXfrm>
    </dsp:sp>
    <dsp:sp modelId="{84D7CFAE-D3E9-4F29-AA7E-EC71A7733C7F}">
      <dsp:nvSpPr>
        <dsp:cNvPr id="0" name=""/>
        <dsp:cNvSpPr/>
      </dsp:nvSpPr>
      <dsp:spPr>
        <a:xfrm>
          <a:off x="266215" y="1342435"/>
          <a:ext cx="2107809" cy="961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 smtClean="0"/>
            <a:t>Герой при жизни похож на мертвеца.</a:t>
          </a:r>
          <a:endParaRPr lang="ru-RU" sz="1100" kern="1200" dirty="0"/>
        </a:p>
      </dsp:txBody>
      <dsp:txXfrm>
        <a:off x="294386" y="1370606"/>
        <a:ext cx="2051467" cy="905486"/>
      </dsp:txXfrm>
    </dsp:sp>
    <dsp:sp modelId="{ABDB9B7B-FFBF-44C6-AE08-E78AA0313A7F}">
      <dsp:nvSpPr>
        <dsp:cNvPr id="0" name=""/>
        <dsp:cNvSpPr/>
      </dsp:nvSpPr>
      <dsp:spPr>
        <a:xfrm>
          <a:off x="2835107" y="0"/>
          <a:ext cx="2634761" cy="24482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«Это хрипел уже не господин из Сан-Франциско, — его больше не было, —       а кто-то другой. Вдруг то, чего они ждали и боялись, совершилось — хрип оборвался. И медленно, медленно,         на глазах у всех, потекла бледность по лицу умершего, и черты его стали утончаться, светлеть...». </a:t>
          </a:r>
          <a:endParaRPr lang="ru-RU" sz="1100" kern="1200" dirty="0"/>
        </a:p>
      </dsp:txBody>
      <dsp:txXfrm>
        <a:off x="2835107" y="0"/>
        <a:ext cx="2634761" cy="734481"/>
      </dsp:txXfrm>
    </dsp:sp>
    <dsp:sp modelId="{C552CE62-23F3-46A7-9359-031EE7BB2902}">
      <dsp:nvSpPr>
        <dsp:cNvPr id="0" name=""/>
        <dsp:cNvSpPr/>
      </dsp:nvSpPr>
      <dsp:spPr>
        <a:xfrm>
          <a:off x="3098583" y="1342435"/>
          <a:ext cx="2107809" cy="961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После смерти герой обретает человеческие черты, он уже не бездушная </a:t>
          </a:r>
          <a:r>
            <a:rPr lang="ru-RU" sz="1100" kern="1200" dirty="0" err="1" smtClean="0"/>
            <a:t>кукла.Теперь</a:t>
          </a:r>
          <a:r>
            <a:rPr lang="ru-RU" sz="1100" kern="1200" dirty="0" smtClean="0"/>
            <a:t> автор называет героя «умершим», «покойным», «стариком».</a:t>
          </a:r>
          <a:endParaRPr lang="ru-RU" sz="1100" kern="1200" dirty="0"/>
        </a:p>
      </dsp:txBody>
      <dsp:txXfrm>
        <a:off x="3126754" y="1370606"/>
        <a:ext cx="2051467" cy="905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901" y="1457018"/>
            <a:ext cx="2998355" cy="3780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1" y="1089025"/>
            <a:ext cx="16763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1133" y="1262385"/>
            <a:ext cx="3429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И.А.Бунин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Рассказ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«Господин  из Сан-Франциско»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Художественные особенности произведения 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Проверьте ответы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836608"/>
            <a:ext cx="4935243" cy="1969770"/>
          </a:xfrm>
        </p:spPr>
        <p:txBody>
          <a:bodyPr/>
          <a:lstStyle/>
          <a:p>
            <a:pPr marL="342900" indent="-342900" algn="ctr">
              <a:buFont typeface="+mj-lt"/>
              <a:buAutoNum type="arabicPeriod"/>
            </a:pPr>
            <a:r>
              <a:rPr lang="ru-RU" sz="1600" b="1" dirty="0" smtClean="0">
                <a:solidFill>
                  <a:srgbClr val="0070C0"/>
                </a:solidFill>
              </a:rPr>
              <a:t>Рассказ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1600" b="1" dirty="0" smtClean="0">
                <a:solidFill>
                  <a:srgbClr val="0070C0"/>
                </a:solidFill>
              </a:rPr>
              <a:t>Господин из Сан-Франциско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1600" b="1" dirty="0" smtClean="0">
                <a:solidFill>
                  <a:srgbClr val="0070C0"/>
                </a:solidFill>
              </a:rPr>
              <a:t>Смерть главного героя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1600" b="1" dirty="0" smtClean="0">
                <a:solidFill>
                  <a:srgbClr val="0070C0"/>
                </a:solidFill>
              </a:rPr>
              <a:t>Вавилон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1600" b="1" dirty="0" smtClean="0">
                <a:solidFill>
                  <a:srgbClr val="0070C0"/>
                </a:solidFill>
              </a:rPr>
              <a:t>«Атлантида»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1600" b="1" dirty="0" smtClean="0">
                <a:solidFill>
                  <a:srgbClr val="0070C0"/>
                </a:solidFill>
              </a:rPr>
              <a:t>Город Неаполь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1600" b="1" dirty="0" smtClean="0">
                <a:solidFill>
                  <a:srgbClr val="0070C0"/>
                </a:solidFill>
              </a:rPr>
              <a:t>Читальня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1600" b="1" dirty="0" smtClean="0">
                <a:solidFill>
                  <a:srgbClr val="0070C0"/>
                </a:solidFill>
              </a:rPr>
              <a:t>Остров Капри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История создания рассказа 1915 г</a:t>
            </a:r>
            <a:r>
              <a:rPr lang="ru-RU" dirty="0"/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22293"/>
            <a:ext cx="5472608" cy="2304029"/>
          </a:xfrm>
        </p:spPr>
        <p:txBody>
          <a:bodyPr/>
          <a:lstStyle/>
          <a:p>
            <a:pPr algn="just">
              <a:lnSpc>
                <a:spcPct val="120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Путешествуя по миру,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И.А.Бунин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«стремился обозреть лицо мира». Во время одного из плаваний по морям и океанам на огромном пароходе завязался спор о социальной несправедливости, в ходе которого Бунин доказал, что неравенство можно увидеть даже на корабле. Кроме этого, писателю вспомнилась недавняя смерть богатого американца, чье имя так и осталось для всех неизвестным. Писатель умело объединил эти два события в одном рассказе, добавив многое из своих собственных наблюдений и мыслей. Рассказ впервые был опубликован в 1915 году.</a:t>
            </a:r>
            <a:endParaRPr lang="ru-RU" sz="1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Символы в рассказе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293391" y="988615"/>
            <a:ext cx="2253805" cy="1785938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ru-RU" sz="1400" dirty="0" smtClean="0"/>
              <a:t>Пароход , на котором герой отправляется в путешествие, называется «Атлантида».</a:t>
            </a:r>
          </a:p>
          <a:p>
            <a:pPr algn="ctr">
              <a:lnSpc>
                <a:spcPct val="120000"/>
              </a:lnSpc>
            </a:pPr>
            <a:r>
              <a:rPr lang="ru-RU" sz="1400" dirty="0" smtClean="0"/>
              <a:t>Его название созвучно мифическому островному государству Атлантида.</a:t>
            </a:r>
          </a:p>
        </p:txBody>
      </p:sp>
      <p:pic>
        <p:nvPicPr>
          <p:cNvPr id="5" name="Picture 2" descr="C:\Documents and Settings\Эмма\Рабочий стол\бунин\a0cc5a41a984f373badf7ce2a69c9ef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925" y="967747"/>
            <a:ext cx="2508250" cy="1698294"/>
          </a:xfrm>
          <a:prstGeom prst="rect">
            <a:avLst/>
          </a:prstGeom>
          <a:noFill/>
        </p:spPr>
      </p:pic>
      <p:pic>
        <p:nvPicPr>
          <p:cNvPr id="6" name="Picture 2" descr="C:\Documents and Settings\Эмма\Рабочий стол\бунин\a0cc5a41a984f373badf7ce2a69c9e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95" y="614313"/>
            <a:ext cx="2995704" cy="252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Символы в рассказе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94301"/>
            <a:ext cx="2649817" cy="2440292"/>
          </a:xfrm>
        </p:spPr>
        <p:txBody>
          <a:bodyPr/>
          <a:lstStyle/>
          <a:p>
            <a:pPr lvl="0" algn="ctr"/>
            <a:r>
              <a:rPr lang="ru-RU" sz="1100" kern="1200" dirty="0" smtClean="0">
                <a:solidFill>
                  <a:schemeClr val="tx1"/>
                </a:solidFill>
              </a:rPr>
              <a:t>Атлантида – это мифическое островное государство, которое населяли могущественные атланты</a:t>
            </a:r>
            <a:r>
              <a:rPr lang="ru-RU" sz="1100" dirty="0" smtClean="0">
                <a:solidFill>
                  <a:schemeClr val="tx1"/>
                </a:solidFill>
              </a:rPr>
              <a:t>. </a:t>
            </a:r>
          </a:p>
          <a:p>
            <a:pPr lvl="0" algn="ctr"/>
            <a:r>
              <a:rPr lang="ru-RU" sz="1100" dirty="0" smtClean="0">
                <a:solidFill>
                  <a:schemeClr val="tx1"/>
                </a:solidFill>
              </a:rPr>
              <a:t>Во время сильного землетрясения, сопровождавшегося наводнением, остров был поглощён морем в один день вместе со своими </a:t>
            </a:r>
            <a:r>
              <a:rPr lang="ru-RU" sz="1100" dirty="0" smtClean="0">
                <a:solidFill>
                  <a:schemeClr val="tx1"/>
                </a:solidFill>
              </a:rPr>
              <a:t>жителями. </a:t>
            </a:r>
            <a:endParaRPr lang="ru-RU" sz="1100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1100" dirty="0" smtClean="0">
                <a:solidFill>
                  <a:schemeClr val="tx1"/>
                </a:solidFill>
              </a:rPr>
              <a:t>Эту информацию </a:t>
            </a:r>
            <a:r>
              <a:rPr lang="ru-RU" sz="1100" dirty="0" smtClean="0">
                <a:solidFill>
                  <a:schemeClr val="tx1"/>
                </a:solidFill>
              </a:rPr>
              <a:t>даёт </a:t>
            </a:r>
            <a:r>
              <a:rPr lang="ru-RU" sz="1100" dirty="0" smtClean="0">
                <a:solidFill>
                  <a:schemeClr val="tx1"/>
                </a:solidFill>
              </a:rPr>
              <a:t>древнегреческий ученый Платон.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«Атлантида» в рассказе  – это символ гибели цивилизации.</a:t>
            </a:r>
            <a:r>
              <a:rPr lang="ru-RU" sz="1100" dirty="0" smtClean="0"/>
              <a:t> </a:t>
            </a:r>
          </a:p>
          <a:p>
            <a:pPr algn="ctr"/>
            <a:r>
              <a:rPr lang="ru-RU" sz="1100" dirty="0" smtClean="0"/>
              <a:t>Пароход – это макет буржуазного общества, в котором царят законы власти, денег. </a:t>
            </a:r>
            <a:endParaRPr lang="ru-RU" sz="11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Эмма\Рабочий стол\бунин\2698be8efb6a3960792732cddda20af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596" y="609300"/>
            <a:ext cx="2735733" cy="25252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Символ зла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96767" y="562824"/>
            <a:ext cx="2722437" cy="2571769"/>
          </a:xfrm>
        </p:spPr>
        <p:txBody>
          <a:bodyPr/>
          <a:lstStyle/>
          <a:p>
            <a:pPr algn="ctr"/>
            <a:r>
              <a:rPr lang="ru-RU" dirty="0" smtClean="0"/>
              <a:t>«Бесчисленные огненные глаза корабля были за снегом едва видны Дьяволу, следившему </a:t>
            </a:r>
            <a:r>
              <a:rPr lang="ru-RU" dirty="0" smtClean="0"/>
              <a:t>со </a:t>
            </a:r>
            <a:r>
              <a:rPr lang="ru-RU" dirty="0" smtClean="0"/>
              <a:t>скал Гибралтара, с каменистых ворот двух миров, за </a:t>
            </a:r>
            <a:r>
              <a:rPr lang="ru-RU" dirty="0" smtClean="0"/>
              <a:t>уходившим </a:t>
            </a:r>
            <a:r>
              <a:rPr lang="ru-RU" dirty="0" smtClean="0"/>
              <a:t>в ночь и вьюгу кораблем. Дьявол был громаден, </a:t>
            </a:r>
            <a:r>
              <a:rPr lang="ru-RU" dirty="0" smtClean="0"/>
              <a:t>как утёс</a:t>
            </a:r>
            <a:r>
              <a:rPr lang="ru-RU" dirty="0" smtClean="0"/>
              <a:t>, но громаден был и корабль, многоярусный, </a:t>
            </a:r>
            <a:r>
              <a:rPr lang="ru-RU" dirty="0" err="1" smtClean="0"/>
              <a:t>многотрубный</a:t>
            </a:r>
            <a:r>
              <a:rPr lang="ru-RU" dirty="0" smtClean="0"/>
              <a:t>, </a:t>
            </a:r>
            <a:r>
              <a:rPr lang="ru-RU" dirty="0" smtClean="0"/>
              <a:t>созданный </a:t>
            </a:r>
            <a:r>
              <a:rPr lang="ru-RU" dirty="0" smtClean="0"/>
              <a:t>гордыней Нового Человека со старым </a:t>
            </a:r>
            <a:r>
              <a:rPr lang="ru-RU" dirty="0" smtClean="0"/>
              <a:t>сердцем»</a:t>
            </a:r>
            <a:r>
              <a:rPr lang="en-US" dirty="0" smtClean="0"/>
              <a:t>.</a:t>
            </a:r>
          </a:p>
          <a:p>
            <a:pPr algn="ctr"/>
            <a:r>
              <a:rPr lang="ru-RU" dirty="0" smtClean="0"/>
              <a:t>Дьявол</a:t>
            </a:r>
            <a:r>
              <a:rPr lang="en-US" dirty="0" smtClean="0"/>
              <a:t> </a:t>
            </a: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это </a:t>
            </a:r>
            <a:r>
              <a:rPr lang="ru-RU" dirty="0" smtClean="0"/>
              <a:t>символ </a:t>
            </a:r>
            <a:r>
              <a:rPr lang="ru-RU" dirty="0" smtClean="0"/>
              <a:t>зла.</a:t>
            </a:r>
            <a:r>
              <a:rPr lang="en-US" dirty="0" smtClean="0"/>
              <a:t> </a:t>
            </a:r>
            <a:r>
              <a:rPr lang="ru-RU" dirty="0" smtClean="0"/>
              <a:t>Он </a:t>
            </a:r>
            <a:r>
              <a:rPr lang="ru-RU" dirty="0" smtClean="0"/>
              <a:t>следит за безнравственными пассажирами парохода, чтобы ввергнуть их в пучину ада.</a:t>
            </a:r>
            <a:endParaRPr lang="ru-RU" dirty="0"/>
          </a:p>
        </p:txBody>
      </p:sp>
      <p:pic>
        <p:nvPicPr>
          <p:cNvPr id="5123" name="Picture 3" descr="C:\Documents and Settings\Эмма\Рабочий стол\бунин\31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96" y="614313"/>
            <a:ext cx="2642636" cy="24837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Символ равенства людей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039073" y="830337"/>
            <a:ext cx="2508123" cy="2204899"/>
          </a:xfrm>
        </p:spPr>
        <p:txBody>
          <a:bodyPr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ru-RU" dirty="0" smtClean="0"/>
              <a:t>Бунин продолжает традицию </a:t>
            </a:r>
            <a:r>
              <a:rPr lang="ru-RU" dirty="0" err="1" smtClean="0"/>
              <a:t>Л.Н.Толстого</a:t>
            </a:r>
            <a:r>
              <a:rPr lang="ru-RU" dirty="0" smtClean="0"/>
              <a:t>, изображавшего болезнь и смерть, важнейшими событиями, которые показывают истинное лицо человека.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ru-RU" dirty="0" smtClean="0"/>
              <a:t>Тело господина было </a:t>
            </a:r>
            <a:r>
              <a:rPr lang="ru-RU" dirty="0" smtClean="0"/>
              <a:t>помещено   в </a:t>
            </a:r>
            <a:r>
              <a:rPr lang="ru-RU" dirty="0" smtClean="0"/>
              <a:t>ящик </a:t>
            </a:r>
            <a:r>
              <a:rPr lang="ru-RU" dirty="0" smtClean="0"/>
              <a:t>из-под </a:t>
            </a:r>
            <a:r>
              <a:rPr lang="ru-RU" dirty="0" smtClean="0"/>
              <a:t>содовой воды</a:t>
            </a:r>
            <a:r>
              <a:rPr lang="ru-RU" dirty="0" smtClean="0"/>
              <a:t>.</a:t>
            </a:r>
            <a:endParaRPr lang="en-US" dirty="0" smtClean="0"/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ru-RU" b="1" dirty="0" smtClean="0"/>
              <a:t>Ящик</a:t>
            </a:r>
            <a:r>
              <a:rPr lang="en-US" dirty="0" smtClean="0"/>
              <a:t> </a:t>
            </a:r>
            <a:r>
              <a:rPr lang="ru-RU" dirty="0" smtClean="0"/>
              <a:t>- </a:t>
            </a:r>
            <a:r>
              <a:rPr lang="ru-RU" dirty="0" smtClean="0"/>
              <a:t>это символ равенства людей перед смертью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C:\Documents and Settings\Эмма\Рабочий стол\бунин\s-l2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86" y="664979"/>
            <a:ext cx="2571198" cy="23976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98234"/>
            <a:ext cx="5164295" cy="200055"/>
          </a:xfrm>
        </p:spPr>
        <p:txBody>
          <a:bodyPr/>
          <a:lstStyle/>
          <a:p>
            <a:pPr algn="ctr"/>
            <a:r>
              <a:rPr lang="ru-RU" sz="1300" dirty="0" smtClean="0"/>
              <a:t>Символ продажности и фальши  в бездуховном обществе</a:t>
            </a:r>
            <a:endParaRPr lang="ru-RU" sz="1300" dirty="0"/>
          </a:p>
        </p:txBody>
      </p:sp>
      <p:pic>
        <p:nvPicPr>
          <p:cNvPr id="6146" name="Picture 2" descr="C:\Documents and Settings\Эмма\Рабочий стол\бунин\Kolor_Print_Fotooboi_Tanczuyushhaya_par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2797175" cy="235745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3"/>
          </p:nvPr>
        </p:nvSpPr>
        <p:spPr>
          <a:xfrm>
            <a:off x="3039073" y="852169"/>
            <a:ext cx="2508123" cy="2071336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ru-RU" dirty="0" smtClean="0"/>
              <a:t>Влюбленная пара,</a:t>
            </a:r>
            <a:br>
              <a:rPr lang="ru-RU" dirty="0" smtClean="0"/>
            </a:br>
            <a:r>
              <a:rPr lang="ru-RU" dirty="0" smtClean="0"/>
              <a:t>нанятая капитаном Ллойдом </a:t>
            </a:r>
            <a:r>
              <a:rPr lang="ru-RU" dirty="0" smtClean="0"/>
              <a:t>«играть </a:t>
            </a:r>
            <a:r>
              <a:rPr lang="ru-RU" dirty="0" smtClean="0"/>
              <a:t>в любовь за хорошие </a:t>
            </a:r>
            <a:r>
              <a:rPr lang="ru-RU" dirty="0" smtClean="0"/>
              <a:t>деньги», </a:t>
            </a:r>
            <a:r>
              <a:rPr lang="ru-RU" dirty="0" smtClean="0"/>
              <a:t>символизирует атмосферу искусственной жизни, где </a:t>
            </a:r>
            <a:r>
              <a:rPr lang="ru-RU" dirty="0" smtClean="0"/>
              <a:t>всё </a:t>
            </a:r>
            <a:r>
              <a:rPr lang="ru-RU" dirty="0" smtClean="0"/>
              <a:t>покупается и продаётся. </a:t>
            </a:r>
            <a:endParaRPr lang="ru-RU" dirty="0" smtClean="0"/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ru-RU" b="1" dirty="0" smtClean="0"/>
              <a:t>Пара</a:t>
            </a:r>
            <a:r>
              <a:rPr lang="ru-RU" dirty="0" smtClean="0"/>
              <a:t> - </a:t>
            </a:r>
            <a:r>
              <a:rPr lang="ru-RU" dirty="0" smtClean="0"/>
              <a:t>это символ фальши продажности людей в мире рыночных отношений.</a:t>
            </a:r>
            <a:endParaRPr lang="ru-RU" dirty="0"/>
          </a:p>
        </p:txBody>
      </p:sp>
      <p:pic>
        <p:nvPicPr>
          <p:cNvPr id="8" name="Picture 2" descr="C:\Documents and Settings\Эмма\Рабочий стол\бунин\zolotye-monety-27-aug-2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5578" y="1622425"/>
            <a:ext cx="1357322" cy="13864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98234"/>
            <a:ext cx="5164295" cy="200055"/>
          </a:xfrm>
        </p:spPr>
        <p:txBody>
          <a:bodyPr/>
          <a:lstStyle/>
          <a:p>
            <a:pPr algn="ctr"/>
            <a:r>
              <a:rPr lang="ru-RU" sz="1300" dirty="0" smtClean="0"/>
              <a:t>Символ гармоничного существования человека и природы</a:t>
            </a:r>
            <a:endParaRPr lang="ru-RU" sz="13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54908" y="614313"/>
            <a:ext cx="2664296" cy="2462213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ru-RU" sz="1000" dirty="0" smtClean="0"/>
              <a:t>«А по обрывам Монте-</a:t>
            </a:r>
            <a:r>
              <a:rPr lang="ru-RU" sz="1000" dirty="0" err="1" smtClean="0"/>
              <a:t>Соляро</a:t>
            </a:r>
            <a:r>
              <a:rPr lang="ru-RU" sz="1000" dirty="0" smtClean="0"/>
              <a:t>, </a:t>
            </a:r>
            <a:r>
              <a:rPr lang="ru-RU" sz="1000" dirty="0" smtClean="0"/>
              <a:t>по </a:t>
            </a:r>
            <a:r>
              <a:rPr lang="ru-RU" sz="1000" dirty="0" smtClean="0"/>
              <a:t>древней финикийской дороге, вырубленной в скалах, </a:t>
            </a:r>
            <a:r>
              <a:rPr lang="ru-RU" sz="1000" dirty="0" smtClean="0"/>
              <a:t>по  её  каменным  </a:t>
            </a:r>
            <a:r>
              <a:rPr lang="ru-RU" sz="1000" dirty="0" smtClean="0"/>
              <a:t>ступенькам, </a:t>
            </a:r>
            <a:r>
              <a:rPr lang="ru-RU" sz="1000" dirty="0" smtClean="0"/>
              <a:t> спускались от </a:t>
            </a:r>
            <a:r>
              <a:rPr lang="ru-RU" sz="1000" dirty="0" err="1" smtClean="0"/>
              <a:t>Анакапри</a:t>
            </a:r>
            <a:r>
              <a:rPr lang="ru-RU" sz="1000" dirty="0" smtClean="0"/>
              <a:t> два </a:t>
            </a:r>
            <a:r>
              <a:rPr lang="ru-RU" sz="1000" dirty="0" err="1" smtClean="0"/>
              <a:t>абруццких</a:t>
            </a:r>
            <a:r>
              <a:rPr lang="ru-RU" sz="1000" dirty="0" smtClean="0"/>
              <a:t> горца. Шли они — и целая страна, радостная, прекрасная, солнечная, простиралась под ними</a:t>
            </a:r>
            <a:r>
              <a:rPr lang="ru-RU" sz="1000" dirty="0" smtClean="0"/>
              <a:t>…».</a:t>
            </a:r>
            <a:endParaRPr lang="ru-RU" sz="1000" dirty="0" smtClean="0"/>
          </a:p>
          <a:p>
            <a:pPr algn="just">
              <a:spcAft>
                <a:spcPts val="600"/>
              </a:spcAft>
            </a:pPr>
            <a:r>
              <a:rPr lang="ru-RU" sz="1000" dirty="0" smtClean="0"/>
              <a:t>Горцы поют песнь-хвалу солнцу. У них нет материальных богатств, но они богаты душевно. 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/>
              <a:t>Они противопоставляются морально </a:t>
            </a:r>
            <a:r>
              <a:rPr lang="ru-RU" sz="1000" dirty="0" smtClean="0"/>
              <a:t>мёртвому   герою   </a:t>
            </a:r>
            <a:r>
              <a:rPr lang="ru-RU" sz="1000" dirty="0" smtClean="0"/>
              <a:t>рассказа</a:t>
            </a:r>
            <a:r>
              <a:rPr lang="ru-RU" sz="1000" dirty="0" smtClean="0"/>
              <a:t>.   </a:t>
            </a:r>
            <a:r>
              <a:rPr lang="ru-RU" sz="1000" dirty="0" smtClean="0"/>
              <a:t>Они </a:t>
            </a:r>
            <a:r>
              <a:rPr lang="ru-RU" sz="1000" dirty="0" smtClean="0"/>
              <a:t>  живут    в </a:t>
            </a:r>
            <a:r>
              <a:rPr lang="ru-RU" sz="1000" dirty="0" smtClean="0"/>
              <a:t>гармонии с природой и миром. Это и есть истинные ценности жизни, в отличие </a:t>
            </a:r>
            <a:r>
              <a:rPr lang="ru-RU" sz="1000" dirty="0" smtClean="0"/>
              <a:t>         от </a:t>
            </a:r>
            <a:r>
              <a:rPr lang="ru-RU" sz="1000" dirty="0" smtClean="0"/>
              <a:t>мнимых  ценностей господина из Сан-Франциско и его общества. </a:t>
            </a:r>
            <a:endParaRPr lang="ru-RU" sz="1000" dirty="0"/>
          </a:p>
        </p:txBody>
      </p:sp>
      <p:pic>
        <p:nvPicPr>
          <p:cNvPr id="1026" name="Picture 2" descr="C:\Documents and Settings\Эмма\Рабочий стол\бунин\unnam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7" y="622293"/>
            <a:ext cx="2714644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82845"/>
            <a:ext cx="5164295" cy="215444"/>
          </a:xfrm>
        </p:spPr>
        <p:txBody>
          <a:bodyPr/>
          <a:lstStyle/>
          <a:p>
            <a:pPr algn="ctr"/>
            <a:r>
              <a:rPr lang="ru-RU" sz="1400" dirty="0" smtClean="0"/>
              <a:t>Немец – символ равнодушия буржуазного общества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36562" y="746315"/>
            <a:ext cx="2810634" cy="2108269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ru-RU" b="1" dirty="0" smtClean="0"/>
              <a:t>Немец</a:t>
            </a:r>
            <a:r>
              <a:rPr lang="ru-RU" dirty="0" smtClean="0"/>
              <a:t> - это </a:t>
            </a:r>
            <a:r>
              <a:rPr lang="ru-RU" dirty="0" smtClean="0"/>
              <a:t>символ равнодушия буржуазного </a:t>
            </a:r>
            <a:r>
              <a:rPr lang="ru-RU" dirty="0" smtClean="0"/>
              <a:t>общества. </a:t>
            </a:r>
          </a:p>
          <a:p>
            <a:pPr algn="just">
              <a:spcAft>
                <a:spcPts val="600"/>
              </a:spcAft>
            </a:pPr>
            <a:r>
              <a:rPr lang="ru-RU" dirty="0" smtClean="0"/>
              <a:t>Вместо </a:t>
            </a:r>
            <a:r>
              <a:rPr lang="ru-RU" dirty="0" smtClean="0"/>
              <a:t>того, чтобы оказать помощь семье </a:t>
            </a:r>
            <a:r>
              <a:rPr lang="ru-RU" dirty="0" smtClean="0"/>
              <a:t>Господина из Сан-Франциско или   </a:t>
            </a:r>
            <a:r>
              <a:rPr lang="ru-RU" dirty="0" smtClean="0"/>
              <a:t>выразить </a:t>
            </a:r>
            <a:r>
              <a:rPr lang="ru-RU" dirty="0" smtClean="0"/>
              <a:t>  соболезнования</a:t>
            </a:r>
            <a:r>
              <a:rPr lang="ru-RU" dirty="0" smtClean="0"/>
              <a:t>, </a:t>
            </a:r>
            <a:r>
              <a:rPr lang="ru-RU" dirty="0" smtClean="0"/>
              <a:t>      он </a:t>
            </a:r>
            <a:r>
              <a:rPr lang="ru-RU" dirty="0" smtClean="0"/>
              <a:t>«поднял шум» и переполошил всех отдыхающих в отеле, после чего хозяину отеля пришлось успокаивать своих посетителей, которые думают </a:t>
            </a:r>
            <a:r>
              <a:rPr lang="ru-RU" dirty="0" smtClean="0"/>
              <a:t>прежде  всего  </a:t>
            </a:r>
            <a:r>
              <a:rPr lang="ru-RU" dirty="0" smtClean="0"/>
              <a:t>о </a:t>
            </a:r>
            <a:r>
              <a:rPr lang="ru-RU" dirty="0" smtClean="0"/>
              <a:t> своём  покое               и </a:t>
            </a:r>
            <a:r>
              <a:rPr lang="ru-RU" dirty="0" smtClean="0"/>
              <a:t>комфорте.</a:t>
            </a:r>
            <a:endParaRPr lang="ru-RU" dirty="0"/>
          </a:p>
        </p:txBody>
      </p:sp>
      <p:pic>
        <p:nvPicPr>
          <p:cNvPr id="1026" name="Picture 2" descr="C:\Documents and Settings\Эмма\Рабочий стол\бунин\unnamed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86" y="635403"/>
            <a:ext cx="2427182" cy="24271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3-tub-ru.yandex.net/i?id=160398673-1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96" y="614313"/>
            <a:ext cx="2758886" cy="248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Символ жизни </a:t>
            </a:r>
            <a:r>
              <a:rPr lang="ru-RU" dirty="0" smtClean="0"/>
              <a:t>и </a:t>
            </a:r>
            <a:r>
              <a:rPr lang="ru-RU" dirty="0" smtClean="0"/>
              <a:t>стихии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54908" y="614313"/>
            <a:ext cx="2649817" cy="2477601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Океан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символ бесконечности жизни и  знак стихии природы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«Океан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ходивший за стенами, был страшен, но 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нём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думали, твердо веря во власть над ним командира, рыжего человека чудовищной величины и грузности, всегда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как  бы   сонного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похожего   в своём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мундире с широкими золотыми нашивками на огромного идола и очень редко появлявшегося на люди из своих таинственных покоев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://im7-tub-ru.yandex.net/i?id=90145133-42-72&amp;n=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6596" y="614313"/>
            <a:ext cx="2736304" cy="24844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15278" y="686321"/>
            <a:ext cx="4935243" cy="477054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rgbClr val="0070C0"/>
                </a:solidFill>
              </a:rPr>
              <a:t>Вопрос №</a:t>
            </a:r>
            <a:r>
              <a:rPr lang="ru-RU" sz="1400" b="1" dirty="0" smtClean="0">
                <a:solidFill>
                  <a:srgbClr val="0070C0"/>
                </a:solidFill>
              </a:rPr>
              <a:t>1.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Определите жанр произведения «Господин из Сан-Франциско».</a:t>
            </a:r>
          </a:p>
        </p:txBody>
      </p:sp>
      <p:pic>
        <p:nvPicPr>
          <p:cNvPr id="1026" name="Picture 2" descr="C:\Documents and Settings\Эмма\Рабочий стол\бунин\rassk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748" y="1406971"/>
            <a:ext cx="2917169" cy="15836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Антитеза в рассказе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61113" y="614313"/>
            <a:ext cx="2786083" cy="2525217"/>
          </a:xfrm>
        </p:spPr>
        <p:txBody>
          <a:bodyPr/>
          <a:lstStyle/>
          <a:p>
            <a:pPr algn="just"/>
            <a:r>
              <a:rPr lang="ru-RU" sz="1050" dirty="0" smtClean="0"/>
              <a:t>В рассказе есть персонаж – старик Лоренцо. В отличие от главного героя у Лоренцо есть звучное имя. «Лоренцо, высокий старик-лодочник, беззаботный гуляка и красавец, знаменитый по всей Италии, не раз служивший моделью многим живописцам...</a:t>
            </a:r>
          </a:p>
          <a:p>
            <a:pPr algn="just"/>
            <a:r>
              <a:rPr lang="ru-RU" sz="1050" dirty="0" smtClean="0"/>
              <a:t> …с царственной повадкой поглядывая вокруг, рисуясь своими лохмотьями, глиняной трубкой и красным шерстяным беретом, спущенным на одно ухо». </a:t>
            </a:r>
            <a:endParaRPr lang="ru-RU" sz="1050" dirty="0" smtClean="0"/>
          </a:p>
          <a:p>
            <a:pPr algn="just">
              <a:spcBef>
                <a:spcPts val="600"/>
              </a:spcBef>
            </a:pPr>
            <a:r>
              <a:rPr lang="ru-RU" sz="1050" dirty="0" smtClean="0"/>
              <a:t>Лоренцо </a:t>
            </a:r>
            <a:r>
              <a:rPr lang="ru-RU" sz="1050" dirty="0" smtClean="0"/>
              <a:t>противопоставляется главному герою. Итальянец будет жить вечно в прекрасных  картинах итальянских художников, для которых он позирует, а героя после смерти все забывают.</a:t>
            </a:r>
            <a:endParaRPr lang="ru-RU" sz="1050" dirty="0"/>
          </a:p>
        </p:txBody>
      </p:sp>
      <p:pic>
        <p:nvPicPr>
          <p:cNvPr id="2050" name="Picture 2" descr="C:\Documents and Settings\Эмма\Рабочий стол\бунин\images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500330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Образ героя при жизни и после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6434718"/>
              </p:ext>
            </p:extLst>
          </p:nvPr>
        </p:nvGraphicFramePr>
        <p:xfrm>
          <a:off x="146596" y="614313"/>
          <a:ext cx="547260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Контраст мира богатых и мира бедных</a:t>
            </a:r>
            <a:endParaRPr lang="ru-RU" dirty="0"/>
          </a:p>
        </p:txBody>
      </p:sp>
      <p:pic>
        <p:nvPicPr>
          <p:cNvPr id="5" name="Picture 2" descr="C:\Documents and Settings\Эмма\Рабочий стол\бунин\скачанные файлы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714644" cy="2428892"/>
          </a:xfrm>
          <a:prstGeom prst="rect">
            <a:avLst/>
          </a:prstGeom>
          <a:noFill/>
        </p:spPr>
      </p:pic>
      <p:pic>
        <p:nvPicPr>
          <p:cNvPr id="6" name="Picture 4" descr="C:\Documents and Settings\Эмма\Рабочий стол\бунин\1430218_20111206025752.gif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54338" y="622293"/>
            <a:ext cx="2664866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Природа в контрастах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18604" y="661928"/>
            <a:ext cx="2508123" cy="2400657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400239"/>
                </a:solidFill>
              </a:rPr>
              <a:t>«Всюду происходит что-то ужасное: на Ривьере небывалые ливни и бури, в Афинах снег, Этна тоже вся занесена и по ночам светит, из Палермо туристы, спасаясь от стужи, разбегаются...</a:t>
            </a:r>
          </a:p>
          <a:p>
            <a:pPr algn="just"/>
            <a:r>
              <a:rPr lang="ru-RU" dirty="0" smtClean="0">
                <a:solidFill>
                  <a:srgbClr val="400239"/>
                </a:solidFill>
              </a:rPr>
              <a:t>Утреннее солнце каждый день обманывало: с полудня неизменно серело и начинал сеять дождь да </a:t>
            </a:r>
            <a:r>
              <a:rPr lang="ru-RU" dirty="0" smtClean="0">
                <a:solidFill>
                  <a:srgbClr val="400239"/>
                </a:solidFill>
              </a:rPr>
              <a:t>всё </a:t>
            </a:r>
            <a:r>
              <a:rPr lang="ru-RU" dirty="0" smtClean="0">
                <a:solidFill>
                  <a:srgbClr val="400239"/>
                </a:solidFill>
              </a:rPr>
              <a:t>гуще и холоднее; тогда пальмы у подъезда отеля блестели жестью, город казался особенно грязным и тесным</a:t>
            </a:r>
            <a:r>
              <a:rPr lang="ru-RU" dirty="0" smtClean="0">
                <a:solidFill>
                  <a:srgbClr val="400239"/>
                </a:solidFill>
              </a:rPr>
              <a:t>…».</a:t>
            </a:r>
            <a:endParaRPr lang="ru-RU" dirty="0">
              <a:solidFill>
                <a:srgbClr val="400239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098924" y="746315"/>
            <a:ext cx="2508123" cy="2215991"/>
          </a:xfrm>
        </p:spPr>
        <p:txBody>
          <a:bodyPr/>
          <a:lstStyle/>
          <a:p>
            <a:pPr algn="just"/>
            <a:r>
              <a:rPr lang="ru-RU" dirty="0" smtClean="0"/>
              <a:t>«Когда поднялось и раскинулось над островом Капри голубое утреннее небо и озолотилась против солнца, восходящего за </a:t>
            </a:r>
            <a:r>
              <a:rPr lang="ru-RU" dirty="0" smtClean="0"/>
              <a:t>далёкими </a:t>
            </a:r>
            <a:r>
              <a:rPr lang="ru-RU" dirty="0" smtClean="0"/>
              <a:t>синими горами Италии, чистая и </a:t>
            </a:r>
            <a:r>
              <a:rPr lang="ru-RU" dirty="0" smtClean="0"/>
              <a:t>чёткая </a:t>
            </a:r>
            <a:r>
              <a:rPr lang="ru-RU" dirty="0" smtClean="0"/>
              <a:t>вершина Монте-</a:t>
            </a:r>
            <a:r>
              <a:rPr lang="ru-RU" dirty="0" err="1" smtClean="0"/>
              <a:t>Соляро</a:t>
            </a:r>
            <a:r>
              <a:rPr lang="ru-RU" dirty="0" smtClean="0"/>
              <a:t>, когда пошли на работу каменщики, поправлявшие на острове тропинки для туристов, — принесли к сорок третьему номеру длинный ящик из-под содовой воды</a:t>
            </a:r>
            <a:r>
              <a:rPr lang="ru-RU" dirty="0" smtClean="0"/>
              <a:t>...».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10257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Контраст в маршруте путешествия  </a:t>
            </a:r>
            <a:endParaRPr lang="ru-RU" dirty="0"/>
          </a:p>
        </p:txBody>
      </p:sp>
      <p:pic>
        <p:nvPicPr>
          <p:cNvPr id="6" name="Picture 4" descr="C:\Documents and Settings\Эмма\Рабочий стол\бунин\nRnVSKj4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26916" y="686321"/>
            <a:ext cx="2565895" cy="2349398"/>
          </a:xfrm>
          <a:prstGeom prst="rect">
            <a:avLst/>
          </a:prstGeom>
          <a:noFill/>
        </p:spPr>
      </p:pic>
      <p:pic>
        <p:nvPicPr>
          <p:cNvPr id="8" name="Picture 3" descr="C:\Documents and Settings\Эмма\Рабочий стол\бунин\356745-640x515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/>
          <a:srcRect t="14063"/>
          <a:stretch/>
        </p:blipFill>
        <p:spPr bwMode="auto">
          <a:xfrm>
            <a:off x="146596" y="614597"/>
            <a:ext cx="2859230" cy="24521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Начало и финал рассказа</a:t>
            </a:r>
            <a:endParaRPr lang="ru-RU" dirty="0"/>
          </a:p>
        </p:txBody>
      </p:sp>
      <p:pic>
        <p:nvPicPr>
          <p:cNvPr id="6" name="Picture 2" descr="C:\Documents and Settings\Эмма\Рабочий стол\бунин\46a604b2368aced2cf2a138ee63843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622293"/>
            <a:ext cx="1928826" cy="1428760"/>
          </a:xfrm>
          <a:prstGeom prst="rect">
            <a:avLst/>
          </a:prstGeom>
          <a:noFill/>
        </p:spPr>
      </p:pic>
      <p:pic>
        <p:nvPicPr>
          <p:cNvPr id="7" name="Picture 4" descr="C:\Documents and Settings\Эмма\Рабочий стол\бунин\9f93406f63f23e2f4f9986c316de63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50" y="1765301"/>
            <a:ext cx="1571636" cy="1306533"/>
          </a:xfrm>
          <a:prstGeom prst="rect">
            <a:avLst/>
          </a:prstGeom>
          <a:noFill/>
        </p:spPr>
      </p:pic>
      <p:pic>
        <p:nvPicPr>
          <p:cNvPr id="9" name="Picture 2" descr="http://www.wvbeard.com/heath/Saxonia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156" y="1693863"/>
            <a:ext cx="1870246" cy="1408114"/>
          </a:xfrm>
          <a:prstGeom prst="rect">
            <a:avLst/>
          </a:prstGeom>
          <a:noFill/>
        </p:spPr>
      </p:pic>
      <p:pic>
        <p:nvPicPr>
          <p:cNvPr id="10" name="Picture 2" descr="C:\Documents and Settings\Эмма\Рабочий стол\бунин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1462" y="622293"/>
            <a:ext cx="1785950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661" y="789394"/>
            <a:ext cx="4320480" cy="223138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ru-RU" sz="1600" dirty="0" smtClean="0"/>
              <a:t>«Тело </a:t>
            </a:r>
            <a:r>
              <a:rPr lang="ru-RU" sz="1600" dirty="0" smtClean="0"/>
              <a:t>мёртвого </a:t>
            </a:r>
            <a:r>
              <a:rPr lang="ru-RU" sz="1600" dirty="0" smtClean="0"/>
              <a:t>старика </a:t>
            </a:r>
            <a:r>
              <a:rPr lang="ru-RU" sz="1600" dirty="0" smtClean="0"/>
              <a:t>из </a:t>
            </a:r>
            <a:r>
              <a:rPr lang="ru-RU" sz="1600" dirty="0" smtClean="0"/>
              <a:t>Сан-Франциско возвращалось домой </a:t>
            </a:r>
            <a:r>
              <a:rPr lang="ru-RU" sz="1600" dirty="0" smtClean="0"/>
              <a:t> на </a:t>
            </a:r>
            <a:r>
              <a:rPr lang="ru-RU" sz="1600" dirty="0" smtClean="0"/>
              <a:t>том </a:t>
            </a:r>
            <a:r>
              <a:rPr lang="ru-RU" sz="1600" dirty="0" smtClean="0"/>
              <a:t>                       же  </a:t>
            </a:r>
            <a:r>
              <a:rPr lang="ru-RU" sz="1600" dirty="0" smtClean="0"/>
              <a:t>знаменитом  корабле «Атлантида», </a:t>
            </a:r>
            <a:r>
              <a:rPr lang="ru-RU" sz="1600" dirty="0" smtClean="0"/>
              <a:t>      на </a:t>
            </a:r>
            <a:r>
              <a:rPr lang="ru-RU" sz="1600" dirty="0" smtClean="0"/>
              <a:t>котором так еще недавно, с таким </a:t>
            </a:r>
            <a:r>
              <a:rPr lang="ru-RU" sz="1600" dirty="0" smtClean="0"/>
              <a:t>почётом </a:t>
            </a:r>
            <a:r>
              <a:rPr lang="ru-RU" sz="1600" dirty="0" smtClean="0"/>
              <a:t>везли его в Старый Свет. </a:t>
            </a:r>
            <a:r>
              <a:rPr lang="ru-RU" sz="1600" dirty="0" smtClean="0"/>
              <a:t>Но </a:t>
            </a:r>
            <a:r>
              <a:rPr lang="ru-RU" sz="1600" dirty="0" smtClean="0"/>
              <a:t>теперь уже скрывали его от живых — глубоко спустили в просмолённом гробу </a:t>
            </a:r>
            <a:r>
              <a:rPr lang="ru-RU" sz="1600" dirty="0" smtClean="0"/>
              <a:t>                     в </a:t>
            </a:r>
            <a:r>
              <a:rPr lang="ru-RU" sz="1600" dirty="0" smtClean="0"/>
              <a:t>черный трюм».</a:t>
            </a:r>
          </a:p>
          <a:p>
            <a:pPr algn="ctr">
              <a:spcAft>
                <a:spcPts val="600"/>
              </a:spcAft>
            </a:pP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Жанр произведения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283219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1400" b="1" dirty="0" smtClean="0"/>
              <a:t>Жанр произведения: </a:t>
            </a:r>
            <a:r>
              <a:rPr lang="ru-RU" sz="1400" dirty="0" smtClean="0"/>
              <a:t>философский </a:t>
            </a:r>
            <a:r>
              <a:rPr lang="ru-RU" sz="1400" dirty="0" smtClean="0"/>
              <a:t>рассказ </a:t>
            </a:r>
            <a:r>
              <a:rPr lang="ru-RU" sz="1400" dirty="0" smtClean="0"/>
              <a:t>- притча.</a:t>
            </a:r>
            <a:endParaRPr lang="ru-RU" sz="1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82845"/>
            <a:ext cx="5164295" cy="215444"/>
          </a:xfrm>
        </p:spPr>
        <p:txBody>
          <a:bodyPr/>
          <a:lstStyle/>
          <a:p>
            <a:pPr algn="ctr"/>
            <a:r>
              <a:rPr lang="ru-RU" sz="1400" dirty="0" smtClean="0"/>
              <a:t>Художественные особенности произведения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981814"/>
            <a:ext cx="4935243" cy="1504707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 smtClean="0"/>
              <a:t>По объёму произведение небольшое, но по философскому смыслу очень глубокое</a:t>
            </a:r>
            <a:r>
              <a:rPr lang="ru-RU" dirty="0" smtClean="0"/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ru-RU" dirty="0" smtClean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 smtClean="0"/>
              <a:t>В рассказе богатейшая символика, сложные синтаксические конструкции, множество тропов, кольцевая композиция.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10257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Тематика рассказа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292662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0070C0"/>
                </a:solidFill>
              </a:rPr>
              <a:t>Тема губительной власти денег над </a:t>
            </a:r>
            <a:r>
              <a:rPr lang="ru-RU" sz="1600" b="1" dirty="0" smtClean="0">
                <a:solidFill>
                  <a:srgbClr val="0070C0"/>
                </a:solidFill>
              </a:rPr>
              <a:t>человеком.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0070C0"/>
                </a:solidFill>
              </a:rPr>
              <a:t>Тема социального </a:t>
            </a:r>
            <a:r>
              <a:rPr lang="ru-RU" sz="1600" b="1" dirty="0" smtClean="0">
                <a:solidFill>
                  <a:srgbClr val="0070C0"/>
                </a:solidFill>
              </a:rPr>
              <a:t>неравенства.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0070C0"/>
                </a:solidFill>
              </a:rPr>
              <a:t>Тема неизбежной гибели цивилизации, которая забыла о духовных ценностях </a:t>
            </a:r>
            <a:r>
              <a:rPr lang="ru-RU" sz="1600" b="1" dirty="0" smtClean="0">
                <a:solidFill>
                  <a:srgbClr val="0070C0"/>
                </a:solidFill>
              </a:rPr>
              <a:t>человека.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146596" y="825688"/>
            <a:ext cx="2808312" cy="2092881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rgbClr val="0070C0"/>
                </a:solidFill>
              </a:rPr>
              <a:t>Вопрос №</a:t>
            </a:r>
            <a:r>
              <a:rPr lang="ru-RU" sz="1400" b="1" dirty="0" smtClean="0">
                <a:solidFill>
                  <a:srgbClr val="0070C0"/>
                </a:solidFill>
              </a:rPr>
              <a:t>2.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Определите героя по следующему описанию: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«Нечто монгольское было в его желтоватом лице 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с подстриженными серебряными усами, золотыми пломбами блестели его крупные зубы, старой слоновой костью — крепкая лысая голова».</a:t>
            </a:r>
            <a:endParaRPr lang="ru-RU" i="1" dirty="0"/>
          </a:p>
        </p:txBody>
      </p:sp>
      <p:pic>
        <p:nvPicPr>
          <p:cNvPr id="6" name="Picture 2" descr="C:\Documents and Settings\Эмма\Рабочий стол\бунин\36.jpe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38946" y="1120158"/>
            <a:ext cx="2508250" cy="13934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765170"/>
            <a:ext cx="4935243" cy="615553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Напишите сочинение на тему: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 «Деньги – это </a:t>
            </a:r>
            <a:r>
              <a:rPr lang="ru-RU" sz="2000" b="1" smtClean="0">
                <a:solidFill>
                  <a:srgbClr val="0070C0"/>
                </a:solidFill>
              </a:rPr>
              <a:t>счастье</a:t>
            </a:r>
            <a:r>
              <a:rPr lang="ru-RU" sz="2000" b="1" smtClean="0">
                <a:solidFill>
                  <a:srgbClr val="0070C0"/>
                </a:solidFill>
              </a:rPr>
              <a:t>?».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06" y="1550987"/>
            <a:ext cx="167639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9334" y="686321"/>
            <a:ext cx="3979790" cy="1215717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rgbClr val="0070C0"/>
                </a:solidFill>
              </a:rPr>
              <a:t>Вопрос №</a:t>
            </a:r>
            <a:r>
              <a:rPr lang="ru-RU" sz="1400" b="1" dirty="0" smtClean="0">
                <a:solidFill>
                  <a:srgbClr val="0070C0"/>
                </a:solidFill>
              </a:rPr>
              <a:t>3.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Определите кульминацию произведения «Господин из Сан-Франциско».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Picture 5" descr="C:\Documents and Settings\Эмма\Рабочий стол\буни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716" y="1478409"/>
            <a:ext cx="3564395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Повторение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0692" y="686321"/>
            <a:ext cx="3907782" cy="66172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rgbClr val="0070C0"/>
                </a:solidFill>
              </a:rPr>
              <a:t>Вопрос №</a:t>
            </a:r>
            <a:r>
              <a:rPr lang="ru-RU" sz="1400" b="1" dirty="0" smtClean="0">
                <a:solidFill>
                  <a:srgbClr val="0070C0"/>
                </a:solidFill>
              </a:rPr>
              <a:t>4.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Какой город упоминается в эпиграфе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 </a:t>
            </a:r>
            <a:r>
              <a:rPr lang="ru-RU" b="1" dirty="0" smtClean="0">
                <a:solidFill>
                  <a:srgbClr val="0070C0"/>
                </a:solidFill>
              </a:rPr>
              <a:t>произведению «Господин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из Сан-Франциско»?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Documents and Settings\Эмма\Рабочий стол\бунин\Pieter_Bruegel_the_Elder_-_The_Tower_of_Babel_(Vienna)_-_Google_Art_Project_-_edi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4788" y="1406401"/>
            <a:ext cx="2174922" cy="16816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5318" y="686322"/>
            <a:ext cx="4195814" cy="1215717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rgbClr val="0070C0"/>
                </a:solidFill>
              </a:rPr>
              <a:t>Вопрос №</a:t>
            </a:r>
            <a:r>
              <a:rPr lang="ru-RU" sz="1400" b="1" dirty="0" smtClean="0">
                <a:solidFill>
                  <a:srgbClr val="0070C0"/>
                </a:solidFill>
              </a:rPr>
              <a:t>5.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Как назывался пароход, на котором главный герой отправился в  путешествие?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Picture 4" descr="C:\Documents and Settings\Эмма\Рабочий стол\бунин\9f93406f63f23e2f4f9986c316de6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94" y="1408111"/>
            <a:ext cx="4643470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4008" y="713323"/>
            <a:ext cx="4935243" cy="477054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rgbClr val="0070C0"/>
                </a:solidFill>
              </a:rPr>
              <a:t>Вопрос №</a:t>
            </a:r>
            <a:r>
              <a:rPr lang="ru-RU" sz="1400" b="1" dirty="0" smtClean="0">
                <a:solidFill>
                  <a:srgbClr val="0070C0"/>
                </a:solidFill>
              </a:rPr>
              <a:t>6.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 каком городе остановился главный герой? </a:t>
            </a:r>
            <a:endParaRPr lang="ru-RU" dirty="0"/>
          </a:p>
        </p:txBody>
      </p:sp>
      <p:pic>
        <p:nvPicPr>
          <p:cNvPr id="3074" name="Picture 2" descr="C:\Documents and Settings\Эмма\Рабочий стол\бунин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0732" y="1368152"/>
            <a:ext cx="3082608" cy="16224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686321"/>
            <a:ext cx="4935243" cy="477054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rgbClr val="0070C0"/>
                </a:solidFill>
              </a:rPr>
              <a:t>Вопрос №</a:t>
            </a:r>
            <a:r>
              <a:rPr lang="ru-RU" sz="1400" b="1" dirty="0" smtClean="0">
                <a:solidFill>
                  <a:srgbClr val="0070C0"/>
                </a:solidFill>
              </a:rPr>
              <a:t>7.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 каком месте настигла смерть героя?</a:t>
            </a:r>
            <a:endParaRPr lang="ru-RU" dirty="0"/>
          </a:p>
        </p:txBody>
      </p:sp>
      <p:pic>
        <p:nvPicPr>
          <p:cNvPr id="1026" name="Picture 2" descr="C:\Documents and Settings\Эмма\Рабочий стол\бунин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6918" y="1334393"/>
            <a:ext cx="2958150" cy="17264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765170"/>
            <a:ext cx="4935243" cy="477054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rgbClr val="0070C0"/>
                </a:solidFill>
              </a:rPr>
              <a:t>Вопрос №</a:t>
            </a:r>
            <a:r>
              <a:rPr lang="ru-RU" sz="1400" b="1" dirty="0" smtClean="0">
                <a:solidFill>
                  <a:srgbClr val="0070C0"/>
                </a:solidFill>
              </a:rPr>
              <a:t>8.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Как назывался остров, куда отправился герой рассказа?</a:t>
            </a:r>
            <a:endParaRPr lang="ru-RU" dirty="0"/>
          </a:p>
        </p:txBody>
      </p:sp>
      <p:pic>
        <p:nvPicPr>
          <p:cNvPr id="2050" name="Picture 2" descr="C:\Documents and Settings\Эмма\Рабочий стол\бунин\290px-Capri_harbour_from_Anacapri_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400" y="1334393"/>
            <a:ext cx="3683000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cfcfa83fff6c4914c23a398de898ed7cb1dd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8662</TotalTime>
  <Words>1207</Words>
  <Application>Microsoft Office PowerPoint</Application>
  <PresentationFormat>Произвольный</PresentationFormat>
  <Paragraphs>113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Times New Roman</vt:lpstr>
      <vt:lpstr>Office Theme</vt:lpstr>
      <vt:lpstr>Литература </vt:lpstr>
      <vt:lpstr>Повторение</vt:lpstr>
      <vt:lpstr>Повторение</vt:lpstr>
      <vt:lpstr>Повторение</vt:lpstr>
      <vt:lpstr>Повторение </vt:lpstr>
      <vt:lpstr>Повторение</vt:lpstr>
      <vt:lpstr>Повторение</vt:lpstr>
      <vt:lpstr>Повторение</vt:lpstr>
      <vt:lpstr>Повторение</vt:lpstr>
      <vt:lpstr>Проверьте ответы</vt:lpstr>
      <vt:lpstr>История создания рассказа 1915 г.</vt:lpstr>
      <vt:lpstr>Символы в рассказе</vt:lpstr>
      <vt:lpstr>Символы в рассказе</vt:lpstr>
      <vt:lpstr>Символ зла </vt:lpstr>
      <vt:lpstr>Символ равенства людей</vt:lpstr>
      <vt:lpstr>Символ продажности и фальши  в бездуховном обществе</vt:lpstr>
      <vt:lpstr>Символ гармоничного существования человека и природы</vt:lpstr>
      <vt:lpstr>Немец – символ равнодушия буржуазного общества</vt:lpstr>
      <vt:lpstr>Символ жизни и стихии</vt:lpstr>
      <vt:lpstr>Антитеза в рассказе</vt:lpstr>
      <vt:lpstr>Образ героя при жизни и после</vt:lpstr>
      <vt:lpstr>Контраст мира богатых и мира бедных</vt:lpstr>
      <vt:lpstr>Природа в контрастах</vt:lpstr>
      <vt:lpstr>Контраст в маршруте путешествия  </vt:lpstr>
      <vt:lpstr>Начало и финал рассказа</vt:lpstr>
      <vt:lpstr>Презентация PowerPoint</vt:lpstr>
      <vt:lpstr>Жанр произведения</vt:lpstr>
      <vt:lpstr>Художественные особенности произведения</vt:lpstr>
      <vt:lpstr>Тематика рассказа</vt:lpstr>
      <vt:lpstr>Задание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Закирова Ф.М</cp:lastModifiedBy>
  <cp:revision>949</cp:revision>
  <dcterms:created xsi:type="dcterms:W3CDTF">2020-04-13T08:06:06Z</dcterms:created>
  <dcterms:modified xsi:type="dcterms:W3CDTF">2020-10-08T15:17:51Z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