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30" r:id="rId14"/>
    <p:sldId id="305" r:id="rId15"/>
    <p:sldId id="300" r:id="rId16"/>
    <p:sldId id="308" r:id="rId17"/>
    <p:sldId id="309" r:id="rId18"/>
    <p:sldId id="312" r:id="rId19"/>
    <p:sldId id="310" r:id="rId20"/>
    <p:sldId id="314" r:id="rId21"/>
    <p:sldId id="311" r:id="rId22"/>
    <p:sldId id="313" r:id="rId23"/>
    <p:sldId id="315" r:id="rId24"/>
    <p:sldId id="293" r:id="rId25"/>
    <p:sldId id="327" r:id="rId26"/>
    <p:sldId id="296" r:id="rId27"/>
    <p:sldId id="297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35" r:id="rId38"/>
    <p:sldId id="336" r:id="rId39"/>
  </p:sldIdLst>
  <p:sldSz cx="5765800" cy="3244850"/>
  <p:notesSz cx="5765800" cy="324485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28" autoAdjust="0"/>
    <p:restoredTop sz="92642" autoAdjust="0"/>
  </p:normalViewPr>
  <p:slideViewPr>
    <p:cSldViewPr>
      <p:cViewPr varScale="1">
        <p:scale>
          <a:sx n="102" d="100"/>
          <a:sy n="102" d="100"/>
        </p:scale>
        <p:origin x="418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13.10.2020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1" y="1089025"/>
            <a:ext cx="1676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1133" y="1348328"/>
            <a:ext cx="34290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повторение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Русская литература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рубежа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XIX-XX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веков  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Повесть «Олеся» 1898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830337"/>
            <a:ext cx="2508123" cy="1938992"/>
          </a:xfrm>
        </p:spPr>
        <p:txBody>
          <a:bodyPr/>
          <a:lstStyle/>
          <a:p>
            <a:pPr algn="ctr"/>
            <a:r>
              <a:rPr lang="ru-RU" sz="1400" b="1" i="1" dirty="0" smtClean="0"/>
              <a:t>Повесть «Олеся» </a:t>
            </a:r>
            <a:r>
              <a:rPr lang="ru-RU" sz="1400" dirty="0" smtClean="0"/>
              <a:t>- </a:t>
            </a:r>
            <a:endParaRPr lang="ru-RU" sz="1400" dirty="0" smtClean="0"/>
          </a:p>
          <a:p>
            <a:pPr algn="ctr"/>
            <a:r>
              <a:rPr lang="ru-RU" sz="1400" dirty="0" smtClean="0"/>
              <a:t>это </a:t>
            </a:r>
            <a:r>
              <a:rPr lang="ru-RU" sz="1400" dirty="0" smtClean="0"/>
              <a:t>произведение о чистой возвышенной любви красавицы-колдуньи Олеси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 smtClean="0"/>
              <a:t>молодого писателя  Ивана Тимофеевича. Их история любви не закончилась счастливым финалом из-за людских предрассудков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Picture 3" descr="C:\Documents and Settings\Эмма\Рабочий стол\куприн повесть олеся\olesya-kupr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14313"/>
            <a:ext cx="2714644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78767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Повесть «Гранатовый браслет» </a:t>
            </a:r>
            <a:r>
              <a:rPr lang="ru-RU" dirty="0" smtClean="0"/>
              <a:t>1911г.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887244"/>
            <a:ext cx="2649817" cy="2031325"/>
          </a:xfrm>
        </p:spPr>
        <p:txBody>
          <a:bodyPr/>
          <a:lstStyle/>
          <a:p>
            <a:pPr algn="ctr"/>
            <a:r>
              <a:rPr lang="ru-RU" b="1" i="1" dirty="0" smtClean="0"/>
              <a:t>Повесть «Гранатовый браслет» </a:t>
            </a:r>
            <a:r>
              <a:rPr lang="ru-RU" dirty="0" smtClean="0"/>
              <a:t>о неразделённой любви мелкого чиновника Григория </a:t>
            </a:r>
            <a:r>
              <a:rPr lang="ru-RU" dirty="0" err="1" smtClean="0"/>
              <a:t>Желткова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к </a:t>
            </a:r>
            <a:r>
              <a:rPr lang="ru-RU" dirty="0" smtClean="0"/>
              <a:t>княгине Вере Шейн. Телеграфист Желтков любил безответно княгиню, а она так и не заметила, </a:t>
            </a:r>
            <a:endParaRPr lang="ru-RU" dirty="0" smtClean="0"/>
          </a:p>
          <a:p>
            <a:pPr algn="ctr"/>
            <a:r>
              <a:rPr lang="ru-RU" dirty="0" smtClean="0"/>
              <a:t>как </a:t>
            </a:r>
            <a:r>
              <a:rPr lang="ru-RU" dirty="0" smtClean="0"/>
              <a:t>«великая любовь прошла </a:t>
            </a:r>
            <a:r>
              <a:rPr lang="ru-RU" dirty="0" smtClean="0"/>
              <a:t>мимо неё». </a:t>
            </a:r>
            <a:r>
              <a:rPr lang="ru-RU" dirty="0" smtClean="0"/>
              <a:t>В повести затронута тема социального неравенства, ведь княгиня из высшего общества,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 smtClean="0"/>
              <a:t>Желтков беден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Documents and Settings\Эмма\Рабочий стол\куприн повесть олеся\гранат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96" y="758329"/>
            <a:ext cx="2736304" cy="2196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2129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Повесть «Поединок» 1905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0892" y="686321"/>
            <a:ext cx="2808312" cy="2300630"/>
          </a:xfrm>
        </p:spPr>
        <p:txBody>
          <a:bodyPr/>
          <a:lstStyle/>
          <a:p>
            <a:pPr indent="449263" algn="just"/>
            <a:r>
              <a:rPr lang="ru-RU" sz="1150" dirty="0" smtClean="0"/>
              <a:t>Главный герой Ромашов борется </a:t>
            </a:r>
            <a:endParaRPr lang="ru-RU" sz="1150" dirty="0" smtClean="0"/>
          </a:p>
          <a:p>
            <a:pPr algn="just"/>
            <a:r>
              <a:rPr lang="ru-RU" sz="1150" dirty="0" smtClean="0"/>
              <a:t>с    несправедливостью</a:t>
            </a:r>
            <a:r>
              <a:rPr lang="ru-RU" sz="1150" dirty="0" smtClean="0"/>
              <a:t>, </a:t>
            </a:r>
            <a:r>
              <a:rPr lang="ru-RU" sz="1150" dirty="0" smtClean="0"/>
              <a:t>    заступается </a:t>
            </a:r>
          </a:p>
          <a:p>
            <a:pPr algn="just"/>
            <a:r>
              <a:rPr lang="ru-RU" sz="1150" dirty="0" smtClean="0"/>
              <a:t>за </a:t>
            </a:r>
            <a:r>
              <a:rPr lang="ru-RU" sz="1150" dirty="0" smtClean="0"/>
              <a:t>слабых</a:t>
            </a:r>
            <a:r>
              <a:rPr lang="ru-RU" sz="1150" dirty="0" smtClean="0"/>
              <a:t>. </a:t>
            </a:r>
            <a:r>
              <a:rPr lang="ru-RU" sz="1150" b="1" i="1" dirty="0" smtClean="0"/>
              <a:t>Повесть</a:t>
            </a:r>
            <a:r>
              <a:rPr lang="ru-RU" sz="1150" dirty="0" smtClean="0"/>
              <a:t> - </a:t>
            </a:r>
            <a:r>
              <a:rPr lang="ru-RU" sz="1150" dirty="0" smtClean="0"/>
              <a:t>это поединок писателя  со всей военной системой, которая убивала в </a:t>
            </a:r>
            <a:r>
              <a:rPr lang="ru-RU" sz="1150" dirty="0" smtClean="0"/>
              <a:t>человеке личность</a:t>
            </a:r>
            <a:r>
              <a:rPr lang="ru-RU" sz="1150" dirty="0" smtClean="0"/>
              <a:t>, унижала в </a:t>
            </a:r>
            <a:r>
              <a:rPr lang="ru-RU" sz="1150" dirty="0" smtClean="0"/>
              <a:t>нём </a:t>
            </a:r>
            <a:r>
              <a:rPr lang="ru-RU" sz="1150" dirty="0" smtClean="0"/>
              <a:t>достоинство и честь, толкала на самоубийства. В повести раскрыты темы жестокого отношения офицеров к простым солдатам, тема предательства, тема любви, а также изображается отсталая </a:t>
            </a:r>
            <a:r>
              <a:rPr lang="ru-RU" sz="1150" dirty="0" smtClean="0"/>
              <a:t>небоеспособная </a:t>
            </a:r>
            <a:r>
              <a:rPr lang="ru-RU" sz="1150" dirty="0" smtClean="0"/>
              <a:t>армия,  паразитическое существование офицеров. </a:t>
            </a:r>
            <a:endParaRPr lang="ru-RU" sz="1150" dirty="0"/>
          </a:p>
        </p:txBody>
      </p:sp>
      <p:pic>
        <p:nvPicPr>
          <p:cNvPr id="5" name="Picture 3" descr="C:\Documents and Settings\Эмма\Рабочий стол\11 класс поединок\images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596" y="614313"/>
            <a:ext cx="2593975" cy="243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2142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Иван Алексеевич Бунин </a:t>
            </a:r>
            <a:r>
              <a:rPr lang="ru-RU" dirty="0" smtClean="0"/>
              <a:t>1870-1853 гг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0892" y="902345"/>
            <a:ext cx="2808312" cy="1723549"/>
          </a:xfrm>
        </p:spPr>
        <p:txBody>
          <a:bodyPr/>
          <a:lstStyle/>
          <a:p>
            <a:pPr indent="360363" algn="l"/>
            <a:r>
              <a:rPr lang="ru-RU" sz="1400" b="1" i="1" dirty="0" smtClean="0"/>
              <a:t>И</a:t>
            </a:r>
            <a:r>
              <a:rPr lang="ru-RU" sz="1400" b="1" i="1" dirty="0" smtClean="0"/>
              <a:t>. А. Бунин  </a:t>
            </a:r>
            <a:r>
              <a:rPr lang="ru-RU" sz="1400" dirty="0" smtClean="0"/>
              <a:t>происходил </a:t>
            </a:r>
          </a:p>
          <a:p>
            <a:pPr algn="l"/>
            <a:r>
              <a:rPr lang="ru-RU" sz="1400" dirty="0" smtClean="0"/>
              <a:t>из </a:t>
            </a:r>
            <a:r>
              <a:rPr lang="ru-RU" sz="1400" dirty="0" smtClean="0"/>
              <a:t>дворянского рода </a:t>
            </a:r>
            <a:r>
              <a:rPr lang="ru-RU" sz="1400" dirty="0" smtClean="0"/>
              <a:t>Буниных. </a:t>
            </a:r>
          </a:p>
          <a:p>
            <a:pPr algn="l"/>
            <a:r>
              <a:rPr lang="ru-RU" sz="1400" dirty="0" smtClean="0"/>
              <a:t>Он </a:t>
            </a:r>
            <a:r>
              <a:rPr lang="ru-RU" sz="1400" dirty="0" smtClean="0"/>
              <a:t>учился </a:t>
            </a:r>
            <a:r>
              <a:rPr lang="ru-RU" sz="1400" dirty="0" smtClean="0"/>
              <a:t>в </a:t>
            </a:r>
            <a:r>
              <a:rPr lang="ru-RU" sz="1400" dirty="0" smtClean="0"/>
              <a:t>Елецкой гимназии. Его первое стихотворение «Нищий» </a:t>
            </a:r>
            <a:r>
              <a:rPr lang="ru-RU" sz="1400" dirty="0" smtClean="0"/>
              <a:t>было </a:t>
            </a:r>
            <a:r>
              <a:rPr lang="ru-RU" sz="1400" dirty="0" smtClean="0"/>
              <a:t>опубликовано </a:t>
            </a:r>
            <a:endParaRPr lang="ru-RU" sz="1400" dirty="0" smtClean="0"/>
          </a:p>
          <a:p>
            <a:pPr algn="l"/>
            <a:r>
              <a:rPr lang="ru-RU" sz="1400" dirty="0" smtClean="0"/>
              <a:t>в </a:t>
            </a:r>
            <a:r>
              <a:rPr lang="ru-RU" sz="1400" dirty="0" smtClean="0"/>
              <a:t>1887 году в журнале «Родина». </a:t>
            </a:r>
            <a:r>
              <a:rPr lang="ru-RU" sz="1400" dirty="0" smtClean="0"/>
              <a:t>В </a:t>
            </a:r>
            <a:r>
              <a:rPr lang="ru-RU" sz="1400" dirty="0" smtClean="0"/>
              <a:t>1933 году </a:t>
            </a:r>
            <a:r>
              <a:rPr lang="ru-RU" sz="1400" dirty="0" smtClean="0"/>
              <a:t>он </a:t>
            </a:r>
            <a:r>
              <a:rPr lang="ru-RU" sz="1400" dirty="0" smtClean="0"/>
              <a:t>получил Нобелевскую премию.</a:t>
            </a:r>
            <a:endParaRPr lang="ru-RU" sz="1400" dirty="0"/>
          </a:p>
        </p:txBody>
      </p:sp>
      <p:pic>
        <p:nvPicPr>
          <p:cNvPr id="5" name="Picture 2" descr="C:\Users\q\Desktop\oxhvepse_PAG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4" y="686321"/>
            <a:ext cx="23762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Произведения И.А.Бунина</a:t>
            </a:r>
            <a:endParaRPr lang="ru-RU" dirty="0"/>
          </a:p>
        </p:txBody>
      </p:sp>
      <p:pic>
        <p:nvPicPr>
          <p:cNvPr id="3" name="Picture 3" descr="C:\Documents and Settings\Эмма\Рабочий стол\бунин\1006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748" y="578593"/>
            <a:ext cx="1420000" cy="2556000"/>
          </a:xfrm>
          <a:prstGeom prst="rect">
            <a:avLst/>
          </a:prstGeom>
          <a:noFill/>
        </p:spPr>
      </p:pic>
      <p:pic>
        <p:nvPicPr>
          <p:cNvPr id="4" name="Picture 2" descr="C:\Documents and Settings\Эмма\Рабочий стол\бунин\12-026-C3255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96" y="578593"/>
            <a:ext cx="1420000" cy="2556000"/>
          </a:xfrm>
          <a:prstGeom prst="rect">
            <a:avLst/>
          </a:prstGeom>
          <a:noFill/>
        </p:spPr>
      </p:pic>
      <p:pic>
        <p:nvPicPr>
          <p:cNvPr id="5" name="Picture 2" descr="C:\Documents and Settings\Эмма\Рабочий стол\бунин\1010251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4908" y="578593"/>
            <a:ext cx="1349000" cy="2556000"/>
          </a:xfrm>
          <a:prstGeom prst="rect">
            <a:avLst/>
          </a:prstGeom>
          <a:noFill/>
        </p:spPr>
      </p:pic>
      <p:pic>
        <p:nvPicPr>
          <p:cNvPr id="1026" name="Picture 2" descr="C:\Documents and Settings\Эмма\Рабочий стол\повторение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0222" y="578593"/>
            <a:ext cx="1420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2940" y="686321"/>
            <a:ext cx="2160240" cy="1015663"/>
          </a:xfrm>
        </p:spPr>
        <p:txBody>
          <a:bodyPr/>
          <a:lstStyle/>
          <a:p>
            <a:pPr indent="360363" algn="just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Какому писателю посвятил А.И. Куприн повесть «Поединок»?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Picture 2" descr="C:\Documents and Settings\Эмма\Рабочий стол\11 класс поединок\unname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578593"/>
            <a:ext cx="2840000" cy="2556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3784" y="1408111"/>
            <a:ext cx="185738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98924" y="686321"/>
            <a:ext cx="2508123" cy="1892826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rgbClr val="0070C0"/>
                </a:solidFill>
              </a:rPr>
              <a:t>Кто этот великий человек</a:t>
            </a:r>
            <a:r>
              <a:rPr lang="ru-RU" sz="1400" b="1" dirty="0" smtClean="0">
                <a:solidFill>
                  <a:srgbClr val="0070C0"/>
                </a:solidFill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ru-RU" sz="1400" b="1" dirty="0" smtClean="0">
                <a:solidFill>
                  <a:srgbClr val="0070C0"/>
                </a:solidFill>
              </a:rPr>
              <a:t>Предком </a:t>
            </a:r>
            <a:r>
              <a:rPr lang="ru-RU" sz="1400" b="1" dirty="0" smtClean="0">
                <a:solidFill>
                  <a:srgbClr val="0070C0"/>
                </a:solidFill>
              </a:rPr>
              <a:t>какого русского писателя он является? </a:t>
            </a:r>
          </a:p>
          <a:p>
            <a:pPr algn="ctr">
              <a:spcBef>
                <a:spcPts val="600"/>
              </a:spcBef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Василий Жуковский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Иван Бунин </a:t>
            </a:r>
            <a:endParaRPr lang="ru-RU" sz="1400" dirty="0"/>
          </a:p>
        </p:txBody>
      </p:sp>
      <p:pic>
        <p:nvPicPr>
          <p:cNvPr id="5" name="Picture 2" descr="C:\Documents and Settings\Эмма\Рабочий стол\повторение\649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604" y="686321"/>
            <a:ext cx="2763284" cy="2368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6876" y="746315"/>
            <a:ext cx="2952329" cy="212365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 каким событием связан 1933 год в жизни Ивана Алексеевича Бунина?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В 1933 году писатель стал </a:t>
            </a:r>
            <a:r>
              <a:rPr lang="ru-RU" sz="1400" dirty="0" smtClean="0">
                <a:solidFill>
                  <a:srgbClr val="0070C0"/>
                </a:solidFill>
              </a:rPr>
              <a:t>Лауреатом </a:t>
            </a:r>
            <a:r>
              <a:rPr lang="ru-RU" sz="1400" dirty="0" smtClean="0">
                <a:solidFill>
                  <a:srgbClr val="0070C0"/>
                </a:solidFill>
              </a:rPr>
              <a:t>Нобелевской премии, присуждённой ему </a:t>
            </a:r>
            <a:r>
              <a:rPr lang="ru-RU" sz="1400" dirty="0" smtClean="0">
                <a:solidFill>
                  <a:srgbClr val="0070C0"/>
                </a:solidFill>
              </a:rPr>
              <a:t>«</a:t>
            </a:r>
            <a:r>
              <a:rPr lang="ru-RU" sz="1400" dirty="0" smtClean="0">
                <a:solidFill>
                  <a:srgbClr val="0070C0"/>
                </a:solidFill>
              </a:rPr>
              <a:t>за строгий артистизм, с которым 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он воссоздал в литературной прозе типичный русский характер».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" name="Picture 3" descr="C:\Documents and Settings\Эмма\Рабочий стол\повторение\3d-number-year-1933-joyful-hopeful-colors-and-white-background-R9Y8C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10119" r="7899" b="26884"/>
          <a:stretch/>
        </p:blipFill>
        <p:spPr bwMode="auto">
          <a:xfrm>
            <a:off x="434628" y="974353"/>
            <a:ext cx="1998553" cy="17735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Эмма\Рабочий стол\куприн повесть олеся\a99b26fba906a8ba1d9fe218179i--ukrasheniya-krasnye-korallovye-busy-katrin-serebro-naturalny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96" y="686321"/>
            <a:ext cx="2664296" cy="23938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0852" y="830337"/>
            <a:ext cx="3170932" cy="2154436"/>
          </a:xfrm>
        </p:spPr>
        <p:txBody>
          <a:bodyPr/>
          <a:lstStyle/>
          <a:p>
            <a:r>
              <a:rPr lang="ru-RU" sz="1400" b="1" dirty="0" smtClean="0"/>
              <a:t>В каком произведении встречается коралловый браслет? </a:t>
            </a:r>
            <a:r>
              <a:rPr lang="ru-RU" sz="1400" b="1" dirty="0" smtClean="0"/>
              <a:t>Назовите </a:t>
            </a:r>
            <a:r>
              <a:rPr lang="ru-RU" sz="1400" b="1" dirty="0" smtClean="0"/>
              <a:t>автора повести?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pPr algn="ctr"/>
            <a:r>
              <a:rPr lang="ru-RU" sz="1400" b="1" i="1" dirty="0" smtClean="0"/>
              <a:t>Повесть «Олеся», </a:t>
            </a:r>
            <a:endParaRPr lang="ru-RU" sz="1400" b="1" i="1" dirty="0" smtClean="0"/>
          </a:p>
          <a:p>
            <a:pPr algn="ctr"/>
            <a:r>
              <a:rPr lang="ru-RU" sz="1400" dirty="0" smtClean="0"/>
              <a:t>опубликованная </a:t>
            </a:r>
            <a:r>
              <a:rPr lang="ru-RU" sz="1400" dirty="0" smtClean="0"/>
              <a:t>в газете «Киевлянин</a:t>
            </a:r>
            <a:r>
              <a:rPr lang="ru-RU" sz="1400" dirty="0" smtClean="0"/>
              <a:t>» в </a:t>
            </a:r>
            <a:r>
              <a:rPr lang="ru-RU" sz="1400" dirty="0" smtClean="0"/>
              <a:t>1898 году. </a:t>
            </a:r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Автор -  </a:t>
            </a:r>
            <a:r>
              <a:rPr lang="ru-RU" sz="1400" dirty="0" smtClean="0"/>
              <a:t>Александр Иванович Куприн.</a:t>
            </a:r>
            <a:endParaRPr lang="ru-RU" sz="1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649817" cy="15234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400" b="1" dirty="0" smtClean="0"/>
              <a:t>Кто из русских писателей родился в городе Воронеже</a:t>
            </a:r>
            <a:r>
              <a:rPr lang="ru-RU" sz="1400" b="1" dirty="0" smtClean="0"/>
              <a:t>?</a:t>
            </a:r>
          </a:p>
          <a:p>
            <a:pPr>
              <a:spcBef>
                <a:spcPts val="600"/>
              </a:spcBef>
            </a:pPr>
            <a:endParaRPr lang="ru-RU" sz="1400" b="1" dirty="0"/>
          </a:p>
          <a:p>
            <a:pPr>
              <a:spcBef>
                <a:spcPts val="600"/>
              </a:spcBef>
            </a:pPr>
            <a:endParaRPr lang="ru-RU" sz="1400" b="1" dirty="0" smtClean="0"/>
          </a:p>
          <a:p>
            <a:pPr algn="ctr">
              <a:spcBef>
                <a:spcPts val="600"/>
              </a:spcBef>
            </a:pPr>
            <a:r>
              <a:rPr lang="ru-RU" sz="1400" dirty="0" smtClean="0"/>
              <a:t>И.А.Бунин родился в городе Воронеже в 1870 году.</a:t>
            </a:r>
            <a:endParaRPr lang="ru-RU" sz="1400" dirty="0"/>
          </a:p>
        </p:txBody>
      </p:sp>
      <p:pic>
        <p:nvPicPr>
          <p:cNvPr id="5" name="Picture 4" descr="C:\Documents and Settings\Эмма\Рабочий стол\повторение\image5_voronezh.j4uzc6wmrg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04" y="686321"/>
            <a:ext cx="2643206" cy="23764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8604" y="720151"/>
            <a:ext cx="540000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истории России конец 19 века и начало 20 века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было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сложным трагическим временем.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1904 году началась  Русско-японская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война,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которой в 1905 году Россия потерпела поражение.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О причинах этого фиаско писал А.Куприн в повести «Поединок».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Это поражение вызвало в стране волну забастовок.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стране была безработица,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которая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привела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 экономическому кризису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181114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758329"/>
            <a:ext cx="2721825" cy="1938992"/>
          </a:xfrm>
        </p:spPr>
        <p:txBody>
          <a:bodyPr/>
          <a:lstStyle/>
          <a:p>
            <a:r>
              <a:rPr lang="ru-RU" sz="1400" b="1" dirty="0" smtClean="0"/>
              <a:t>Как звали ведьму в повести «Олеся»? </a:t>
            </a:r>
            <a:endParaRPr lang="ru-RU" sz="1400" b="1" dirty="0" smtClean="0"/>
          </a:p>
          <a:p>
            <a:r>
              <a:rPr lang="ru-RU" sz="1400" b="1" dirty="0" smtClean="0"/>
              <a:t>Как </a:t>
            </a:r>
            <a:r>
              <a:rPr lang="ru-RU" sz="1400" b="1" dirty="0" smtClean="0"/>
              <a:t>звали главную героиню этого произведения?</a:t>
            </a:r>
          </a:p>
          <a:p>
            <a:endParaRPr lang="en-US" sz="1400" dirty="0" smtClean="0"/>
          </a:p>
          <a:p>
            <a:endParaRPr lang="ru-RU" sz="1400" dirty="0" smtClean="0"/>
          </a:p>
          <a:p>
            <a:pPr algn="ctr"/>
            <a:r>
              <a:rPr lang="ru-RU" sz="1400" dirty="0" err="1" smtClean="0"/>
              <a:t>Мануйлиха</a:t>
            </a:r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Алёна </a:t>
            </a:r>
            <a:endParaRPr lang="ru-RU" sz="1400" dirty="0"/>
          </a:p>
        </p:txBody>
      </p:sp>
      <p:pic>
        <p:nvPicPr>
          <p:cNvPr id="5" name="Picture 3" descr="C:\Documents and Settings\Эмма\Рабочий стол\куприн повесть олеся\ведт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4"/>
            <a:ext cx="262891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96977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b="1" dirty="0" smtClean="0"/>
              <a:t>Символом чего является пароход «Атлантида» в рассказе «Господин из Сан-Франциско»?</a:t>
            </a:r>
          </a:p>
          <a:p>
            <a:pPr>
              <a:spcBef>
                <a:spcPts val="600"/>
              </a:spcBef>
            </a:pPr>
            <a:endParaRPr lang="ru-RU" dirty="0" smtClean="0"/>
          </a:p>
          <a:p>
            <a:pPr>
              <a:spcBef>
                <a:spcPts val="600"/>
              </a:spcBef>
            </a:pPr>
            <a:endParaRPr lang="ru-RU" dirty="0" smtClean="0"/>
          </a:p>
          <a:p>
            <a:pPr>
              <a:spcBef>
                <a:spcPts val="600"/>
              </a:spcBef>
            </a:pPr>
            <a:endParaRPr lang="ru-RU" dirty="0" smtClean="0"/>
          </a:p>
          <a:p>
            <a:pPr algn="ctr">
              <a:spcBef>
                <a:spcPts val="600"/>
              </a:spcBef>
            </a:pPr>
            <a:r>
              <a:rPr lang="ru-RU" dirty="0" smtClean="0"/>
              <a:t>Символом неминуемой гибели цивилизации, живущей по законам власти и денег.</a:t>
            </a:r>
            <a:endParaRPr lang="ru-RU" dirty="0"/>
          </a:p>
        </p:txBody>
      </p:sp>
      <p:pic>
        <p:nvPicPr>
          <p:cNvPr id="7" name="Picture 4" descr="C:\Documents and Settings\Эмма\Рабочий стол\бунин\9f93406f63f23e2f4f9986c316de63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604" y="614313"/>
            <a:ext cx="2593975" cy="2438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Литературный диктант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8604" y="686321"/>
            <a:ext cx="2714644" cy="1938992"/>
          </a:xfrm>
        </p:spPr>
        <p:txBody>
          <a:bodyPr/>
          <a:lstStyle/>
          <a:p>
            <a:pPr algn="l"/>
            <a:r>
              <a:rPr lang="ru-RU" sz="1400" b="1" dirty="0" smtClean="0"/>
              <a:t>Соната какого известного композитора звучит </a:t>
            </a:r>
            <a:endParaRPr lang="ru-RU" sz="1400" b="1" dirty="0" smtClean="0"/>
          </a:p>
          <a:p>
            <a:pPr algn="l"/>
            <a:r>
              <a:rPr lang="ru-RU" sz="1400" b="1" dirty="0" smtClean="0"/>
              <a:t>в </a:t>
            </a:r>
            <a:r>
              <a:rPr lang="ru-RU" sz="1400" b="1" dirty="0" smtClean="0"/>
              <a:t>произведении «Гранатовый браслет» А.И. Куприна</a:t>
            </a:r>
            <a:r>
              <a:rPr lang="ru-RU" sz="1400" b="1" dirty="0" smtClean="0"/>
              <a:t>?</a:t>
            </a:r>
          </a:p>
          <a:p>
            <a:pPr algn="l"/>
            <a:endParaRPr lang="ru-RU" sz="1400" b="1" dirty="0"/>
          </a:p>
          <a:p>
            <a:pPr algn="l"/>
            <a:endParaRPr lang="ru-RU" sz="1400" b="1" dirty="0" smtClean="0"/>
          </a:p>
          <a:p>
            <a:pPr algn="ctr"/>
            <a:r>
              <a:rPr lang="ru-RU" sz="1400" dirty="0" smtClean="0"/>
              <a:t>2-ая соната </a:t>
            </a:r>
            <a:r>
              <a:rPr lang="ru-RU" sz="1400" dirty="0" smtClean="0"/>
              <a:t>Людвига </a:t>
            </a:r>
            <a:r>
              <a:rPr lang="ru-RU" sz="1400" dirty="0" err="1" smtClean="0"/>
              <a:t>ван</a:t>
            </a:r>
            <a:r>
              <a:rPr lang="ru-RU" sz="1400" dirty="0" smtClean="0"/>
              <a:t> </a:t>
            </a:r>
            <a:r>
              <a:rPr lang="ru-RU" sz="1400" dirty="0" smtClean="0"/>
              <a:t>Бетховена</a:t>
            </a:r>
            <a:endParaRPr lang="ru-RU" sz="1400" dirty="0" smtClean="0"/>
          </a:p>
          <a:p>
            <a:pPr algn="l"/>
            <a:endParaRPr lang="ru-RU" sz="1400" dirty="0"/>
          </a:p>
        </p:txBody>
      </p:sp>
      <p:pic>
        <p:nvPicPr>
          <p:cNvPr id="1026" name="Picture 2" descr="C:\Documents and Settings\Эмма\Рабочий стол\повторение\274px-Beethoven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5776" y="622293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1133" y="693731"/>
            <a:ext cx="2211728" cy="1969770"/>
          </a:xfrm>
        </p:spPr>
        <p:txBody>
          <a:bodyPr/>
          <a:lstStyle/>
          <a:p>
            <a:pPr marL="179388" indent="-179388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1</a:t>
            </a:r>
            <a:r>
              <a:rPr lang="ru-RU" b="1" dirty="0">
                <a:solidFill>
                  <a:srgbClr val="0070C0"/>
                </a:solidFill>
              </a:rPr>
              <a:t>. Василий </a:t>
            </a:r>
            <a:r>
              <a:rPr lang="ru-RU" b="1" dirty="0" smtClean="0">
                <a:solidFill>
                  <a:srgbClr val="0070C0"/>
                </a:solidFill>
              </a:rPr>
              <a:t>Жуковский.</a:t>
            </a:r>
            <a:endParaRPr lang="ru-RU" b="1" dirty="0">
              <a:solidFill>
                <a:srgbClr val="0070C0"/>
              </a:solidFill>
            </a:endParaRPr>
          </a:p>
          <a:p>
            <a:pPr marL="179388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Иван Бунин</a:t>
            </a:r>
            <a:endParaRPr lang="ru-RU" b="1" dirty="0">
              <a:solidFill>
                <a:srgbClr val="0070C0"/>
              </a:solidFill>
            </a:endParaRPr>
          </a:p>
          <a:p>
            <a:pPr marL="179388" indent="-179388">
              <a:spcBef>
                <a:spcPts val="600"/>
              </a:spcBef>
            </a:pPr>
            <a:r>
              <a:rPr lang="ru-RU" b="1" dirty="0" smtClean="0">
                <a:solidFill>
                  <a:srgbClr val="00B050"/>
                </a:solidFill>
              </a:rPr>
              <a:t>2. В </a:t>
            </a:r>
            <a:r>
              <a:rPr lang="ru-RU" b="1" dirty="0" smtClean="0">
                <a:solidFill>
                  <a:srgbClr val="00B050"/>
                </a:solidFill>
              </a:rPr>
              <a:t>1933 году </a:t>
            </a:r>
            <a:r>
              <a:rPr lang="ru-RU" b="1" dirty="0" err="1" smtClean="0">
                <a:solidFill>
                  <a:srgbClr val="00B050"/>
                </a:solidFill>
              </a:rPr>
              <a:t>И.Бунину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присудили </a:t>
            </a:r>
            <a:r>
              <a:rPr lang="ru-RU" b="1" dirty="0" smtClean="0">
                <a:solidFill>
                  <a:srgbClr val="00B050"/>
                </a:solidFill>
              </a:rPr>
              <a:t>Нобелевскую премию</a:t>
            </a:r>
          </a:p>
          <a:p>
            <a:pPr marL="179388" indent="-179388">
              <a:spcBef>
                <a:spcPts val="600"/>
              </a:spcBef>
            </a:pPr>
            <a:r>
              <a:rPr lang="ru-RU" b="1" dirty="0">
                <a:solidFill>
                  <a:schemeClr val="accent4"/>
                </a:solidFill>
              </a:rPr>
              <a:t>3. </a:t>
            </a:r>
            <a:r>
              <a:rPr lang="ru-RU" b="1" dirty="0" smtClean="0">
                <a:solidFill>
                  <a:schemeClr val="accent4"/>
                </a:solidFill>
              </a:rPr>
              <a:t>Повесть </a:t>
            </a:r>
            <a:r>
              <a:rPr lang="ru-RU" b="1" dirty="0" smtClean="0">
                <a:solidFill>
                  <a:schemeClr val="accent4"/>
                </a:solidFill>
              </a:rPr>
              <a:t>«Поединок» посвящена М.Горькому</a:t>
            </a:r>
          </a:p>
          <a:p>
            <a:pPr marL="179388" indent="-179388">
              <a:spcBef>
                <a:spcPts val="60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Повесть «Олеся»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А.Куприна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97215" y="765169"/>
            <a:ext cx="2377974" cy="1754326"/>
          </a:xfrm>
        </p:spPr>
        <p:txBody>
          <a:bodyPr/>
          <a:lstStyle/>
          <a:p>
            <a:pPr marL="179388" indent="-179388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5. Ведьма </a:t>
            </a:r>
            <a:r>
              <a:rPr lang="ru-RU" b="1" dirty="0" err="1" smtClean="0">
                <a:solidFill>
                  <a:srgbClr val="0070C0"/>
                </a:solidFill>
              </a:rPr>
              <a:t>Мануйлиха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marL="179388">
              <a:spcBef>
                <a:spcPts val="60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Алёна</a:t>
            </a:r>
          </a:p>
          <a:p>
            <a:pPr marL="179388" indent="-179388">
              <a:spcBef>
                <a:spcPts val="600"/>
              </a:spcBef>
            </a:pPr>
            <a:r>
              <a:rPr lang="ru-RU" b="1" dirty="0">
                <a:solidFill>
                  <a:srgbClr val="00B050"/>
                </a:solidFill>
              </a:rPr>
              <a:t>6. </a:t>
            </a:r>
            <a:r>
              <a:rPr lang="ru-RU" b="1" dirty="0" smtClean="0">
                <a:solidFill>
                  <a:srgbClr val="00B050"/>
                </a:solidFill>
              </a:rPr>
              <a:t>Иван Бунин родился в городе </a:t>
            </a:r>
            <a:r>
              <a:rPr lang="ru-RU" b="1" dirty="0" smtClean="0">
                <a:solidFill>
                  <a:srgbClr val="00B050"/>
                </a:solidFill>
              </a:rPr>
              <a:t>Воронеже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179388" indent="-179388">
              <a:spcBef>
                <a:spcPts val="1200"/>
              </a:spcBef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7.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Символом неминуемой гибели цивилизации</a:t>
            </a:r>
          </a:p>
          <a:p>
            <a:pPr marL="179388" indent="-179388">
              <a:spcBef>
                <a:spcPts val="1200"/>
              </a:spcBef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8.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Вторая соната Бетховена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Философия Фридриха Ницше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6876" y="622293"/>
            <a:ext cx="2952329" cy="2354491"/>
          </a:xfrm>
        </p:spPr>
        <p:txBody>
          <a:bodyPr/>
          <a:lstStyle/>
          <a:p>
            <a:pPr algn="ctr"/>
            <a:r>
              <a:rPr lang="ru-RU" sz="900" dirty="0" smtClean="0"/>
              <a:t>На рубеже 19-20 веков огромное распространение получили идеи Ницше. Он выдвинул идею “сверхчеловека”.  Быть сверхчеловеком, конечно удел очень немногих. Поэтому сверхчеловек не понят </a:t>
            </a:r>
            <a:endParaRPr lang="ru-RU" sz="900" dirty="0" smtClean="0"/>
          </a:p>
          <a:p>
            <a:pPr algn="ctr"/>
            <a:r>
              <a:rPr lang="ru-RU" sz="900" dirty="0" smtClean="0"/>
              <a:t>и </a:t>
            </a:r>
            <a:r>
              <a:rPr lang="ru-RU" sz="900" dirty="0" smtClean="0"/>
              <a:t>трагически одинок, так как стоит неизменно выше толпы. Сверхчеловека не должна волновать реакция толпы: он с ней не соприкасается. Для него имеет значение лишь своя воля и свой мозг. </a:t>
            </a:r>
            <a:endParaRPr lang="en-US" sz="900" dirty="0" smtClean="0"/>
          </a:p>
          <a:p>
            <a:pPr algn="ctr"/>
            <a:r>
              <a:rPr lang="ru-RU" sz="900" dirty="0" smtClean="0"/>
              <a:t>Он </a:t>
            </a:r>
            <a:r>
              <a:rPr lang="ru-RU" sz="900" dirty="0" smtClean="0"/>
              <a:t>оказал огромное влияние на мыслителей </a:t>
            </a:r>
            <a:endParaRPr lang="en-US" sz="900" dirty="0" smtClean="0"/>
          </a:p>
          <a:p>
            <a:pPr algn="ctr"/>
            <a:r>
              <a:rPr lang="ru-RU" sz="900" dirty="0" smtClean="0"/>
              <a:t>Западной </a:t>
            </a:r>
            <a:r>
              <a:rPr lang="ru-RU" sz="900" dirty="0" smtClean="0"/>
              <a:t>Европы, США и России. </a:t>
            </a:r>
            <a:endParaRPr lang="en-US" sz="900" dirty="0" smtClean="0"/>
          </a:p>
          <a:p>
            <a:pPr algn="ctr"/>
            <a:r>
              <a:rPr lang="ru-RU" sz="900" dirty="0" smtClean="0"/>
              <a:t>Бунтарский </a:t>
            </a:r>
            <a:r>
              <a:rPr lang="ru-RU" sz="900" dirty="0" smtClean="0"/>
              <a:t>дух, пронизывающий творчество Ф.Ницше,  стремление к свободе, </a:t>
            </a:r>
            <a:r>
              <a:rPr lang="ru-RU" sz="900" dirty="0" smtClean="0"/>
              <a:t>т.к.</a:t>
            </a:r>
            <a:r>
              <a:rPr lang="en-US" sz="900" dirty="0" smtClean="0"/>
              <a:t> </a:t>
            </a:r>
            <a:r>
              <a:rPr lang="ru-RU" sz="900" dirty="0" smtClean="0"/>
              <a:t>«</a:t>
            </a:r>
            <a:r>
              <a:rPr lang="ru-RU" sz="900" dirty="0" smtClean="0"/>
              <a:t>рабство хуже </a:t>
            </a:r>
            <a:r>
              <a:rPr lang="ru-RU" sz="900" dirty="0" smtClean="0"/>
              <a:t>кошмара</a:t>
            </a:r>
            <a:endParaRPr lang="en-US" sz="900" dirty="0" smtClean="0"/>
          </a:p>
          <a:p>
            <a:pPr algn="ctr"/>
            <a:r>
              <a:rPr lang="ru-RU" sz="900" dirty="0" smtClean="0"/>
              <a:t>и </a:t>
            </a:r>
            <a:r>
              <a:rPr lang="ru-RU" sz="900" dirty="0" smtClean="0"/>
              <a:t>казни», вечный поиск правды - всё это </a:t>
            </a:r>
            <a:r>
              <a:rPr lang="ru-RU" sz="900" dirty="0" smtClean="0"/>
              <a:t>ещ</a:t>
            </a:r>
            <a:r>
              <a:rPr lang="ru-RU" sz="900" dirty="0"/>
              <a:t>ё</a:t>
            </a:r>
            <a:r>
              <a:rPr lang="ru-RU" sz="900" dirty="0" smtClean="0"/>
              <a:t> </a:t>
            </a:r>
            <a:r>
              <a:rPr lang="ru-RU" sz="900" dirty="0" smtClean="0"/>
              <a:t>больше сближало его </a:t>
            </a:r>
            <a:r>
              <a:rPr lang="ru-RU" sz="900" dirty="0" smtClean="0"/>
              <a:t>творчество </a:t>
            </a:r>
            <a:r>
              <a:rPr lang="ru-RU" sz="900" dirty="0" smtClean="0"/>
              <a:t>с русским обществом. </a:t>
            </a:r>
          </a:p>
          <a:p>
            <a:pPr algn="ctr"/>
            <a:r>
              <a:rPr lang="ru-RU" sz="900" dirty="0" smtClean="0"/>
              <a:t>Противник христианства с “рабской моралью”, Ницше</a:t>
            </a:r>
          </a:p>
          <a:p>
            <a:pPr algn="ctr"/>
            <a:r>
              <a:rPr lang="ru-RU" sz="900" dirty="0" smtClean="0"/>
              <a:t> </a:t>
            </a:r>
            <a:r>
              <a:rPr lang="ru-RU" sz="900" dirty="0" smtClean="0"/>
              <a:t>молодые </a:t>
            </a:r>
            <a:r>
              <a:rPr lang="ru-RU" sz="900" dirty="0" smtClean="0"/>
              <a:t>умы будоражили эти лозунги и требовали иных поступков и действий. </a:t>
            </a:r>
            <a:endParaRPr lang="ru-RU" sz="900" dirty="0"/>
          </a:p>
        </p:txBody>
      </p:sp>
      <p:pic>
        <p:nvPicPr>
          <p:cNvPr id="5" name="Picture 2" descr="C:\Documents and Settings\Эмма\Рабочий стол\повторение\volnyj-um-fridriha-nicshe-i-religiya_pos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604" y="758329"/>
            <a:ext cx="2376264" cy="2188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Философия  Ницше в творчестве М.Горького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458964" y="686321"/>
            <a:ext cx="2167692" cy="2376264"/>
          </a:xfrm>
        </p:spPr>
        <p:txBody>
          <a:bodyPr/>
          <a:lstStyle/>
          <a:p>
            <a:pPr algn="ctr"/>
            <a:r>
              <a:rPr lang="ru-RU" sz="1000" dirty="0" smtClean="0"/>
              <a:t>Идея «сверхчеловека» присутствует в раннем творчестве М.Горького. Современники Горького утверждали, что  сам писатель </a:t>
            </a:r>
            <a:endParaRPr lang="ru-RU" sz="1000" dirty="0" smtClean="0"/>
          </a:p>
          <a:p>
            <a:pPr algn="ctr"/>
            <a:r>
              <a:rPr lang="ru-RU" sz="1000" dirty="0" smtClean="0"/>
              <a:t>не </a:t>
            </a:r>
            <a:r>
              <a:rPr lang="ru-RU" sz="1000" dirty="0" smtClean="0"/>
              <a:t>считал себя последователем этого философского учения. Однако в его комнате рядом с портретом А.С.Пушкина висел портрет Ницше, он отращивал  усы, похожие на усы философа. Романтические герои писателя независимы. Они </a:t>
            </a:r>
            <a:r>
              <a:rPr lang="ru-RU" sz="1000" dirty="0" smtClean="0"/>
              <a:t>стремятся </a:t>
            </a:r>
            <a:r>
              <a:rPr lang="ru-RU" sz="1000" dirty="0" smtClean="0"/>
              <a:t>к абсолютной свободе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000" dirty="0" smtClean="0"/>
              <a:t>В пьесе «На дне» тоже присутствует ницшеанство, которое выражается в диалогах героев</a:t>
            </a:r>
            <a:r>
              <a:rPr lang="ru-RU" sz="1000" dirty="0" smtClean="0"/>
              <a:t>.</a:t>
            </a:r>
            <a:endParaRPr lang="ru-RU" sz="1400" dirty="0"/>
          </a:p>
        </p:txBody>
      </p:sp>
      <p:pic>
        <p:nvPicPr>
          <p:cNvPr id="5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2996" y="830337"/>
            <a:ext cx="1625602" cy="2052000"/>
          </a:xfrm>
        </p:spPr>
      </p:pic>
      <p:pic>
        <p:nvPicPr>
          <p:cNvPr id="6" name="Picture 3" descr="C:\Documents and Settings\Эмма\Рабочий стол\повторение\Nietzsche18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7519" y="830337"/>
            <a:ext cx="1519437" cy="205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-33759"/>
            <a:ext cx="5524096" cy="584775"/>
          </a:xfrm>
        </p:spPr>
        <p:txBody>
          <a:bodyPr/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100" dirty="0" smtClean="0"/>
              <a:t>Отражение философии Ницше в устах Сатина в пьесе «На дне» М. Горького </a:t>
            </a:r>
            <a:endParaRPr lang="ru-RU" sz="1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6916" y="1118369"/>
            <a:ext cx="2508123" cy="1184940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ru-RU" dirty="0" smtClean="0">
                <a:latin typeface="Arno Pro SmText" pitchFamily="18" charset="0"/>
              </a:rPr>
              <a:t>Сатин заявляет о праве человека на личную свободу:</a:t>
            </a:r>
          </a:p>
          <a:p>
            <a:pPr algn="ctr">
              <a:spcBef>
                <a:spcPts val="600"/>
              </a:spcBef>
              <a:buNone/>
            </a:pPr>
            <a:r>
              <a:rPr lang="ru-RU" dirty="0" smtClean="0">
                <a:latin typeface="Arno Pro SmText" pitchFamily="18" charset="0"/>
              </a:rPr>
              <a:t> </a:t>
            </a:r>
            <a:r>
              <a:rPr lang="ru-RU" b="1" dirty="0" smtClean="0">
                <a:latin typeface="+mn-lt"/>
              </a:rPr>
              <a:t>«Всё в человеке, всё для человека! Существует только человек, все же остальное – дело его рук и его мозга! Человек! Это – великолепно!...».</a:t>
            </a:r>
          </a:p>
        </p:txBody>
      </p:sp>
      <p:pic>
        <p:nvPicPr>
          <p:cNvPr id="5" name="Picture 2" descr="C:\Users\Кузнецов Сергей\Desktop\А.М.Горький. На дне\Сатин 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4320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82265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Философия Ницше в произведениях М.Горького</a:t>
            </a:r>
            <a:endParaRPr lang="ru-RU" sz="1600" dirty="0"/>
          </a:p>
        </p:txBody>
      </p:sp>
      <p:pic>
        <p:nvPicPr>
          <p:cNvPr id="5" name="Picture 2" descr="C:\Documents and Settings\Эмма\Рабочий стол\макар чудра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652" y="614313"/>
            <a:ext cx="2185629" cy="2520000"/>
          </a:xfrm>
          <a:prstGeom prst="rect">
            <a:avLst/>
          </a:prstGeom>
          <a:noFill/>
        </p:spPr>
      </p:pic>
      <p:pic>
        <p:nvPicPr>
          <p:cNvPr id="4098" name="Picture 2" descr="C:\Documents and Settings\Эмма\Рабочий стол\повторение\скачанные файлы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8924" y="614313"/>
            <a:ext cx="1950792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Тестирование по жизни и творчеству М.Горького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693731"/>
            <a:ext cx="3929090" cy="1969770"/>
          </a:xfrm>
        </p:spPr>
        <p:txBody>
          <a:bodyPr/>
          <a:lstStyle/>
          <a:p>
            <a:pPr marL="228600" indent="-228600" algn="just">
              <a:spcBef>
                <a:spcPts val="600"/>
              </a:spcBef>
              <a:buAutoNum type="arabicPeriod"/>
            </a:pPr>
            <a:endParaRPr lang="ru-RU" sz="1400" dirty="0" smtClean="0"/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Вопрос №1.</a:t>
            </a:r>
          </a:p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В </a:t>
            </a:r>
            <a:r>
              <a:rPr lang="ru-RU" sz="1400" dirty="0" smtClean="0">
                <a:solidFill>
                  <a:srgbClr val="0070C0"/>
                </a:solidFill>
              </a:rPr>
              <a:t>каком городе родился </a:t>
            </a:r>
            <a:r>
              <a:rPr lang="ru-RU" sz="1400" dirty="0" err="1" smtClean="0">
                <a:solidFill>
                  <a:srgbClr val="0070C0"/>
                </a:solidFill>
              </a:rPr>
              <a:t>М.Горький</a:t>
            </a:r>
            <a:r>
              <a:rPr lang="ru-RU" sz="1400" dirty="0" smtClean="0">
                <a:solidFill>
                  <a:srgbClr val="0070C0"/>
                </a:solidFill>
              </a:rPr>
              <a:t>?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630238" indent="-228600" algn="just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А) в Москве</a:t>
            </a:r>
          </a:p>
          <a:p>
            <a:pPr marL="630238" indent="-228600" algn="just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B)</a:t>
            </a:r>
            <a:r>
              <a:rPr lang="ru-RU" sz="1400" dirty="0" smtClean="0">
                <a:solidFill>
                  <a:srgbClr val="0070C0"/>
                </a:solidFill>
              </a:rPr>
              <a:t> в Нижнем Новгороде</a:t>
            </a:r>
          </a:p>
          <a:p>
            <a:pPr marL="630238" indent="-228600" algn="just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C) </a:t>
            </a:r>
            <a:r>
              <a:rPr lang="ru-RU" sz="1400" dirty="0" smtClean="0">
                <a:solidFill>
                  <a:srgbClr val="0070C0"/>
                </a:solidFill>
              </a:rPr>
              <a:t>в </a:t>
            </a:r>
            <a:r>
              <a:rPr lang="ru-RU" sz="1400" dirty="0" smtClean="0">
                <a:solidFill>
                  <a:srgbClr val="0070C0"/>
                </a:solidFill>
              </a:rPr>
              <a:t>Таганроге</a:t>
            </a:r>
            <a:endParaRPr lang="ru-RU" sz="1400" dirty="0"/>
          </a:p>
        </p:txBody>
      </p:sp>
      <p:pic>
        <p:nvPicPr>
          <p:cNvPr id="4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470" y="1693863"/>
            <a:ext cx="1428751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292662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В каком учебном заведении учился Алёша Пешков?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652" y="1478409"/>
            <a:ext cx="34417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в Московском военном училище </a:t>
            </a:r>
          </a:p>
          <a:p>
            <a:pPr marL="228600" indent="-228600" algn="just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Елецкой гимназии</a:t>
            </a:r>
          </a:p>
          <a:p>
            <a:pPr marL="228600" indent="-228600" algn="just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Кунавинском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училище</a:t>
            </a:r>
          </a:p>
        </p:txBody>
      </p:sp>
      <p:pic>
        <p:nvPicPr>
          <p:cNvPr id="6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470" y="1693863"/>
            <a:ext cx="1428751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Русско-японская война 1904-1905 </a:t>
            </a:r>
            <a:r>
              <a:rPr lang="ru-RU" dirty="0" smtClean="0"/>
              <a:t>гг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7591" y="1437759"/>
            <a:ext cx="249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Русско-японская война </a:t>
            </a:r>
            <a:endParaRPr lang="ru-RU" dirty="0"/>
          </a:p>
        </p:txBody>
      </p:sp>
      <p:pic>
        <p:nvPicPr>
          <p:cNvPr id="2050" name="Picture 2" descr="C:\Documents and Settings\Эмма\Рабочий стол\повторение\27123128.443817.66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212" y="578594"/>
            <a:ext cx="5472000" cy="2525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5971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0" y="902345"/>
            <a:ext cx="4373108" cy="2185214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Как </a:t>
            </a:r>
            <a:r>
              <a:rPr lang="ru-RU" sz="1400" dirty="0" smtClean="0">
                <a:solidFill>
                  <a:srgbClr val="0070C0"/>
                </a:solidFill>
              </a:rPr>
              <a:t>называлось первое </a:t>
            </a:r>
            <a:r>
              <a:rPr lang="ru-RU" sz="1400" dirty="0" smtClean="0">
                <a:solidFill>
                  <a:srgbClr val="0070C0"/>
                </a:solidFill>
              </a:rPr>
              <a:t>произведение  М. Горького, опубликованное в 1892 году</a:t>
            </a:r>
            <a:r>
              <a:rPr lang="ru-RU" sz="1400" dirty="0" smtClean="0">
                <a:solidFill>
                  <a:srgbClr val="0070C0"/>
                </a:solidFill>
              </a:rPr>
              <a:t>?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just">
              <a:spcBef>
                <a:spcPts val="600"/>
              </a:spcBef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360363" algn="just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A)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Рассказ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«Макар </a:t>
            </a:r>
            <a:r>
              <a:rPr lang="ru-RU" sz="1400" dirty="0" err="1" smtClean="0">
                <a:solidFill>
                  <a:srgbClr val="0070C0"/>
                </a:solidFill>
              </a:rPr>
              <a:t>Чудра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360363" algn="just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B</a:t>
            </a:r>
            <a:r>
              <a:rPr lang="en-US" sz="1400" dirty="0" smtClean="0">
                <a:solidFill>
                  <a:srgbClr val="0070C0"/>
                </a:solidFill>
              </a:rPr>
              <a:t>) </a:t>
            </a:r>
            <a:r>
              <a:rPr lang="ru-RU" sz="1400" dirty="0" smtClean="0">
                <a:solidFill>
                  <a:srgbClr val="0070C0"/>
                </a:solidFill>
              </a:rPr>
              <a:t>Повесть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«Детство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360363" algn="just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C)</a:t>
            </a:r>
            <a:r>
              <a:rPr lang="ru-RU" sz="1400" dirty="0" smtClean="0">
                <a:solidFill>
                  <a:srgbClr val="0070C0"/>
                </a:solidFill>
              </a:rPr>
              <a:t>Роман «Жизнь Клима Самгина»</a:t>
            </a:r>
          </a:p>
          <a:p>
            <a:pPr algn="just">
              <a:spcBef>
                <a:spcPts val="600"/>
              </a:spcBef>
            </a:pPr>
            <a:endParaRPr lang="ru-RU" sz="1400" dirty="0" smtClean="0"/>
          </a:p>
          <a:p>
            <a:pPr algn="just">
              <a:spcBef>
                <a:spcPts val="600"/>
              </a:spcBef>
            </a:pPr>
            <a:endParaRPr lang="ru-RU" sz="1400" dirty="0"/>
          </a:p>
        </p:txBody>
      </p:sp>
      <p:pic>
        <p:nvPicPr>
          <p:cNvPr id="4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222" y="1693863"/>
            <a:ext cx="1285875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4628" y="1046361"/>
            <a:ext cx="4464496" cy="16004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Какое произведение не принадлежит </a:t>
            </a:r>
            <a:r>
              <a:rPr lang="ru-RU" sz="1400" dirty="0" err="1" smtClean="0">
                <a:solidFill>
                  <a:srgbClr val="0070C0"/>
                </a:solidFill>
              </a:rPr>
              <a:t>М.Горькому</a:t>
            </a:r>
            <a:r>
              <a:rPr lang="ru-RU" sz="1400" dirty="0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449263" indent="-228600">
              <a:spcBef>
                <a:spcPts val="600"/>
              </a:spcBef>
              <a:buAutoNum type="alphaUcParenR"/>
            </a:pPr>
            <a:r>
              <a:rPr lang="ru-RU" sz="1400" dirty="0">
                <a:solidFill>
                  <a:srgbClr val="0070C0"/>
                </a:solidFill>
              </a:rPr>
              <a:t>П</a:t>
            </a:r>
            <a:r>
              <a:rPr lang="ru-RU" sz="1400" dirty="0" smtClean="0">
                <a:solidFill>
                  <a:srgbClr val="0070C0"/>
                </a:solidFill>
              </a:rPr>
              <a:t>ьеса </a:t>
            </a:r>
            <a:r>
              <a:rPr lang="ru-RU" sz="1400" dirty="0" smtClean="0">
                <a:solidFill>
                  <a:srgbClr val="0070C0"/>
                </a:solidFill>
              </a:rPr>
              <a:t>«На дне»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449263" indent="-228600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B) </a:t>
            </a:r>
            <a:r>
              <a:rPr lang="ru-RU" sz="1400" dirty="0">
                <a:solidFill>
                  <a:srgbClr val="0070C0"/>
                </a:solidFill>
              </a:rPr>
              <a:t>Пьеса «</a:t>
            </a:r>
            <a:r>
              <a:rPr lang="ru-RU" sz="1400" dirty="0" smtClean="0">
                <a:solidFill>
                  <a:srgbClr val="0070C0"/>
                </a:solidFill>
              </a:rPr>
              <a:t>Дядя Ваня»</a:t>
            </a:r>
          </a:p>
          <a:p>
            <a:pPr marL="449263" indent="-228600">
              <a:spcBef>
                <a:spcPts val="60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C) </a:t>
            </a:r>
            <a:r>
              <a:rPr lang="ru-RU" sz="1400" dirty="0">
                <a:solidFill>
                  <a:srgbClr val="0070C0"/>
                </a:solidFill>
              </a:rPr>
              <a:t>Пьеса «</a:t>
            </a:r>
            <a:r>
              <a:rPr lang="ru-RU" sz="1400" dirty="0" smtClean="0">
                <a:solidFill>
                  <a:srgbClr val="0070C0"/>
                </a:solidFill>
              </a:rPr>
              <a:t>Дачники</a:t>
            </a:r>
            <a:r>
              <a:rPr lang="ru-RU" sz="1400" dirty="0" smtClean="0">
                <a:solidFill>
                  <a:srgbClr val="0070C0"/>
                </a:solidFill>
              </a:rPr>
              <a:t>»</a:t>
            </a:r>
            <a:endParaRPr lang="ru-RU" sz="1050" dirty="0"/>
          </a:p>
        </p:txBody>
      </p:sp>
      <p:pic>
        <p:nvPicPr>
          <p:cNvPr id="4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470" y="1693863"/>
            <a:ext cx="1428751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Вопрос №5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9" y="1083504"/>
            <a:ext cx="3979790" cy="16004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Кто из обитателей ночлежки Костылева несёт философию утешительного обмана</a:t>
            </a:r>
            <a:r>
              <a:rPr lang="ru-RU" sz="1400" dirty="0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539750" indent="-228600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Васька Пепел</a:t>
            </a:r>
          </a:p>
          <a:p>
            <a:pPr marL="539750" indent="-228600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Лука</a:t>
            </a:r>
          </a:p>
          <a:p>
            <a:pPr marL="539750" indent="-228600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Бубнов 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470" y="1693863"/>
            <a:ext cx="1428751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Вопрос №6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621" y="974353"/>
            <a:ext cx="4176464" cy="16004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Кто из героев пьесы «На дне» в противовес Луке говорит: «Ложь – религия рабов и хозяев</a:t>
            </a:r>
            <a:r>
              <a:rPr lang="ru-RU" sz="1400" dirty="0" smtClean="0">
                <a:solidFill>
                  <a:srgbClr val="0070C0"/>
                </a:solidFill>
              </a:rPr>
              <a:t>…»</a:t>
            </a:r>
          </a:p>
          <a:p>
            <a:pPr>
              <a:spcBef>
                <a:spcPts val="600"/>
              </a:spcBef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539750" indent="-228600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Наталья</a:t>
            </a:r>
          </a:p>
          <a:p>
            <a:pPr marL="539750" indent="-228600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Сатин</a:t>
            </a:r>
          </a:p>
          <a:p>
            <a:pPr marL="539750" indent="-228600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Барон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470" y="1693863"/>
            <a:ext cx="1428751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758330"/>
            <a:ext cx="3960440" cy="20882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Он говорит: «Ты везде лишний…да и все люди на земле лишние</a:t>
            </a:r>
            <a:r>
              <a:rPr lang="ru-RU" sz="1400" dirty="0" smtClean="0">
                <a:solidFill>
                  <a:srgbClr val="0070C0"/>
                </a:solidFill>
              </a:rPr>
              <a:t>..». О </a:t>
            </a:r>
            <a:r>
              <a:rPr lang="ru-RU" sz="1400" dirty="0" smtClean="0">
                <a:solidFill>
                  <a:srgbClr val="0070C0"/>
                </a:solidFill>
              </a:rPr>
              <a:t>каком персонаже пьесы «На дне» идёт речь</a:t>
            </a:r>
            <a:r>
              <a:rPr lang="ru-RU" sz="1400" dirty="0" smtClean="0">
                <a:solidFill>
                  <a:srgbClr val="0070C0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539750" indent="-228600">
              <a:spcBef>
                <a:spcPts val="600"/>
              </a:spcBef>
              <a:buAutoNum type="alphaUcParenR"/>
              <a:tabLst>
                <a:tab pos="539750" algn="l"/>
              </a:tabLst>
            </a:pPr>
            <a:r>
              <a:rPr lang="ru-RU" sz="1400" dirty="0" smtClean="0">
                <a:solidFill>
                  <a:srgbClr val="0070C0"/>
                </a:solidFill>
              </a:rPr>
              <a:t>Бубнов</a:t>
            </a:r>
          </a:p>
          <a:p>
            <a:pPr marL="539750" indent="-228600">
              <a:spcBef>
                <a:spcPts val="600"/>
              </a:spcBef>
              <a:buAutoNum type="alphaUcParenR"/>
              <a:tabLst>
                <a:tab pos="539750" algn="l"/>
              </a:tabLst>
            </a:pPr>
            <a:r>
              <a:rPr lang="ru-RU" sz="1400" dirty="0" smtClean="0">
                <a:solidFill>
                  <a:srgbClr val="0070C0"/>
                </a:solidFill>
              </a:rPr>
              <a:t>Клещ</a:t>
            </a:r>
          </a:p>
          <a:p>
            <a:pPr marL="539750" indent="-228600">
              <a:spcBef>
                <a:spcPts val="600"/>
              </a:spcBef>
              <a:buAutoNum type="alphaUcParenR"/>
              <a:tabLst>
                <a:tab pos="539750" algn="l"/>
              </a:tabLst>
            </a:pPr>
            <a:r>
              <a:rPr lang="ru-RU" sz="1400" dirty="0" smtClean="0">
                <a:solidFill>
                  <a:srgbClr val="0070C0"/>
                </a:solidFill>
              </a:rPr>
              <a:t>Барон 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228600" indent="-228600">
              <a:spcBef>
                <a:spcPts val="600"/>
              </a:spcBef>
              <a:buAutoNum type="alphaUcParenR"/>
            </a:pPr>
            <a:endParaRPr lang="ru-RU" sz="1400" dirty="0" smtClean="0"/>
          </a:p>
          <a:p>
            <a:pPr>
              <a:spcBef>
                <a:spcPts val="600"/>
              </a:spcBef>
            </a:pPr>
            <a:endParaRPr lang="ru-RU" sz="1400" dirty="0"/>
          </a:p>
        </p:txBody>
      </p:sp>
      <p:pic>
        <p:nvPicPr>
          <p:cNvPr id="5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470" y="1693863"/>
            <a:ext cx="1428751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Вопрос №8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758329"/>
            <a:ext cx="3456384" cy="2246769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Как заканчивается пьеса «На дне</a:t>
            </a:r>
            <a:r>
              <a:rPr lang="ru-RU" sz="1400" dirty="0" smtClean="0">
                <a:solidFill>
                  <a:srgbClr val="0070C0"/>
                </a:solidFill>
              </a:rPr>
              <a:t>»?</a:t>
            </a:r>
          </a:p>
          <a:p>
            <a:pPr algn="l">
              <a:spcBef>
                <a:spcPts val="600"/>
              </a:spcBef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630238" indent="-228600" algn="l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Обитатели ночлежки </a:t>
            </a:r>
            <a:r>
              <a:rPr lang="ru-RU" sz="1400" dirty="0" err="1" smtClean="0">
                <a:solidFill>
                  <a:srgbClr val="0070C0"/>
                </a:solidFill>
              </a:rPr>
              <a:t>Костылева</a:t>
            </a:r>
            <a:r>
              <a:rPr lang="ru-RU" sz="1400" dirty="0" smtClean="0">
                <a:solidFill>
                  <a:srgbClr val="0070C0"/>
                </a:solidFill>
              </a:rPr>
              <a:t> выбираются из социального дна и начинают новую жизнь.</a:t>
            </a:r>
          </a:p>
          <a:p>
            <a:pPr marL="630238" indent="-228600" algn="l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Наталья и Васька Пепел убегают </a:t>
            </a:r>
            <a:r>
              <a:rPr lang="ru-RU" sz="1400" dirty="0" smtClean="0">
                <a:solidFill>
                  <a:srgbClr val="0070C0"/>
                </a:solidFill>
              </a:rPr>
              <a:t>в </a:t>
            </a:r>
            <a:r>
              <a:rPr lang="ru-RU" sz="1400" dirty="0" smtClean="0">
                <a:solidFill>
                  <a:srgbClr val="0070C0"/>
                </a:solidFill>
              </a:rPr>
              <a:t>Сибирь.</a:t>
            </a:r>
          </a:p>
          <a:p>
            <a:pPr marL="630238" indent="-228600" algn="l">
              <a:spcBef>
                <a:spcPts val="600"/>
              </a:spcBef>
              <a:buAutoNum type="alphaUcParenR"/>
            </a:pPr>
            <a:r>
              <a:rPr lang="ru-RU" sz="1400" dirty="0" smtClean="0">
                <a:solidFill>
                  <a:srgbClr val="0070C0"/>
                </a:solidFill>
              </a:rPr>
              <a:t> Актёр заканчивает жизнь самоубийством.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Documents and Settings\Эмма\Рабочий стол\на до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4470" y="1693863"/>
            <a:ext cx="1428751" cy="1319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90612" y="614313"/>
            <a:ext cx="2508123" cy="2508379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1600" b="1" dirty="0" smtClean="0"/>
              <a:t>1 - </a:t>
            </a:r>
            <a:r>
              <a:rPr lang="en-US" sz="1600" b="1" dirty="0" smtClean="0"/>
              <a:t>B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2</a:t>
            </a:r>
            <a:r>
              <a:rPr lang="ru-RU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</a:t>
            </a:r>
            <a:r>
              <a:rPr lang="en-US" sz="1600" b="1" dirty="0" smtClean="0"/>
              <a:t>C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3</a:t>
            </a:r>
            <a:r>
              <a:rPr lang="ru-RU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</a:t>
            </a:r>
            <a:r>
              <a:rPr lang="en-US" sz="1600" b="1" dirty="0" smtClean="0"/>
              <a:t>A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4</a:t>
            </a:r>
            <a:r>
              <a:rPr lang="ru-RU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</a:t>
            </a:r>
            <a:r>
              <a:rPr lang="en-US" sz="1600" b="1" dirty="0" smtClean="0"/>
              <a:t>B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5</a:t>
            </a:r>
            <a:r>
              <a:rPr lang="ru-RU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</a:t>
            </a:r>
            <a:r>
              <a:rPr lang="en-US" sz="1600" b="1" dirty="0" smtClean="0"/>
              <a:t>B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6</a:t>
            </a:r>
            <a:r>
              <a:rPr lang="ru-RU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</a:t>
            </a:r>
            <a:r>
              <a:rPr lang="en-US" sz="1600" b="1" dirty="0" smtClean="0"/>
              <a:t>B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7</a:t>
            </a:r>
            <a:r>
              <a:rPr lang="ru-RU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</a:t>
            </a:r>
            <a:r>
              <a:rPr lang="en-US" sz="1600" b="1" dirty="0" smtClean="0"/>
              <a:t>A</a:t>
            </a:r>
            <a:endParaRPr lang="en-US" sz="1600" b="1" dirty="0" smtClean="0"/>
          </a:p>
          <a:p>
            <a:pPr algn="ctr">
              <a:spcBef>
                <a:spcPts val="600"/>
              </a:spcBef>
            </a:pPr>
            <a:r>
              <a:rPr lang="en-US" sz="1600" b="1" dirty="0" smtClean="0"/>
              <a:t>8</a:t>
            </a:r>
            <a:r>
              <a:rPr lang="ru-RU" sz="1600" b="1" dirty="0" smtClean="0"/>
              <a:t> </a:t>
            </a:r>
            <a:r>
              <a:rPr lang="en-US" sz="1600" b="1" dirty="0" smtClean="0"/>
              <a:t>-</a:t>
            </a:r>
            <a:r>
              <a:rPr lang="ru-RU" sz="1600" b="1" dirty="0" smtClean="0"/>
              <a:t> </a:t>
            </a:r>
            <a:r>
              <a:rPr lang="en-US" sz="1600" b="1" dirty="0" smtClean="0"/>
              <a:t>C</a:t>
            </a:r>
            <a:endParaRPr lang="ru-RU" sz="1600" b="1" dirty="0"/>
          </a:p>
        </p:txBody>
      </p:sp>
      <p:pic>
        <p:nvPicPr>
          <p:cNvPr id="5" name="Picture 2" descr="G:\Материал к урокам\Материал к урокам Л\На дне\АМГ 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4908" y="614313"/>
            <a:ext cx="2520280" cy="2464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20" y="110257"/>
            <a:ext cx="4957723" cy="315471"/>
          </a:xfrm>
        </p:spPr>
        <p:txBody>
          <a:bodyPr/>
          <a:lstStyle/>
          <a:p>
            <a:pPr algn="ctr"/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758329"/>
            <a:ext cx="5472608" cy="2200602"/>
          </a:xfrm>
        </p:spPr>
        <p:txBody>
          <a:bodyPr anchor="ctr"/>
          <a:lstStyle/>
          <a:p>
            <a:pPr indent="539750" algn="just"/>
            <a:r>
              <a:rPr lang="ru-RU" sz="1300" b="1" dirty="0" smtClean="0">
                <a:solidFill>
                  <a:srgbClr val="0070C0"/>
                </a:solidFill>
              </a:rPr>
              <a:t>На рубеже 19-20 веков существовали и развивались различные художественные течения. Это касалось </a:t>
            </a:r>
            <a:r>
              <a:rPr lang="ru-RU" sz="1300" b="1" dirty="0" smtClean="0">
                <a:solidFill>
                  <a:srgbClr val="0070C0"/>
                </a:solidFill>
              </a:rPr>
              <a:t>в </a:t>
            </a:r>
            <a:r>
              <a:rPr lang="ru-RU" sz="1300" b="1" dirty="0" smtClean="0">
                <a:solidFill>
                  <a:srgbClr val="0070C0"/>
                </a:solidFill>
              </a:rPr>
              <a:t>первую очередь литературы. В начале века творили крупнейшие прозаики русского реализма Л.Н.Толстой, А.П.Чехов, В.Г.Короленко. Писатели более молодого </a:t>
            </a:r>
            <a:r>
              <a:rPr lang="ru-RU" sz="1300" b="1" dirty="0" smtClean="0">
                <a:solidFill>
                  <a:srgbClr val="0070C0"/>
                </a:solidFill>
              </a:rPr>
              <a:t>поколения, </a:t>
            </a:r>
            <a:r>
              <a:rPr lang="ru-RU" sz="1300" b="1" dirty="0" smtClean="0">
                <a:solidFill>
                  <a:srgbClr val="0070C0"/>
                </a:solidFill>
              </a:rPr>
              <a:t>тяготевшие к реализму, объединились вокруг </a:t>
            </a:r>
            <a:r>
              <a:rPr lang="ru-RU" sz="1300" b="1" dirty="0" smtClean="0">
                <a:solidFill>
                  <a:srgbClr val="0070C0"/>
                </a:solidFill>
              </a:rPr>
              <a:t>организованного </a:t>
            </a:r>
            <a:r>
              <a:rPr lang="ru-RU" sz="1300" b="1" dirty="0" smtClean="0">
                <a:solidFill>
                  <a:srgbClr val="0070C0"/>
                </a:solidFill>
              </a:rPr>
              <a:t>М.Горьким издательства «Знание». Здесь печатали свои произведения И.Бунин, А.Куприн, И.Шмелёв и другие. </a:t>
            </a:r>
            <a:r>
              <a:rPr lang="ru-RU" sz="1300" b="1" dirty="0" smtClean="0">
                <a:solidFill>
                  <a:srgbClr val="0070C0"/>
                </a:solidFill>
              </a:rPr>
              <a:t>Они </a:t>
            </a:r>
            <a:r>
              <a:rPr lang="ru-RU" sz="1300" b="1" dirty="0" smtClean="0">
                <a:solidFill>
                  <a:srgbClr val="0070C0"/>
                </a:solidFill>
              </a:rPr>
              <a:t>опирались на лучшие традиции русской </a:t>
            </a:r>
            <a:r>
              <a:rPr lang="ru-RU" sz="1300" b="1" dirty="0" smtClean="0">
                <a:solidFill>
                  <a:srgbClr val="0070C0"/>
                </a:solidFill>
              </a:rPr>
              <a:t>литературы 19 </a:t>
            </a:r>
            <a:r>
              <a:rPr lang="ru-RU" sz="1300" b="1" dirty="0" smtClean="0">
                <a:solidFill>
                  <a:srgbClr val="0070C0"/>
                </a:solidFill>
              </a:rPr>
              <a:t>века, однако новые философские учения </a:t>
            </a:r>
            <a:r>
              <a:rPr lang="ru-RU" sz="1300" b="1" dirty="0" smtClean="0">
                <a:solidFill>
                  <a:srgbClr val="0070C0"/>
                </a:solidFill>
              </a:rPr>
              <a:t>и </a:t>
            </a:r>
            <a:r>
              <a:rPr lang="ru-RU" sz="1300" b="1" dirty="0" smtClean="0">
                <a:solidFill>
                  <a:srgbClr val="0070C0"/>
                </a:solidFill>
              </a:rPr>
              <a:t>модернистские течения оказали огромное влияние </a:t>
            </a:r>
            <a:r>
              <a:rPr lang="ru-RU" sz="1300" b="1" dirty="0" smtClean="0">
                <a:solidFill>
                  <a:srgbClr val="0070C0"/>
                </a:solidFill>
              </a:rPr>
              <a:t>на </a:t>
            </a:r>
            <a:r>
              <a:rPr lang="ru-RU" sz="1300" b="1" dirty="0" smtClean="0">
                <a:solidFill>
                  <a:srgbClr val="0070C0"/>
                </a:solidFill>
              </a:rPr>
              <a:t>их творчество. </a:t>
            </a:r>
            <a:endParaRPr lang="ru-RU" sz="1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329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652" y="1046361"/>
            <a:ext cx="4680520" cy="892552"/>
          </a:xfr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 smtClean="0"/>
              <a:t>Составить 10 тестов по творчеству </a:t>
            </a:r>
            <a:r>
              <a:rPr lang="ru-RU" sz="1600" dirty="0" err="1" smtClean="0"/>
              <a:t>И.Бунина</a:t>
            </a:r>
            <a:r>
              <a:rPr lang="ru-RU" sz="1600" dirty="0" smtClean="0"/>
              <a:t> </a:t>
            </a:r>
            <a:r>
              <a:rPr lang="ru-RU" sz="1600" dirty="0" smtClean="0"/>
              <a:t>и </a:t>
            </a:r>
            <a:r>
              <a:rPr lang="ru-RU" sz="1600" dirty="0" err="1" smtClean="0"/>
              <a:t>А.Куприна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1600" dirty="0" smtClean="0"/>
              <a:t>Прочитать рассказ «Чаша жизни» И.Бунина.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714360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596" y="614313"/>
            <a:ext cx="554461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Первая буржуазно-демократическая революция в 1905 году.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Февральская революция в 1917 году. </a:t>
            </a:r>
          </a:p>
          <a:p>
            <a:pPr marL="360000" indent="-360000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Эти события поставили страну на грань катастрофы. 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Гражданская война 1919-1921 годов - война, открывающая одну из самых кровавых страниц российской истории.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Первая мировая война 1914-1919 годов - война, которая </a:t>
            </a:r>
            <a:endParaRPr lang="ru-RU" sz="1400" dirty="0" smtClean="0"/>
          </a:p>
          <a:p>
            <a:pPr marL="360363" algn="just"/>
            <a:r>
              <a:rPr lang="ru-RU" sz="1400" dirty="0" smtClean="0"/>
              <a:t>по </a:t>
            </a:r>
            <a:r>
              <a:rPr lang="ru-RU" sz="1400" dirty="0" smtClean="0"/>
              <a:t>жестокости и числу жертв, превзошла все предыдущие войны.</a:t>
            </a:r>
          </a:p>
          <a:p>
            <a:pPr marL="360000" indent="-360000" algn="just">
              <a:buFont typeface="Wingdings" panose="05000000000000000000" pitchFamily="2" charset="2"/>
              <a:buChar char="Ø"/>
            </a:pPr>
            <a:r>
              <a:rPr lang="ru-RU" sz="1400" dirty="0" smtClean="0"/>
              <a:t>Октябрьская революция 1917 года. </a:t>
            </a:r>
            <a:endParaRPr lang="ru-RU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Все </a:t>
            </a:r>
            <a:r>
              <a:rPr lang="ru-RU" sz="1400" dirty="0" smtClean="0"/>
              <a:t>эти трагические события повлияли на развитие русской литературы конца 19 и начала 20 веков. </a:t>
            </a:r>
          </a:p>
        </p:txBody>
      </p:sp>
    </p:spTree>
    <p:extLst>
      <p:ext uri="{BB962C8B-B14F-4D97-AF65-F5344CB8AC3E}">
        <p14:creationId xmlns:p14="http://schemas.microsoft.com/office/powerpoint/2010/main" val="222154868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Кружок «Московская литературная среда» 1899 </a:t>
            </a:r>
            <a:r>
              <a:rPr lang="ru-RU" sz="1600" dirty="0" smtClean="0"/>
              <a:t>г.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14313"/>
            <a:ext cx="5328592" cy="2400657"/>
          </a:xfrm>
        </p:spPr>
        <p:txBody>
          <a:bodyPr/>
          <a:lstStyle/>
          <a:p>
            <a:pPr indent="360363" algn="just"/>
            <a:r>
              <a:rPr lang="ru-RU" dirty="0" smtClean="0"/>
              <a:t>Николай </a:t>
            </a:r>
            <a:r>
              <a:rPr lang="ru-RU" dirty="0" err="1" smtClean="0"/>
              <a:t>Телешов</a:t>
            </a:r>
            <a:r>
              <a:rPr lang="ru-RU" dirty="0" smtClean="0"/>
              <a:t> был поэтом, организатором и меценатом, который основал собственный литературный салон, остававшийся на протяжении 20 лет одним из самых известных в Москве. Изначально встречи в нём проходили по средам, отчего кружок и получил своё </a:t>
            </a:r>
            <a:r>
              <a:rPr lang="ru-RU" dirty="0" smtClean="0"/>
              <a:t>название. Основными </a:t>
            </a:r>
            <a:r>
              <a:rPr lang="ru-RU" dirty="0" smtClean="0"/>
              <a:t>участниками «Среды» были знаменитые писатели и поэты: </a:t>
            </a:r>
            <a:r>
              <a:rPr lang="ru-RU" b="1" i="1" dirty="0" smtClean="0"/>
              <a:t>Максим Горький, Александр Куприн, Владимир Короленко, Иван Бунин, Дмитрий Мамин-Сибиряк</a:t>
            </a:r>
            <a:r>
              <a:rPr lang="ru-RU" dirty="0" smtClean="0"/>
              <a:t> и другие. Частыми гостями </a:t>
            </a:r>
            <a:r>
              <a:rPr lang="ru-RU" dirty="0" smtClean="0"/>
              <a:t>этого </a:t>
            </a:r>
            <a:r>
              <a:rPr lang="ru-RU" dirty="0" smtClean="0"/>
              <a:t>кружка были певец </a:t>
            </a:r>
            <a:r>
              <a:rPr lang="ru-RU" i="1" dirty="0" smtClean="0"/>
              <a:t>Фёдор Шаляпин</a:t>
            </a:r>
            <a:r>
              <a:rPr lang="ru-RU" dirty="0" smtClean="0"/>
              <a:t>, художники </a:t>
            </a:r>
            <a:r>
              <a:rPr lang="ru-RU" i="1" dirty="0" err="1" smtClean="0"/>
              <a:t>И.Левитан</a:t>
            </a:r>
            <a:r>
              <a:rPr lang="ru-RU" i="1" dirty="0" smtClean="0"/>
              <a:t> </a:t>
            </a:r>
            <a:r>
              <a:rPr lang="ru-RU" dirty="0" smtClean="0"/>
              <a:t>и</a:t>
            </a:r>
            <a:r>
              <a:rPr lang="ru-RU" i="1" dirty="0" smtClean="0"/>
              <a:t> </a:t>
            </a:r>
            <a:r>
              <a:rPr lang="ru-RU" i="1" dirty="0" smtClean="0"/>
              <a:t>А.Васнецов</a:t>
            </a:r>
            <a:r>
              <a:rPr lang="ru-RU" dirty="0" smtClean="0"/>
              <a:t>. На встречах они читали новые произведения и каждый мог открыто высказать своё мнение. Несмотря на разные вкусы </a:t>
            </a:r>
            <a:r>
              <a:rPr lang="ru-RU" dirty="0" smtClean="0"/>
              <a:t>и </a:t>
            </a:r>
            <a:r>
              <a:rPr lang="ru-RU" dirty="0" smtClean="0"/>
              <a:t>политические взгляды, здесь не было личных выпадов, только искреннее желание помочь, стремление убрать всё лишнее и достичь большей выразительности языка.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3395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Эмма\Рабочий стол\повторение\GL(2788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96" y="622293"/>
            <a:ext cx="5500726" cy="250033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90612" y="182265"/>
            <a:ext cx="516429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1600" kern="0" dirty="0" smtClean="0"/>
              <a:t>Кружок «Московская литературная среда» 1899 г.</a:t>
            </a: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11144767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82265"/>
            <a:ext cx="5164295" cy="215444"/>
          </a:xfrm>
        </p:spPr>
        <p:txBody>
          <a:bodyPr/>
          <a:lstStyle/>
          <a:p>
            <a:pPr algn="ctr"/>
            <a:r>
              <a:rPr lang="ru-RU" sz="1400" dirty="0" smtClean="0"/>
              <a:t>Реализм с приёмами символизации изображаемого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596" y="1133177"/>
            <a:ext cx="5472608" cy="1508105"/>
          </a:xfrm>
        </p:spPr>
        <p:txBody>
          <a:bodyPr anchor="ctr"/>
          <a:lstStyle/>
          <a:p>
            <a:pPr indent="449263" algn="just"/>
            <a:r>
              <a:rPr lang="ru-RU" sz="1400" dirty="0" smtClean="0"/>
              <a:t>В конце 1900-х годов внутри реалистического направления возникло течение нового реализма </a:t>
            </a:r>
            <a:r>
              <a:rPr lang="ru-RU" sz="1400" dirty="0" smtClean="0"/>
              <a:t>или </a:t>
            </a:r>
            <a:r>
              <a:rPr lang="ru-RU" sz="1400" dirty="0" smtClean="0"/>
              <a:t>неореализма. В прозе </a:t>
            </a:r>
            <a:endParaRPr lang="ru-RU" sz="1400" dirty="0" smtClean="0"/>
          </a:p>
          <a:p>
            <a:pPr algn="just"/>
            <a:r>
              <a:rPr lang="ru-RU" sz="1400" dirty="0" smtClean="0"/>
              <a:t>А</a:t>
            </a:r>
            <a:r>
              <a:rPr lang="ru-RU" sz="1400" dirty="0" smtClean="0"/>
              <a:t>. Куприна и И. Бунина традиции классического реализма обогащались опытом «новой литературы» с её приёмами символизации изображаемого. Это видно в произведениях «Гранатовый браслет», «Олеся» </a:t>
            </a:r>
            <a:r>
              <a:rPr lang="ru-RU" sz="1400" dirty="0" err="1" smtClean="0"/>
              <a:t>А.И.Куприна</a:t>
            </a:r>
            <a:r>
              <a:rPr lang="ru-RU" sz="1400" dirty="0"/>
              <a:t> </a:t>
            </a:r>
            <a:r>
              <a:rPr lang="ru-RU" sz="1400" dirty="0" smtClean="0"/>
              <a:t>и </a:t>
            </a:r>
            <a:r>
              <a:rPr lang="ru-RU" sz="1400" dirty="0" smtClean="0"/>
              <a:t>в рассказе И.А.Бунина «Господин из Сан-Франциско». </a:t>
            </a:r>
          </a:p>
        </p:txBody>
      </p:sp>
    </p:spTree>
    <p:extLst>
      <p:ext uri="{BB962C8B-B14F-4D97-AF65-F5344CB8AC3E}">
        <p14:creationId xmlns:p14="http://schemas.microsoft.com/office/powerpoint/2010/main" val="7418169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А.И.Куприн 1870-1838 </a:t>
            </a:r>
            <a:r>
              <a:rPr lang="ru-RU" dirty="0" smtClean="0"/>
              <a:t>гг.</a:t>
            </a:r>
            <a:endParaRPr lang="ru-RU" dirty="0"/>
          </a:p>
        </p:txBody>
      </p:sp>
      <p:pic>
        <p:nvPicPr>
          <p:cNvPr id="4" name="Picture 2" descr="C:\Documents and Settings\Эмма\Рабочий стол\куприн повесть олеся\960624586_0-0-1522-856_600x0_80_0_0_4532f549e82d964e0dfb9260e2fea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20" y="614313"/>
            <a:ext cx="2438635" cy="25083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82900" y="641603"/>
            <a:ext cx="2736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В 1876 году  мальчика мать отдала </a:t>
            </a:r>
            <a:endParaRPr lang="ru-RU" sz="1200" dirty="0" smtClean="0"/>
          </a:p>
          <a:p>
            <a:pPr algn="ctr"/>
            <a:r>
              <a:rPr lang="ru-RU" sz="1200" dirty="0" smtClean="0"/>
              <a:t>в </a:t>
            </a:r>
            <a:r>
              <a:rPr lang="ru-RU" sz="1200" dirty="0" smtClean="0"/>
              <a:t>Московский Разумовский сиротский пансион. Писатель учился </a:t>
            </a:r>
            <a:endParaRPr lang="ru-RU" sz="1200" dirty="0" smtClean="0"/>
          </a:p>
          <a:p>
            <a:pPr algn="ctr"/>
            <a:r>
              <a:rPr lang="ru-RU" sz="1200" dirty="0" smtClean="0"/>
              <a:t>во 2-ой </a:t>
            </a:r>
            <a:r>
              <a:rPr lang="ru-RU" sz="1200" dirty="0" smtClean="0"/>
              <a:t>Московской  военной гимназии, а после учился  </a:t>
            </a:r>
            <a:endParaRPr lang="ru-RU" sz="1200" dirty="0" smtClean="0"/>
          </a:p>
          <a:p>
            <a:pPr algn="ctr"/>
            <a:r>
              <a:rPr lang="ru-RU" sz="1200" dirty="0" smtClean="0"/>
              <a:t>в </a:t>
            </a:r>
            <a:r>
              <a:rPr lang="ru-RU" sz="1200" dirty="0" smtClean="0"/>
              <a:t>Московском Александровском военном училище и был выпущен </a:t>
            </a:r>
            <a:endParaRPr lang="ru-RU" sz="1200" dirty="0" smtClean="0"/>
          </a:p>
          <a:p>
            <a:pPr algn="ctr"/>
            <a:r>
              <a:rPr lang="ru-RU" sz="1200" dirty="0" smtClean="0"/>
              <a:t>в </a:t>
            </a:r>
            <a:r>
              <a:rPr lang="ru-RU" sz="1200" dirty="0" smtClean="0"/>
              <a:t>звании подпоручика. Свои жизненные наблюдения армейской жизни он позже описал в повести «Поединок» в 1905 году. Куприн написал много произведений, </a:t>
            </a:r>
            <a:r>
              <a:rPr lang="ru-RU" sz="1200" dirty="0" smtClean="0"/>
              <a:t>посвящённых </a:t>
            </a:r>
            <a:r>
              <a:rPr lang="ru-RU" sz="1200" dirty="0" smtClean="0"/>
              <a:t>теме любви.</a:t>
            </a:r>
          </a:p>
        </p:txBody>
      </p:sp>
    </p:spTree>
    <p:extLst>
      <p:ext uri="{BB962C8B-B14F-4D97-AF65-F5344CB8AC3E}">
        <p14:creationId xmlns:p14="http://schemas.microsoft.com/office/powerpoint/2010/main" val="18280845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12" y="110257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Произведения А.И.Куприна</a:t>
            </a:r>
            <a:endParaRPr lang="ru-RU" dirty="0"/>
          </a:p>
        </p:txBody>
      </p:sp>
      <p:pic>
        <p:nvPicPr>
          <p:cNvPr id="5" name="Picture 2" descr="C:\Documents and Settings\Эмма\Рабочий стол\куприн повесть олеся\1228838_230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32" y="578593"/>
            <a:ext cx="1278000" cy="2556000"/>
          </a:xfrm>
          <a:prstGeom prst="rect">
            <a:avLst/>
          </a:prstGeom>
          <a:noFill/>
        </p:spPr>
      </p:pic>
      <p:pic>
        <p:nvPicPr>
          <p:cNvPr id="6" name="Picture 3" descr="C:\Documents and Settings\Эмма\Рабочий стол\куприн повесть олеся\feae14206f3b4dfd693f_4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4076" y="578593"/>
            <a:ext cx="1633000" cy="2556000"/>
          </a:xfrm>
          <a:prstGeom prst="rect">
            <a:avLst/>
          </a:prstGeom>
          <a:noFill/>
        </p:spPr>
      </p:pic>
      <p:pic>
        <p:nvPicPr>
          <p:cNvPr id="7" name="Picture 2" descr="C:\Documents and Settings\Эмма\Рабочий стол\куприн повесть олеся\cover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90892" y="578593"/>
            <a:ext cx="1420000" cy="2556000"/>
          </a:xfrm>
          <a:prstGeom prst="rect">
            <a:avLst/>
          </a:prstGeom>
          <a:noFill/>
        </p:spPr>
      </p:pic>
      <p:pic>
        <p:nvPicPr>
          <p:cNvPr id="8" name="Picture 2" descr="C:\Documents and Settings\Эмма\Рабочий стол\11 класс поединок\unname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4212" y="578593"/>
            <a:ext cx="1207000" cy="25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63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ed418806f22d8e24c5f6fca1e35344570e271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9200</TotalTime>
  <Words>1528</Words>
  <Application>Microsoft Office PowerPoint</Application>
  <PresentationFormat>Произвольный</PresentationFormat>
  <Paragraphs>198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Arno Pro SmText</vt:lpstr>
      <vt:lpstr>Calibri</vt:lpstr>
      <vt:lpstr>Times New Roman</vt:lpstr>
      <vt:lpstr>Wingdings</vt:lpstr>
      <vt:lpstr>Office Theme</vt:lpstr>
      <vt:lpstr>Литература </vt:lpstr>
      <vt:lpstr>Повторение </vt:lpstr>
      <vt:lpstr>Русско-японская война 1904-1905 гг.</vt:lpstr>
      <vt:lpstr>Повторение</vt:lpstr>
      <vt:lpstr>Кружок «Московская литературная среда» 1899 г.</vt:lpstr>
      <vt:lpstr>Презентация PowerPoint</vt:lpstr>
      <vt:lpstr>Реализм с приёмами символизации изображаемого</vt:lpstr>
      <vt:lpstr>А.И.Куприн 1870-1838 гг.</vt:lpstr>
      <vt:lpstr>Произведения А.И.Куприна</vt:lpstr>
      <vt:lpstr>Повесть «Олеся» 1898 г.</vt:lpstr>
      <vt:lpstr>Повесть «Гранатовый браслет» 1911г.</vt:lpstr>
      <vt:lpstr>Повесть «Поединок» 1905 г.</vt:lpstr>
      <vt:lpstr>Иван Алексеевич Бунин 1870-1853 гг. </vt:lpstr>
      <vt:lpstr>Произведения И.А.Бунина</vt:lpstr>
      <vt:lpstr>Литературный диктант </vt:lpstr>
      <vt:lpstr>Литературный диктант  </vt:lpstr>
      <vt:lpstr>Литературный диктант</vt:lpstr>
      <vt:lpstr>Литературный диктант</vt:lpstr>
      <vt:lpstr>Литературный диктант</vt:lpstr>
      <vt:lpstr>Литературный диктант</vt:lpstr>
      <vt:lpstr>Литературный диктант  </vt:lpstr>
      <vt:lpstr>Литературный диктант</vt:lpstr>
      <vt:lpstr>Правильные ответы</vt:lpstr>
      <vt:lpstr>Философия Фридриха Ницше </vt:lpstr>
      <vt:lpstr>Философия  Ницше в творчестве М.Горького</vt:lpstr>
      <vt:lpstr> Отражение философии Ницше в устах Сатина в пьесе «На дне» М. Горького </vt:lpstr>
      <vt:lpstr>Философия Ницше в произведениях М.Горького</vt:lpstr>
      <vt:lpstr>Тестирование по жизни и творчеству М.Горького 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Ответы </vt:lpstr>
      <vt:lpstr>Вывод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1085</cp:revision>
  <dcterms:created xsi:type="dcterms:W3CDTF">2020-04-13T08:06:06Z</dcterms:created>
  <dcterms:modified xsi:type="dcterms:W3CDTF">2020-10-13T14:51:53Z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