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30.xml" ContentType="application/vnd.openxmlformats-officedocument.presentationml.tags+xml"/>
  <Override PartName="/ppt/notesSlides/notesSlide26.xml" ContentType="application/vnd.openxmlformats-officedocument.presentationml.notesSlide+xml"/>
  <Override PartName="/ppt/tags/tag31.xml" ContentType="application/vnd.openxmlformats-officedocument.presentationml.tags+xml"/>
  <Override PartName="/ppt/notesSlides/notesSlide27.xml" ContentType="application/vnd.openxmlformats-officedocument.presentationml.notesSlide+xml"/>
  <Override PartName="/ppt/tags/tag32.xml" ContentType="application/vnd.openxmlformats-officedocument.presentationml.tags+xml"/>
  <Override PartName="/ppt/notesSlides/notesSlide28.xml" ContentType="application/vnd.openxmlformats-officedocument.presentationml.notesSlide+xml"/>
  <Override PartName="/ppt/tags/tag33.xml" ContentType="application/vnd.openxmlformats-officedocument.presentationml.tags+xml"/>
  <Override PartName="/ppt/notesSlides/notesSlide29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tags/tag35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803" r:id="rId2"/>
  </p:sldMasterIdLst>
  <p:notesMasterIdLst>
    <p:notesMasterId r:id="rId36"/>
  </p:notesMasterIdLst>
  <p:sldIdLst>
    <p:sldId id="375" r:id="rId3"/>
    <p:sldId id="257" r:id="rId4"/>
    <p:sldId id="258" r:id="rId5"/>
    <p:sldId id="259" r:id="rId6"/>
    <p:sldId id="260" r:id="rId7"/>
    <p:sldId id="263" r:id="rId8"/>
    <p:sldId id="261" r:id="rId9"/>
    <p:sldId id="264" r:id="rId10"/>
    <p:sldId id="262" r:id="rId11"/>
    <p:sldId id="265" r:id="rId12"/>
    <p:sldId id="269" r:id="rId13"/>
    <p:sldId id="270" r:id="rId14"/>
    <p:sldId id="266" r:id="rId15"/>
    <p:sldId id="271" r:id="rId16"/>
    <p:sldId id="267" r:id="rId17"/>
    <p:sldId id="272" r:id="rId18"/>
    <p:sldId id="268" r:id="rId19"/>
    <p:sldId id="273" r:id="rId20"/>
    <p:sldId id="277" r:id="rId21"/>
    <p:sldId id="278" r:id="rId22"/>
    <p:sldId id="276" r:id="rId23"/>
    <p:sldId id="279" r:id="rId24"/>
    <p:sldId id="275" r:id="rId25"/>
    <p:sldId id="280" r:id="rId26"/>
    <p:sldId id="274" r:id="rId27"/>
    <p:sldId id="281" r:id="rId28"/>
    <p:sldId id="282" r:id="rId29"/>
    <p:sldId id="286" r:id="rId30"/>
    <p:sldId id="284" r:id="rId31"/>
    <p:sldId id="287" r:id="rId32"/>
    <p:sldId id="285" r:id="rId33"/>
    <p:sldId id="288" r:id="rId34"/>
    <p:sldId id="374" r:id="rId35"/>
  </p:sldIdLst>
  <p:sldSz cx="12192000" cy="6858000"/>
  <p:notesSz cx="6858000" cy="9144000"/>
  <p:custDataLst>
    <p:tags r:id="rId3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190"/>
    <a:srgbClr val="3864B2"/>
    <a:srgbClr val="0F3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1" autoAdjust="0"/>
    <p:restoredTop sz="90727" autoAdjust="0"/>
  </p:normalViewPr>
  <p:slideViewPr>
    <p:cSldViewPr snapToGrid="0">
      <p:cViewPr>
        <p:scale>
          <a:sx n="50" d="100"/>
          <a:sy n="50" d="100"/>
        </p:scale>
        <p:origin x="1176" y="4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405C8-7EFE-4B15-807D-7765AE454758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661A-DBC5-460F-8DD8-4E346A31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5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61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8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0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87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1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85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06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48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02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06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95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31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06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9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08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56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48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299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42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034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4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004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67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59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93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0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11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94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2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4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2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1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00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4160939" y="2952925"/>
            <a:ext cx="2910980" cy="10150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9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8065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7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5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1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78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9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35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31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51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6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0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60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015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9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2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85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5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6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2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6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25" r:id="rId13"/>
    <p:sldLayoutId id="2147483817" r:id="rId14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5" Type="http://schemas.openxmlformats.org/officeDocument/2006/relationships/slide" Target="slide1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5" Type="http://schemas.openxmlformats.org/officeDocument/2006/relationships/slide" Target="slide14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5" Type="http://schemas.openxmlformats.org/officeDocument/2006/relationships/slide" Target="slide16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5" Type="http://schemas.openxmlformats.org/officeDocument/2006/relationships/slide" Target="slide18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Relationship Id="rId5" Type="http://schemas.openxmlformats.org/officeDocument/2006/relationships/slide" Target="slide20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1.xml"/><Relationship Id="rId18" Type="http://schemas.openxmlformats.org/officeDocument/2006/relationships/slide" Target="slide31.xml"/><Relationship Id="rId3" Type="http://schemas.openxmlformats.org/officeDocument/2006/relationships/notesSlide" Target="../notesSlides/notesSlide1.xml"/><Relationship Id="rId7" Type="http://schemas.openxmlformats.org/officeDocument/2006/relationships/slide" Target="slide9.xml"/><Relationship Id="rId12" Type="http://schemas.openxmlformats.org/officeDocument/2006/relationships/slide" Target="slide19.xml"/><Relationship Id="rId17" Type="http://schemas.openxmlformats.org/officeDocument/2006/relationships/slide" Target="slide29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27.xml"/><Relationship Id="rId1" Type="http://schemas.openxmlformats.org/officeDocument/2006/relationships/tags" Target="../tags/tag5.xml"/><Relationship Id="rId6" Type="http://schemas.openxmlformats.org/officeDocument/2006/relationships/slide" Target="slide7.xml"/><Relationship Id="rId11" Type="http://schemas.openxmlformats.org/officeDocument/2006/relationships/slide" Target="slide17.xml"/><Relationship Id="rId5" Type="http://schemas.openxmlformats.org/officeDocument/2006/relationships/slide" Target="slide5.xml"/><Relationship Id="rId15" Type="http://schemas.openxmlformats.org/officeDocument/2006/relationships/slide" Target="slide25.xml"/><Relationship Id="rId10" Type="http://schemas.openxmlformats.org/officeDocument/2006/relationships/slide" Target="slide15.xml"/><Relationship Id="rId4" Type="http://schemas.openxmlformats.org/officeDocument/2006/relationships/slide" Target="slide3.xml"/><Relationship Id="rId9" Type="http://schemas.openxmlformats.org/officeDocument/2006/relationships/slide" Target="slide13.xml"/><Relationship Id="rId14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5" Type="http://schemas.openxmlformats.org/officeDocument/2006/relationships/slide" Target="slide2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5" Type="http://schemas.openxmlformats.org/officeDocument/2006/relationships/slide" Target="slide24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5" Type="http://schemas.openxmlformats.org/officeDocument/2006/relationships/slide" Target="slide26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0.xml"/><Relationship Id="rId5" Type="http://schemas.openxmlformats.org/officeDocument/2006/relationships/slide" Target="slide28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Relationship Id="rId5" Type="http://schemas.openxmlformats.org/officeDocument/2006/relationships/slide" Target="slide30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6.xml"/><Relationship Id="rId5" Type="http://schemas.openxmlformats.org/officeDocument/2006/relationships/slide" Target="slide4.xml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Relationship Id="rId5" Type="http://schemas.openxmlformats.org/officeDocument/2006/relationships/slide" Target="slide32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slide" Target="slide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slide" Target="slide8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slide" Target="slide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5" Type="http://schemas.openxmlformats.org/officeDocument/2006/relationships/slide" Target="slide10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-33338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71538" y="3320299"/>
            <a:ext cx="9860124" cy="1909815"/>
          </a:xfrm>
          <a:prstGeom prst="rect">
            <a:avLst/>
          </a:prstGeom>
        </p:spPr>
        <p:txBody>
          <a:bodyPr wrap="square" lIns="0" tIns="29525" rIns="0" bIns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44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sz="4400" b="1" dirty="0">
              <a:latin typeface="Arial"/>
              <a:cs typeface="Arial"/>
            </a:endParaRPr>
          </a:p>
          <a:p>
            <a:pPr marL="26841" algn="ctr">
              <a:defRPr/>
            </a:pPr>
            <a:r>
              <a:rPr lang="ru-RU" sz="4400" b="1" spc="11" dirty="0" smtClean="0">
                <a:solidFill>
                  <a:srgbClr val="2365C7"/>
                </a:solidFill>
                <a:latin typeface="Arial"/>
                <a:cs typeface="Arial"/>
              </a:rPr>
              <a:t>Обобщающий урок по темам </a:t>
            </a:r>
          </a:p>
          <a:p>
            <a:pPr marL="26841" algn="ctr">
              <a:defRPr/>
            </a:pPr>
            <a:r>
              <a:rPr lang="en-US" sz="4400" b="1" spc="11" dirty="0" smtClean="0">
                <a:solidFill>
                  <a:srgbClr val="2365C7"/>
                </a:solidFill>
                <a:latin typeface="Arial"/>
                <a:cs typeface="Arial"/>
              </a:rPr>
              <a:t>I </a:t>
            </a:r>
            <a:r>
              <a:rPr lang="ru-RU" sz="4400" b="1" spc="11" dirty="0" smtClean="0">
                <a:solidFill>
                  <a:srgbClr val="2365C7"/>
                </a:solidFill>
                <a:latin typeface="Arial"/>
                <a:cs typeface="Arial"/>
              </a:rPr>
              <a:t>полугодия</a:t>
            </a:r>
            <a:r>
              <a:rPr lang="en-US" sz="4400" b="1" spc="11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  <a:endParaRPr lang="ru-RU" sz="44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0344150" y="319088"/>
            <a:ext cx="1339850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0407650" y="319088"/>
            <a:ext cx="1276350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699750" y="431800"/>
            <a:ext cx="762000" cy="765175"/>
          </a:xfrm>
          <a:prstGeom prst="rect">
            <a:avLst/>
          </a:prstGeom>
        </p:spPr>
        <p:txBody>
          <a:bodyPr lIns="0" tIns="33552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590213" y="1082675"/>
            <a:ext cx="1158875" cy="447675"/>
          </a:xfrm>
          <a:prstGeom prst="rect">
            <a:avLst/>
          </a:prstGeom>
        </p:spPr>
        <p:txBody>
          <a:bodyPr lIns="0" tIns="25499" rIns="0" bIns="0">
            <a:spAutoFit/>
          </a:bodyPr>
          <a:lstStyle/>
          <a:p>
            <a:pPr>
              <a:spcBef>
                <a:spcPts val="201"/>
              </a:spcBef>
              <a:defRPr/>
            </a:pPr>
            <a:r>
              <a:rPr lang="ru-RU" sz="2747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1392238" y="536575"/>
            <a:ext cx="8750300" cy="1008063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 eaLnBrk="1" fontAlgn="auto" hangingPunct="1">
              <a:spcBef>
                <a:spcPts val="241"/>
              </a:spcBef>
              <a:spcAft>
                <a:spcPts val="0"/>
              </a:spcAft>
              <a:defRPr/>
            </a:pPr>
            <a:r>
              <a:rPr lang="ru-RU" sz="6350" kern="0" spc="11" dirty="0">
                <a:solidFill>
                  <a:sysClr val="window" lastClr="FFFFFF"/>
                </a:solidFill>
              </a:rPr>
              <a:t>История Узбекистана</a:t>
            </a:r>
            <a:endParaRPr lang="en-US" sz="6350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id="{5B75B315-3F99-4F20-AE24-482E239D9233}"/>
              </a:ext>
            </a:extLst>
          </p:cNvPr>
          <p:cNvSpPr/>
          <p:nvPr/>
        </p:nvSpPr>
        <p:spPr>
          <a:xfrm>
            <a:off x="263525" y="695325"/>
            <a:ext cx="860425" cy="774700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id="{B1AC9C4C-06A4-42C7-B853-E49E57991666}"/>
              </a:ext>
            </a:extLst>
          </p:cNvPr>
          <p:cNvSpPr/>
          <p:nvPr/>
        </p:nvSpPr>
        <p:spPr>
          <a:xfrm>
            <a:off x="842963" y="1101725"/>
            <a:ext cx="28575" cy="144463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id="{AA74AE73-2CC7-4164-A38A-9C32CF275CE9}"/>
              </a:ext>
            </a:extLst>
          </p:cNvPr>
          <p:cNvSpPr/>
          <p:nvPr/>
        </p:nvSpPr>
        <p:spPr>
          <a:xfrm>
            <a:off x="842963" y="1274763"/>
            <a:ext cx="28575" cy="100012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897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04733" y="271464"/>
            <a:ext cx="11557417" cy="5157788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 органом самоуправления граждан председатель (аксакал) сроком в 2,5 года.</a:t>
            </a:r>
            <a:endParaRPr 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77229" y="5693553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0633" y="625446"/>
            <a:ext cx="115335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В Республики Узбекистан осуществляется принцип многопартийности. Какие партии действуют в стране и какая партия занимает большинство мест в </a:t>
            </a:r>
            <a:r>
              <a:rPr lang="ru-RU" sz="5400" b="1" dirty="0" err="1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Олий</a:t>
            </a:r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Мажлисе</a:t>
            </a:r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? </a:t>
            </a:r>
            <a:endParaRPr lang="ru-RU" sz="54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107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559" y="600530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95299" y="358201"/>
            <a:ext cx="11201400" cy="5494700"/>
          </a:xfrm>
        </p:spPr>
        <p:txBody>
          <a:bodyPr>
            <a:noAutofit/>
          </a:bodyPr>
          <a:lstStyle/>
          <a:p>
            <a:pPr lvl="0"/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1) Народно-демократическая партия Узбекистана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2) Социально-демократическая партия </a:t>
            </a:r>
            <a:r>
              <a:rPr lang="ru-RU" sz="4000" b="1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40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Адолат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3) Демократическая партия национального возрождения Узбекистана «</a:t>
            </a:r>
            <a:r>
              <a:rPr lang="ru-RU" sz="40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Миллий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тикланиш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4000" b="1" cap="none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Либерально-демократическая партия Узбекистана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5) Экологическая партия Узбекистана</a:t>
            </a:r>
            <a:endParaRPr lang="ru-RU" sz="40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8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692898" y="5925919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929584" y="909428"/>
            <a:ext cx="104226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Экономические реформы в Узбекистане проводились на основе «Узбекской модели» развития. Перечислите принципы этой модели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464836" y="5952702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351950" y="209550"/>
            <a:ext cx="11487150" cy="5719551"/>
          </a:xfrm>
        </p:spPr>
        <p:txBody>
          <a:bodyPr>
            <a:noAutofit/>
          </a:bodyPr>
          <a:lstStyle/>
          <a:p>
            <a:pPr marL="252000">
              <a:lnSpc>
                <a:spcPct val="100000"/>
              </a:lnSpc>
            </a:pP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1. Экономика должна быть выше политики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и освобождена от идеологии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2. Государство – главный реформатор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3. Верховенство закона: перед законом все равны.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4. Проведение сильной социальной политики 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5. Поэтапный, последовательный переход на рыночную экономику</a:t>
            </a:r>
            <a:endParaRPr lang="ru-RU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5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62942" y="5527564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661829" y="1802868"/>
            <a:ext cx="108443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Когда была введена в обращение национальная валюта Узбекистана </a:t>
            </a:r>
            <a:r>
              <a:rPr lang="ru-RU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29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89756" y="510603"/>
            <a:ext cx="11497456" cy="4747198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указу Президента </a:t>
            </a:r>
            <a:r>
              <a:rPr 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еспублики </a:t>
            </a:r>
            <a:r>
              <a:rPr 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збекистан «О введении в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обращение национальной валюты Республики </a:t>
            </a:r>
            <a:r>
              <a:rPr 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збекистан» с 1 июля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1994 года в обращение было введено единое неограниченное платежное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средство национальной валюты – </a:t>
            </a:r>
            <a:r>
              <a:rPr lang="ru-RU" sz="40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3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67081" y="5548997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176760" y="826868"/>
            <a:ext cx="117580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Какое сооружение, открытое в 2016 году, улучшило взаимодействие Ферганской долины с остальной территорией Узбекистана?</a:t>
            </a:r>
            <a:endParaRPr lang="ru-RU" sz="5400" b="1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37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371125" y="762311"/>
            <a:ext cx="9448800" cy="4705039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июне 2016 года были открыты</a:t>
            </a:r>
            <a:b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железная дорога Ангрен–Пап и туннель </a:t>
            </a:r>
            <a:r>
              <a:rPr lang="ru-RU" sz="4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44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амчик</a:t>
            </a:r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2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05793" y="5641865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111" y="847069"/>
            <a:ext cx="112626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 было внедрено в 2011 году с целью </a:t>
            </a:r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внедрения новых технологий для перевозок пассажиров в направлении 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Ташкент–Самарканд?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7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5190"/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08827"/>
              </p:ext>
            </p:extLst>
          </p:nvPr>
        </p:nvGraphicFramePr>
        <p:xfrm>
          <a:off x="5457825" y="-2"/>
          <a:ext cx="6734175" cy="685800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0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85323413"/>
                    </a:ext>
                  </a:extLst>
                </a:gridCol>
              </a:tblGrid>
              <a:tr h="2286001">
                <a:tc>
                  <a:txBody>
                    <a:bodyPr/>
                    <a:lstStyle/>
                    <a:p>
                      <a:pPr algn="ctr"/>
                      <a:r>
                        <a:rPr lang="ru-RU" sz="54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4" action="ppaction://hlinksldjump"/>
                        </a:rPr>
                        <a:t>1</a:t>
                      </a:r>
                      <a:endParaRPr lang="ru-RU" sz="54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6" action="ppaction://hlinksldjump"/>
                        </a:rPr>
                        <a:t>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7" action="ppaction://hlinksldjump"/>
                        </a:rPr>
                        <a:t>4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8" action="ppaction://hlinksldjump"/>
                        </a:rPr>
                        <a:t>5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1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9" action="ppaction://hlinksldjump"/>
                        </a:rPr>
                        <a:t>6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0" action="ppaction://hlinksldjump"/>
                        </a:rPr>
                        <a:t>7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1" action="ppaction://hlinksldjump"/>
                        </a:rPr>
                        <a:t>8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2" action="ppaction://hlinksldjump"/>
                        </a:rPr>
                        <a:t>9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3" action="ppaction://hlinksldjump"/>
                        </a:rPr>
                        <a:t>10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1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4" action="ppaction://hlinksldjump"/>
                        </a:rPr>
                        <a:t>11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5" action="ppaction://hlinksldjump"/>
                        </a:rPr>
                        <a:t>12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6" action="ppaction://hlinksldjump"/>
                        </a:rPr>
                        <a:t>13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7" action="ppaction://hlinksldjump"/>
                        </a:rPr>
                        <a:t>14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  <a:hlinkClick r:id="rId18" action="ppaction://hlinksldjump"/>
                        </a:rPr>
                        <a:t>15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06114"/>
              </p:ext>
            </p:extLst>
          </p:nvPr>
        </p:nvGraphicFramePr>
        <p:xfrm>
          <a:off x="-1" y="0"/>
          <a:ext cx="5457825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57825">
                  <a:extLst>
                    <a:ext uri="{9D8B030D-6E8A-4147-A177-3AD203B41FA5}">
                      <a16:colId xmlns:a16="http://schemas.microsoft.com/office/drawing/2014/main" val="329537710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40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Гражданское общество</a:t>
                      </a:r>
                      <a:endParaRPr lang="ru-RU" sz="40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50176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40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Экономика</a:t>
                      </a:r>
                      <a:endParaRPr lang="ru-RU" sz="40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584516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Open Sans" panose="020B0606030504020204" pitchFamily="34" charset="0"/>
                          <a:cs typeface="Arial" panose="020B0604020202020204" pitchFamily="34" charset="0"/>
                        </a:rPr>
                        <a:t>Толерантность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Open Sans" panose="020B0606030504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92121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649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554636" y="374755"/>
            <a:ext cx="11182662" cy="5021704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С 2011 года началось коммерческое использование скоростного поезда «</a:t>
            </a:r>
            <a:r>
              <a:rPr lang="ru-RU" sz="54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54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фросиаб</a:t>
            </a:r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5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0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01269" y="5690461"/>
            <a:ext cx="2590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8754" y="205668"/>
            <a:ext cx="1161573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Какой важный шаг к конвертируемости национальной валюты был сделан в 2017 году?</a:t>
            </a:r>
            <a:endParaRPr lang="ru-RU" sz="66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224852" y="209862"/>
            <a:ext cx="11647358" cy="5396459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Указу </a:t>
            </a:r>
            <a:r>
              <a:rPr 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резидента </a:t>
            </a:r>
            <a:r>
              <a:rPr 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еспублики </a:t>
            </a:r>
            <a:r>
              <a:rPr 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збекистан от 2 сентября 2017 года, начиная с 5 сентября в </a:t>
            </a:r>
            <a:r>
              <a:rPr lang="ru-RU" sz="4000" b="1" cap="none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збекистане юридические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и физические лица начали обменивать иностранную валюту без</a:t>
            </a:r>
            <a:b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каких-либо ограничений. Это стало важным шагом к конвертируемости сума. </a:t>
            </a:r>
            <a:endParaRPr lang="ru-RU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1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762930" y="5556140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426827" y="1519238"/>
            <a:ext cx="110603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Какова численность населения была к 1991 году? Назовите численность населения Узбекистана в 2020 году.</a:t>
            </a:r>
            <a:endParaRPr lang="ru-RU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3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266700" y="359764"/>
            <a:ext cx="11658600" cy="5171606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К 1991 году численность населения в Узбекистане превысила 20,7 млн. человек. </a:t>
            </a:r>
            <a:b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2020 году численность населения Узбекистана составила более 34 млн. человек.</a:t>
            </a:r>
            <a:endParaRPr lang="ru-RU" sz="5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648630" y="5690461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524656" y="686960"/>
            <a:ext cx="114438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В каких областях Узбекистана численность населения превысила 3 миллиона человек?</a:t>
            </a:r>
            <a:endParaRPr lang="ru-RU" sz="5400" b="1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37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211885" y="781051"/>
            <a:ext cx="11767279" cy="4219363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2018 году сформировалось 4 региона с численностью населения более 3 млн. человек: Самаркандская, Ферганская, Кашкадарьинская и Андижанская области.</a:t>
            </a:r>
            <a:endParaRPr lang="ru-RU" sz="5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4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901281" y="5404711"/>
            <a:ext cx="2590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320491" y="1380813"/>
            <a:ext cx="113000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Сколько национально-культурных центров действует в Узбекистане и какова их цель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5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261147" y="438149"/>
            <a:ext cx="11668756" cy="4533901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С целью удовлетворения культурных потребностей проживающих в </a:t>
            </a:r>
            <a:r>
              <a:rPr lang="ru-RU" sz="4400" b="1" cap="none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збекистане представителей разных национальностей осуществляют свою деятельность 138 национально-культурных центров</a:t>
            </a:r>
            <a:endParaRPr lang="ru-RU" sz="4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717063" y="5476149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/>
          <p:cNvSpPr/>
          <p:nvPr/>
        </p:nvSpPr>
        <p:spPr>
          <a:xfrm>
            <a:off x="296407" y="1126603"/>
            <a:ext cx="117372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Что закреплено в 31 статье Конституции Республики Узбекистан о свободе совести?</a:t>
            </a:r>
            <a:endParaRPr lang="ru-RU" sz="5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9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0462" y="834769"/>
            <a:ext cx="117529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4 января 1992 года был принят Закон «О реорганизации местных органов власти Республики Узбекистан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 Какие органы были сформированы в нашей стране?</a:t>
            </a:r>
            <a:r>
              <a:rPr lang="ru-RU" sz="5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accent4">
                  <a:lumMod val="40000"/>
                  <a:lumOff val="60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hlinkClick r:id="rId5" action="ppaction://hlinksldjump"/>
          </p:cNvPr>
          <p:cNvSpPr/>
          <p:nvPr/>
        </p:nvSpPr>
        <p:spPr>
          <a:xfrm>
            <a:off x="3576386" y="5852131"/>
            <a:ext cx="470134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344806" y="1100138"/>
            <a:ext cx="11501437" cy="4195762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Свобода совести гарантируется для всех. Каждый имеет право исповедовать любую религию или не исповедовать никакой. Недопустимо принудительное насаждение религиозных взглядов. (31 статья Конституции Республики Узбекистан)</a:t>
            </a:r>
            <a:endParaRPr lang="ru-RU" sz="4400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3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762930" y="5476148"/>
            <a:ext cx="28959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531642" y="862247"/>
            <a:ext cx="1135856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Какую резолюцию предложил принять Президент Республики Узбекистан Ш.М. </a:t>
            </a:r>
            <a:r>
              <a:rPr lang="ru-RU" sz="5400" b="1" dirty="0" err="1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Мирзиёев</a:t>
            </a:r>
            <a:r>
              <a:rPr lang="ru-RU" sz="5400" b="1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на 72-й сессии Генеральной Ассамблеи ООН?</a:t>
            </a:r>
            <a:endParaRPr lang="ru-RU" sz="5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3179086" y="5719551"/>
            <a:ext cx="58328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339770" y="897068"/>
            <a:ext cx="11511510" cy="4332157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«Просвещение и религиозная толерантность»</a:t>
            </a:r>
            <a:endParaRPr lang="ru-RU" sz="5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6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5863" y="200025"/>
            <a:ext cx="10058400" cy="900113"/>
          </a:xfrm>
        </p:spPr>
        <p:txBody>
          <a:bodyPr>
            <a:normAutofit/>
          </a:bodyPr>
          <a:lstStyle/>
          <a:p>
            <a:pPr algn="ctr"/>
            <a:r>
              <a:rPr lang="ru-RU" sz="4800" b="1" cap="none" dirty="0">
                <a:latin typeface="Arial" panose="020B0604020202020204" pitchFamily="34" charset="0"/>
                <a:cs typeface="Arial" panose="020B0604020202020204" pitchFamily="34" charset="0"/>
              </a:rPr>
              <a:t>Итоги урока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988136"/>
              </p:ext>
            </p:extLst>
          </p:nvPr>
        </p:nvGraphicFramePr>
        <p:xfrm>
          <a:off x="371476" y="1100138"/>
          <a:ext cx="11687174" cy="4818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3587">
                  <a:extLst>
                    <a:ext uri="{9D8B030D-6E8A-4147-A177-3AD203B41FA5}">
                      <a16:colId xmlns:a16="http://schemas.microsoft.com/office/drawing/2014/main" val="14419312"/>
                    </a:ext>
                  </a:extLst>
                </a:gridCol>
                <a:gridCol w="5843587">
                  <a:extLst>
                    <a:ext uri="{9D8B030D-6E8A-4147-A177-3AD203B41FA5}">
                      <a16:colId xmlns:a16="http://schemas.microsoft.com/office/drawing/2014/main" val="2414066627"/>
                    </a:ext>
                  </a:extLst>
                </a:gridCol>
              </a:tblGrid>
              <a:tr h="112871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Правильных ответов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7108770"/>
                  </a:ext>
                </a:extLst>
              </a:tr>
              <a:tr h="112871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8-10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удовлетворительно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21646"/>
                  </a:ext>
                </a:extLst>
              </a:tr>
              <a:tr h="112871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11-12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хорошо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31153"/>
                  </a:ext>
                </a:extLst>
              </a:tr>
              <a:tr h="112871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13-15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отлично</a:t>
                      </a:r>
                      <a:endParaRPr lang="ru-RU" sz="4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77794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31489" y="6215062"/>
            <a:ext cx="3958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Вернуться к выбору тем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25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882" y="786362"/>
            <a:ext cx="11872210" cy="4411280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1992 году впервые в </a:t>
            </a:r>
            <a:r>
              <a:rPr lang="ru-RU" sz="5400" b="1" cap="none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ашкенте и 12 регионах, 163 сельских и 18 городских районах, а также 120 городах были назначены и утверждены </a:t>
            </a:r>
            <a:r>
              <a:rPr lang="ru-RU" sz="54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хокимы</a:t>
            </a:r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созданы их аппараты – </a:t>
            </a:r>
            <a:r>
              <a:rPr lang="ru-RU" sz="54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хокимияты</a:t>
            </a:r>
            <a:r>
              <a:rPr lang="ru-RU" sz="54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hlinkClick r:id="rId5" action="ppaction://hlinksldjump"/>
          </p:cNvPr>
          <p:cNvSpPr/>
          <p:nvPr/>
        </p:nvSpPr>
        <p:spPr>
          <a:xfrm>
            <a:off x="3195128" y="5957834"/>
            <a:ext cx="5832879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4125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72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9843" y="235083"/>
            <a:ext cx="11737297" cy="50315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4798461" y="5747496"/>
            <a:ext cx="2895986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427219" y="353926"/>
            <a:ext cx="113625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с Конституцией Республики Узбекистан местная государственная власть и органы власти разделились на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две независимые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ветви – представительную и исполнительную власть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Назовите местные представительные органы власти и какова их форма работы. </a:t>
            </a:r>
            <a:endParaRPr lang="ru-RU" sz="40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66575" y="5948151"/>
            <a:ext cx="6057899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36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89" y="228600"/>
            <a:ext cx="11558586" cy="5157788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К местным представительным органам относятся </a:t>
            </a:r>
            <a:r>
              <a:rPr lang="ru-RU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40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енгаши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народных депутатов. Основной организационно-правовой формой работы </a:t>
            </a:r>
            <a:r>
              <a:rPr lang="ru-RU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40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енгашей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народных депутатов является сессия.</a:t>
            </a:r>
            <a:endParaRPr lang="ru-RU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5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872706" y="5810791"/>
            <a:ext cx="2590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66867" y="777849"/>
            <a:ext cx="11602385" cy="4322789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лет срок полномочий </a:t>
            </a:r>
            <a:r>
              <a:rPr lang="ru-RU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окима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депутатов </a:t>
            </a:r>
            <a:r>
              <a:rPr lang="ru-RU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Кенгаша</a:t>
            </a:r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народных депутатов?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985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2921022" y="5476664"/>
            <a:ext cx="6463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Вернуться к выбору тем→</a:t>
            </a:r>
            <a:endParaRPr lang="ru-RU" sz="40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284813" y="414338"/>
            <a:ext cx="11572407" cy="5062326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Согласно статье 101 конституции Республики Узбекистан срок полномочий </a:t>
            </a:r>
            <a:r>
              <a:rPr lang="ru-RU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0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окимов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составляет пять лет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законом «О выборах в областные, районные и городские </a:t>
            </a:r>
            <a:r>
              <a:rPr lang="ru-RU" sz="4000" b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4000" b="1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енгаши</a:t>
            </a:r>
            <a:r>
              <a:rPr lang="ru-RU" sz="40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народных депутатов»  срок полномочий депутатов 5 лет.</a:t>
            </a:r>
            <a:endParaRPr lang="ru-RU" sz="40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0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4786981" y="5896837"/>
            <a:ext cx="2590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  <a:hlinkClick r:id="rId5" action="ppaction://hlinksldjump"/>
              </a:rPr>
              <a:t>Узнать ответ</a:t>
            </a:r>
            <a:endParaRPr lang="ru-RU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363456" y="789049"/>
            <a:ext cx="116623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После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обретения независимости Республики Узбекистан,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 стране появились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органы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самоуправления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граждан. Кто является руководителем этих органов и каков их срок полномочий?</a:t>
            </a:r>
            <a:endParaRPr lang="ru-RU" sz="44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74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ISPRING_PLAYERS_CUSTOMIZATION" val="UEsDBBQAAgAIAAlvgU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BAgAAFAACAAgACW+BSKkBxHb7AgAAsAgAABQAAAAAAAAAAQAAAAAAAAAAAHVuaXZlcnNhbC9wbGF5ZXIueG1sUEsFBgAAAAABAAEAQgAAAC0DAAAAAA=="/>
  <p:tag name="ISPRING_PRESENTATION_TITLE" val="СВОЯ ИГРА"/>
  <p:tag name="ARTICULATE_SLIDE_COUNT" val="42"/>
  <p:tag name="ARTICULATE_PROJECT_OPEN" val="0"/>
  <p:tag name="ISPRING_UUID" val="{057A1C99-AAD4-4B36-81AC-138FA0944F7E}"/>
  <p:tag name="ISPRING_RESOURCE_FOLDER" val="C:\Users\olga.kokoulina\Documents\СВОЯ ИГРА - Copy\"/>
  <p:tag name="ISPRING_PRESENTATION_PATH" val="C:\Users\olga.kokoulina\Documents\СВОЯ ИГРА - Copy.pptx"/>
  <p:tag name="ISPRING_PROJECT_FOLDER_UPDATED" val="1"/>
  <p:tag name="ISPRING_SCREEN_RECS_UPDATED" val="C:\Users\olga.kokoulina\Documents\СВОЯ ИГРА - Copy"/>
  <p:tag name="ISPRING_RESOURCE_PATHS_HASH_PRESENTER" val="30a29568428e1fbe1e9622116143a56fc151e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8151</TotalTime>
  <Words>688</Words>
  <Application>Microsoft Office PowerPoint</Application>
  <PresentationFormat>Широкоэкранный</PresentationFormat>
  <Paragraphs>128</Paragraphs>
  <Slides>33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Open Sans</vt:lpstr>
      <vt:lpstr>Office Theme</vt:lpstr>
      <vt:lpstr>Тема Office</vt:lpstr>
      <vt:lpstr>Презентация PowerPoint</vt:lpstr>
      <vt:lpstr>Презентация PowerPoint</vt:lpstr>
      <vt:lpstr>Презентация PowerPoint</vt:lpstr>
      <vt:lpstr>В 1992 году впервые в Ташкенте и 12 регионах, 163 сельских и 18 городских районах, а также 120 городах были назначены и утверждены хокимы, созданы их аппараты – хокимияты. </vt:lpstr>
      <vt:lpstr> </vt:lpstr>
      <vt:lpstr>К местным представительным органам относятся Кенгаши народных депутатов. Основной организационно-правовой формой работы Кенгашей народных депутатов является сессия.</vt:lpstr>
      <vt:lpstr>Сколько лет срок полномочий Хокима и депутатов Кенгаша народных депутатов?</vt:lpstr>
      <vt:lpstr>Согласно статье 101 конституции Республики Узбекистан срок полномочий Хокимов составляет пять лет. В соответствии с законом «О выборах в областные, районные и городские Кенгаши народных депутатов»  срок полномочий депутатов 5 лет.</vt:lpstr>
      <vt:lpstr>Презентация PowerPoint</vt:lpstr>
      <vt:lpstr>Руководит органом самоуправления граждан председатель (аксакал) сроком в 2,5 года.</vt:lpstr>
      <vt:lpstr>Презентация PowerPoint</vt:lpstr>
      <vt:lpstr>1) Народно-демократическая партия Узбекистана 2) Социально-демократическая партия «Адолат» 3) Демократическая партия национального возрождения Узбекистана «Миллий тикланиш».  4) Либерально-демократическая партия Узбекистана 5) Экологическая партия Узбекистана</vt:lpstr>
      <vt:lpstr>Презентация PowerPoint</vt:lpstr>
      <vt:lpstr>1. Экономика должна быть выше политики и освобождена от идеологии 2. Государство – главный реформатор 3. Верховенство закона: перед законом все равны. 4. Проведение сильной социальной политики  5. Поэтапный, последовательный переход на рыночную экономику</vt:lpstr>
      <vt:lpstr>Презентация PowerPoint</vt:lpstr>
      <vt:lpstr>Согласно указу Президента Республики Узбекистан «О введении в обращение национальной валюты Республики Узбекистан» с 1 июля 1994 года в обращение было введено единое неограниченное платежное средство национальной валюты – сум.</vt:lpstr>
      <vt:lpstr>Презентация PowerPoint</vt:lpstr>
      <vt:lpstr>В июне 2016 года были открыты железная дорога Ангрен–Пап и туннель Камчик.</vt:lpstr>
      <vt:lpstr>Презентация PowerPoint</vt:lpstr>
      <vt:lpstr>С 2011 года началось коммерческое использование скоростного поезда «Афросиаб».</vt:lpstr>
      <vt:lpstr>Презентация PowerPoint</vt:lpstr>
      <vt:lpstr>Согласно Указу Президента Республики Узбекистан от 2 сентября 2017 года, начиная с 5 сентября в Узбекистане юридические и физические лица начали обменивать иностранную валюту без каких-либо ограничений. Это стало важным шагом к конвертируемости сума. </vt:lpstr>
      <vt:lpstr>Презентация PowerPoint</vt:lpstr>
      <vt:lpstr>К 1991 году численность населения в Узбекистане превысила 20,7 млн. человек.  В 2020 году численность населения Узбекистана составила более 34 млн. человек.</vt:lpstr>
      <vt:lpstr>Презентация PowerPoint</vt:lpstr>
      <vt:lpstr>В 2018 году сформировалось 4 региона с численностью населения более 3 млн. человек: Самаркандская, Ферганская, Кашкадарьинская и Андижанская области.</vt:lpstr>
      <vt:lpstr>Презентация PowerPoint</vt:lpstr>
      <vt:lpstr>С целью удовлетворения культурных потребностей проживающих в Узбекистане представителей разных национальностей осуществляют свою деятельность 138 национально-культурных центров</vt:lpstr>
      <vt:lpstr>Презентация PowerPoint</vt:lpstr>
      <vt:lpstr>Свобода совести гарантируется для всех. Каждый имеет право исповедовать любую религию или не исповедовать никакой. Недопустимо принудительное насаждение религиозных взглядов. (31 статья Конституции Республики Узбекистан)</vt:lpstr>
      <vt:lpstr>Презентация PowerPoint</vt:lpstr>
      <vt:lpstr>«Просвещение и религиозная толерантность»</vt:lpstr>
      <vt:lpstr>Итоги урока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subject>Обобщающий урок (11 класс, 8 глава)</dc:subject>
  <dc:creator>Николай Артемев</dc:creator>
  <cp:lastModifiedBy>Пользователь</cp:lastModifiedBy>
  <cp:revision>252</cp:revision>
  <dcterms:created xsi:type="dcterms:W3CDTF">2017-04-04T07:27:35Z</dcterms:created>
  <dcterms:modified xsi:type="dcterms:W3CDTF">2020-12-11T06:11:21Z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F2CB6D5A-1B8B-4A8E-ADC4-3A0669CDCAD4</vt:lpwstr>
  </property>
  <property fmtid="{D5CDD505-2E9C-101B-9397-08002B2CF9AE}" pid="3" name="ArticulatePath">
    <vt:lpwstr>Презентация2</vt:lpwstr>
  </property>
</Properties>
</file>