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5"/>
  </p:notesMasterIdLst>
  <p:sldIdLst>
    <p:sldId id="296" r:id="rId3"/>
    <p:sldId id="353" r:id="rId4"/>
    <p:sldId id="354" r:id="rId5"/>
    <p:sldId id="440" r:id="rId6"/>
    <p:sldId id="372" r:id="rId7"/>
    <p:sldId id="438" r:id="rId8"/>
    <p:sldId id="437" r:id="rId9"/>
    <p:sldId id="447" r:id="rId10"/>
    <p:sldId id="441" r:id="rId11"/>
    <p:sldId id="442" r:id="rId12"/>
    <p:sldId id="453" r:id="rId13"/>
    <p:sldId id="446" r:id="rId14"/>
    <p:sldId id="443" r:id="rId15"/>
    <p:sldId id="448" r:id="rId16"/>
    <p:sldId id="444" r:id="rId17"/>
    <p:sldId id="449" r:id="rId18"/>
    <p:sldId id="450" r:id="rId19"/>
    <p:sldId id="445" r:id="rId20"/>
    <p:sldId id="451" r:id="rId21"/>
    <p:sldId id="396" r:id="rId22"/>
    <p:sldId id="452" r:id="rId23"/>
    <p:sldId id="352" r:id="rId24"/>
  </p:sldIdLst>
  <p:sldSz cx="12192000" cy="6858000"/>
  <p:notesSz cx="6858000" cy="9144000"/>
  <p:custDataLst>
    <p:tags r:id="rId26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54" d="100"/>
          <a:sy n="54" d="100"/>
        </p:scale>
        <p:origin x="475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10/27/2020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27.10.2020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579688"/>
            <a:ext cx="8455025" cy="299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  Е  М  А:</a:t>
            </a: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Биотические факторы среды. Формы взаимодействия организмов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 (2-</a:t>
            </a:r>
            <a:r>
              <a:rPr lang="ru-RU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ЧАСТЬ</a:t>
            </a:r>
            <a:r>
              <a:rPr lang="en-US" altLang="ru-RU" sz="40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  <a:endParaRPr lang="uz-Cyrl-UZ" altLang="ru-RU" sz="4000" b="1" i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 И О Л О Г И 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37763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1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11-</a:t>
            </a:r>
            <a:r>
              <a:rPr lang="ru-RU" altLang="ru-RU" sz="3600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КЛАСС</a:t>
            </a:r>
            <a:endParaRPr lang="ru-RU" altLang="ru-RU" sz="2800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0762" y="4363316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57404"/>
            <a:ext cx="10972800" cy="1143000"/>
          </a:xfrm>
        </p:spPr>
        <p:txBody>
          <a:bodyPr/>
          <a:lstStyle/>
          <a:p>
            <a:r>
              <a:rPr lang="ru-RU" dirty="0" smtClean="0"/>
              <a:t>АН Т И Б И О З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77" y="1508125"/>
            <a:ext cx="5369169" cy="503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6185" y="2142365"/>
            <a:ext cx="588498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4375" algn="just"/>
            <a:r>
              <a:rPr lang="ru-RU" sz="3600" b="1" dirty="0" smtClean="0"/>
              <a:t>Антибиоз</a:t>
            </a:r>
            <a:r>
              <a:rPr lang="ru-RU" sz="3600" dirty="0" smtClean="0"/>
              <a:t> - тип </a:t>
            </a:r>
            <a:r>
              <a:rPr lang="ru-RU" sz="3600" dirty="0"/>
              <a:t>биотической связи, когда обе взаимодействующие популяции(или одна из них) испытывают отрицательное влияние друг друга.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7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57404"/>
            <a:ext cx="10972800" cy="1143000"/>
          </a:xfrm>
        </p:spPr>
        <p:txBody>
          <a:bodyPr/>
          <a:lstStyle/>
          <a:p>
            <a:r>
              <a:rPr lang="ru-RU" dirty="0" smtClean="0"/>
              <a:t>КОКУРЕНЦИЯ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550387" y="1965090"/>
            <a:ext cx="5636101" cy="3028521"/>
          </a:xfrm>
        </p:spPr>
        <p:txBody>
          <a:bodyPr/>
          <a:lstStyle/>
          <a:p>
            <a:pPr marL="0" indent="450850" algn="just">
              <a:buNone/>
            </a:pP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ВНУТРИВИДОВАЯ ИЛИ МЕЖВИДОВАЯ КОНКУРЕНЦИЯ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видов, которые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выражаются в соперничестве  организмов за право обладания одинаковыми ресурсами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среды. </a:t>
            </a:r>
          </a:p>
          <a:p>
            <a:pPr marL="0" indent="450850" algn="just">
              <a:buNone/>
            </a:pP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 отрицательно сказываются на обеих вступивших во взаимоотношения сторонах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96" y="1878353"/>
            <a:ext cx="4916825" cy="36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57404"/>
            <a:ext cx="10972800" cy="1143000"/>
          </a:xfrm>
        </p:spPr>
        <p:txBody>
          <a:bodyPr/>
          <a:lstStyle/>
          <a:p>
            <a:r>
              <a:rPr lang="ru-RU" dirty="0" smtClean="0"/>
              <a:t>КОКУРЕНЦИЯ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92" y="1289538"/>
            <a:ext cx="439615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3"/>
          </p:nvPr>
        </p:nvSpPr>
        <p:spPr>
          <a:xfrm>
            <a:off x="457201" y="1195755"/>
            <a:ext cx="6940061" cy="5392245"/>
          </a:xfrm>
        </p:spPr>
        <p:txBody>
          <a:bodyPr/>
          <a:lstStyle/>
          <a:p>
            <a:r>
              <a:rPr lang="ru-RU" sz="2400" dirty="0"/>
              <a:t>за доминирование, за пищу, пространство и другие ресурсы между организмами (видами), нуждающимися в одних и тех же </a:t>
            </a:r>
            <a:r>
              <a:rPr lang="ru-RU" sz="2400" dirty="0" smtClean="0"/>
              <a:t>ресурсах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этих случаях, даже если конкурирующие виды мирно сосуществуют, присутствие другого вида неблагоприятно для каждого из них, так как часть необходимых ресурсов используется </a:t>
            </a:r>
            <a:r>
              <a:rPr lang="ru-RU" sz="2400" dirty="0" smtClean="0"/>
              <a:t>другим</a:t>
            </a:r>
            <a:endParaRPr lang="ru-RU" sz="2400" dirty="0"/>
          </a:p>
          <a:p>
            <a:r>
              <a:rPr lang="ru-RU" sz="2400" dirty="0"/>
              <a:t>Конкурировать могут в природе как близкие виды, так и представители очень далеких групп. Например, суслики в сухой степи выедают до 40% растительного прироста. Это значит, что пастбища могут прокормить меньшее число </a:t>
            </a:r>
            <a:r>
              <a:rPr lang="ru-RU" sz="2400" dirty="0" smtClean="0"/>
              <a:t>овец</a:t>
            </a:r>
            <a:endParaRPr lang="ru-RU" sz="2400" dirty="0"/>
          </a:p>
          <a:p>
            <a:r>
              <a:rPr lang="ru-RU" sz="2400" dirty="0" smtClean="0"/>
              <a:t>А </a:t>
            </a:r>
            <a:r>
              <a:rPr lang="ru-RU" sz="2400" dirty="0"/>
              <a:t>в годы массового размножения саранчи пищи не хватает ни сусликам, ни овцам</a:t>
            </a:r>
          </a:p>
        </p:txBody>
      </p:sp>
    </p:spTree>
    <p:extLst>
      <p:ext uri="{BB962C8B-B14F-4D97-AF65-F5344CB8AC3E}">
        <p14:creationId xmlns:p14="http://schemas.microsoft.com/office/powerpoint/2010/main" val="14375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544"/>
            <a:ext cx="10972800" cy="1143000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ru-RU" dirty="0" smtClean="0"/>
              <a:t> М Е Н С А Л И З 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09601" y="1289799"/>
            <a:ext cx="10972801" cy="147732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Аменсализм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антибиоза, при которой один из совместно обитающих видов угнетает другой, не получая от этого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пользы ни вреда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Антибиоз подразделяется на </a:t>
            </a:r>
            <a:r>
              <a:rPr lang="ru-RU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аменсализм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хищничество, конкуренцию,  паразитизм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2555632"/>
            <a:ext cx="4876802" cy="372793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8" y="2895600"/>
            <a:ext cx="5509846" cy="368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7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544"/>
            <a:ext cx="10972800" cy="1143000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ru-RU" dirty="0" smtClean="0"/>
              <a:t> М Е Н С А Л И З 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6994646" y="1861298"/>
            <a:ext cx="4654065" cy="398878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Светолюбивые травы растущие под елью, страдают от затемнения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сами на дерево ни как не влияют</a:t>
            </a:r>
            <a:endParaRPr lang="ru-RU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416050"/>
            <a:ext cx="6424247" cy="516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6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ru-RU" dirty="0" smtClean="0"/>
              <a:t>Х И Щ Н Е Ч Е С Т В 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41448" y="1398294"/>
            <a:ext cx="11002840" cy="162113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Хищничество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трофические отношения между организмами, при которых один из них (хищник) атакует другого (жертву) и питается частями его тела, то есть обычно присутствует акт умерщвления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жертвы</a:t>
            </a:r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5" y="2661138"/>
            <a:ext cx="3681045" cy="385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6" y="2555631"/>
            <a:ext cx="753793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6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ru-RU" dirty="0" smtClean="0"/>
              <a:t>Х И Щ Н Е Ч Е С Т В 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8585" y="1426869"/>
            <a:ext cx="10724685" cy="88639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8" y="1254369"/>
            <a:ext cx="11465169" cy="519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1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ru-RU" dirty="0" smtClean="0"/>
              <a:t>Х И Щ Н Е Ч Е С Т В 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98585" y="1426869"/>
            <a:ext cx="10724685" cy="162113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Хищничество 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трофические отношения между организмами, при которых один из них (хищник) атакует другого (жертву) и питается частями его тела, то есть обычно присутствует акт умерщвления жертвы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9" y="1359877"/>
            <a:ext cx="11594123" cy="520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6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ru-RU" dirty="0" smtClean="0"/>
              <a:t>ПАРАЗИТИЗМ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60276" y="1740327"/>
            <a:ext cx="4484300" cy="4395049"/>
          </a:xfrm>
        </p:spPr>
        <p:txBody>
          <a:bodyPr/>
          <a:lstStyle/>
          <a:p>
            <a:pPr marL="0" indent="355600" algn="ctr">
              <a:spcBef>
                <a:spcPts val="0"/>
              </a:spcBef>
              <a:buNone/>
            </a:pPr>
            <a:r>
              <a:rPr lang="ru-RU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Паразити́зм</a:t>
            </a: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форма </a:t>
            </a: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антибиоза</a:t>
            </a: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когда </a:t>
            </a: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представители одного </a:t>
            </a: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 используют </a:t>
            </a: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питательные вещества или ткани особей другого вида, а также его самого </a:t>
            </a:r>
            <a:endParaRPr lang="ru-RU" sz="2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 временного или постоянного местообитания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69" y="1242647"/>
            <a:ext cx="3387969" cy="298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69" y="3739662"/>
            <a:ext cx="36224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08" y="1242647"/>
            <a:ext cx="3587260" cy="539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ru-RU" dirty="0" smtClean="0"/>
              <a:t>ПАРАЗИТИЗМ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03113" y="1340277"/>
            <a:ext cx="4868962" cy="534300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миноги нападают на треску, лососей, корюшку, осетров и других крупных рыб и даже на китов. Присосавшись к жертве минога питается соками </a:t>
            </a: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тела в течение нескольких дней, даже недель. </a:t>
            </a:r>
            <a:endParaRPr lang="ru-RU" sz="2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Многие </a:t>
            </a:r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рыбы погибают от нанесенных ею многочисленных </a:t>
            </a: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</a:t>
            </a: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just">
              <a:buNone/>
            </a:pP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348153"/>
            <a:ext cx="6540011" cy="49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5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dirty="0" smtClean="0">
                <a:latin typeface="Arial" charset="0"/>
                <a:cs typeface="Arial" charset="0"/>
              </a:rPr>
              <a:t>ЦЕЛЬ  УРОКА</a:t>
            </a:r>
            <a:r>
              <a:rPr lang="en-US" altLang="ru-RU" dirty="0" smtClean="0">
                <a:latin typeface="Arial" charset="0"/>
                <a:cs typeface="Arial" charset="0"/>
              </a:rPr>
              <a:t> </a:t>
            </a:r>
            <a:endParaRPr lang="ru-RU" altLang="ru-RU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4106220" y="958488"/>
            <a:ext cx="11261725" cy="2363724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533400">
              <a:buNone/>
            </a:pPr>
            <a:r>
              <a:rPr lang="ru-RU" altLang="ru-RU" sz="3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А Б И О Т И З М</a:t>
            </a:r>
            <a:endParaRPr lang="en-US" altLang="ru-RU" sz="36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533400">
              <a:buNone/>
            </a:pPr>
            <a:r>
              <a:rPr lang="en-US" altLang="ru-RU" sz="3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endParaRPr lang="uz-Cyrl-UZ" altLang="ru-RU" sz="36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ru-RU" altLang="ru-RU" sz="36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629"/>
          <a:stretch/>
        </p:blipFill>
        <p:spPr>
          <a:xfrm>
            <a:off x="2277098" y="2155660"/>
            <a:ext cx="6858000" cy="4288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523875" y="133350"/>
            <a:ext cx="10972800" cy="869950"/>
          </a:xfrm>
        </p:spPr>
        <p:txBody>
          <a:bodyPr/>
          <a:lstStyle/>
          <a:p>
            <a:endParaRPr lang="ru-RU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29699" name="Объект 3"/>
          <p:cNvSpPr>
            <a:spLocks noGrp="1"/>
          </p:cNvSpPr>
          <p:nvPr>
            <p:ph sz="half" idx="3"/>
          </p:nvPr>
        </p:nvSpPr>
        <p:spPr>
          <a:xfrm>
            <a:off x="523875" y="1311275"/>
            <a:ext cx="3391633" cy="525682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Все перечисленные формы биологических связей между видами служат регуляторами численности животных </a:t>
            </a:r>
            <a:endParaRPr lang="ru-RU" altLang="ru-RU" sz="28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altLang="ru-RU" sz="28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и </a:t>
            </a:r>
            <a:r>
              <a:rPr lang="ru-RU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растений в сообществе, определяя его </a:t>
            </a:r>
            <a:r>
              <a:rPr lang="ru-RU" altLang="ru-RU" sz="28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устойчивость</a:t>
            </a:r>
            <a:endParaRPr lang="en-US" altLang="ru-RU" sz="28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457" y="1640214"/>
            <a:ext cx="90576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2" y="1254369"/>
            <a:ext cx="7772400" cy="505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523875" y="133350"/>
            <a:ext cx="10972800" cy="869950"/>
          </a:xfrm>
        </p:spPr>
        <p:txBody>
          <a:bodyPr/>
          <a:lstStyle/>
          <a:p>
            <a:r>
              <a:rPr lang="ru-RU" altLang="ru-RU" sz="3600" dirty="0" smtClean="0">
                <a:latin typeface="Arial" charset="0"/>
                <a:cs typeface="Arial" charset="0"/>
              </a:rPr>
              <a:t>ЗАКРЕПЛЕНИЕ ЗНАНИЙ</a:t>
            </a:r>
          </a:p>
        </p:txBody>
      </p:sp>
      <p:sp>
        <p:nvSpPr>
          <p:cNvPr id="29699" name="Объект 3"/>
          <p:cNvSpPr>
            <a:spLocks noGrp="1"/>
          </p:cNvSpPr>
          <p:nvPr>
            <p:ph sz="half" idx="3"/>
          </p:nvPr>
        </p:nvSpPr>
        <p:spPr>
          <a:xfrm>
            <a:off x="523875" y="1311275"/>
            <a:ext cx="10972799" cy="43088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ru-RU" sz="2800" dirty="0">
                <a:solidFill>
                  <a:schemeClr val="tx2"/>
                </a:solidFill>
                <a:latin typeface="Arial" charset="0"/>
                <a:cs typeface="Arial" charset="0"/>
              </a:rPr>
              <a:t>		</a:t>
            </a:r>
            <a:endParaRPr lang="en-US" altLang="ru-RU" sz="2800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457" y="1640214"/>
            <a:ext cx="90576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1395045"/>
            <a:ext cx="11429999" cy="5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2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14292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Задание для самостоятельного выполнения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3" y="1500555"/>
            <a:ext cx="6576645" cy="484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49989" y="2510135"/>
            <a:ext cx="43800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/>
              <a:t>Прочитать параграф </a:t>
            </a:r>
            <a:r>
              <a:rPr lang="ru-RU" sz="3200" dirty="0" smtClean="0"/>
              <a:t>№ 12 на стр. </a:t>
            </a:r>
            <a:r>
              <a:rPr lang="ru-RU" sz="3200" dirty="0" smtClean="0"/>
              <a:t>68-72</a:t>
            </a:r>
            <a:endParaRPr lang="ru-RU" sz="32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/>
              <a:t>Заполнить таблицу на </a:t>
            </a:r>
            <a:r>
              <a:rPr lang="ru-RU" sz="3200" dirty="0" smtClean="0"/>
              <a:t>стр. </a:t>
            </a:r>
            <a:r>
              <a:rPr lang="ru-RU" sz="3200" dirty="0" smtClean="0"/>
              <a:t>73</a:t>
            </a:r>
            <a:endParaRPr lang="ru-RU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ПОВТОРЕНИЕ ПРОЙДЕННОГО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773113" y="2112963"/>
            <a:ext cx="11195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КАКИЕ ВЗАИМООТНОШЕНИЕ НАЗЫВАЮТСЯ </a:t>
            </a:r>
            <a:r>
              <a:rPr lang="ru-RU" alt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МУТУАЛИЗМОМ</a:t>
            </a:r>
            <a:r>
              <a:rPr lang="en-US" alt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? </a:t>
            </a:r>
            <a:endParaRPr lang="ru-RU" altLang="ru-RU" b="1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AutoNum type="arabicPeriod"/>
            </a:pPr>
            <a:endParaRPr lang="en-US" altLang="ru-RU" sz="28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ru-RU" altLang="ru-RU" sz="2800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388"/>
            <a:ext cx="10972800" cy="1143000"/>
          </a:xfrm>
        </p:spPr>
        <p:txBody>
          <a:bodyPr/>
          <a:lstStyle/>
          <a:p>
            <a:r>
              <a:rPr lang="ru-RU" dirty="0" smtClean="0"/>
              <a:t>МУТУАЛИЗМ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5445" y="1322032"/>
            <a:ext cx="58873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4375" algn="just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Мутуализм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двусторонне выгодный и обязательный ДЛЯ ЖИЗНИ ОБОИХ ПОПУЛЯЦИЙ тип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взаимоотношений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нарушении данного взаимоотношения жизнь одной или обеих популяций становиться невозможной Пример гриб и водоросль в лишайнике 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44" y="4390075"/>
            <a:ext cx="2842061" cy="2066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24" y="4390075"/>
            <a:ext cx="3020991" cy="2066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134" y="1649458"/>
            <a:ext cx="4120501" cy="30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9"/>
          <p:cNvSpPr>
            <a:spLocks noGrp="1"/>
          </p:cNvSpPr>
          <p:nvPr>
            <p:ph type="title"/>
          </p:nvPr>
        </p:nvSpPr>
        <p:spPr>
          <a:xfrm>
            <a:off x="554038" y="2540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ПОВТОРЕНИЕ ПРОЙДЕННОГО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644159" y="2112963"/>
            <a:ext cx="11195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КАКОЙ ТИП ВЗАИМООТНОШЕНИЙ НАЗЫВАЕТСЯ КОММЕНСАЛИЗМОМ</a:t>
            </a:r>
            <a:r>
              <a:rPr lang="en-US" alt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?</a:t>
            </a:r>
            <a:endParaRPr lang="ru-RU" altLang="ru-RU" b="1" dirty="0" smtClean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AutoNum type="arabicPeriod"/>
            </a:pPr>
            <a:endParaRPr lang="en-US" altLang="ru-RU" sz="2800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ru-RU" altLang="ru-RU" sz="2800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КОММЕНСАЛИЗМ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2" y="1381596"/>
            <a:ext cx="10775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оменсализм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принося на вреда не пользы другому тип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взаимоотношений, при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котором один вид извлекает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пользу,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принося </a:t>
            </a:r>
            <a:endParaRPr lang="ru-RU" sz="2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вреда ни пользы другому,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320" t="48262" r="8192" b="2348"/>
          <a:stretch/>
        </p:blipFill>
        <p:spPr>
          <a:xfrm>
            <a:off x="2040162" y="2709180"/>
            <a:ext cx="7999925" cy="33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388"/>
            <a:ext cx="10972800" cy="1143000"/>
          </a:xfrm>
        </p:spPr>
        <p:txBody>
          <a:bodyPr/>
          <a:lstStyle/>
          <a:p>
            <a:r>
              <a:rPr lang="ru-RU" dirty="0" smtClean="0"/>
              <a:t>КОММЕНСАЛИЗМ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58079" y="1162662"/>
            <a:ext cx="6618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КОММЕНСАЛИЗМ ПОДРАЗДЕЛЯЕТСЯ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8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75" y="1588"/>
            <a:ext cx="19637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112" y="1937260"/>
            <a:ext cx="2598447" cy="975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КВАРТИРАНСТВО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08892" y="1902748"/>
            <a:ext cx="3773510" cy="1455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СОТРАПЕЗНИЧЕСТВО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25634" y="2975756"/>
            <a:ext cx="2832404" cy="1233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НАХЛЕБНИЧЕСТВО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465585" y="1987640"/>
            <a:ext cx="14743" cy="946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221922" y="2117129"/>
            <a:ext cx="949124" cy="383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576410" y="2124303"/>
            <a:ext cx="1145894" cy="227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08972" y="42267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882013" y="3018916"/>
            <a:ext cx="1747445" cy="1483284"/>
            <a:chOff x="0" y="0"/>
            <a:chExt cx="3695" cy="2903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5"/>
              <a:ext cx="3685" cy="2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" y="5"/>
              <a:ext cx="3685" cy="2893"/>
            </a:xfrm>
            <a:prstGeom prst="rect">
              <a:avLst/>
            </a:prstGeom>
            <a:noFill/>
            <a:ln w="6350">
              <a:solidFill>
                <a:srgbClr val="231F2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87184" y="4537868"/>
            <a:ext cx="32294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РЫБА ГОРЧАК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ОТКЛАДЫВАЕТ ИКРИНКИ В МАНТИЙНУЮ ПОЛОСТЬ ДВУСТВОРЧАТОГО МОЛЛЮСКА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 rot="10800000" flipV="1">
            <a:off x="9607255" y="3759641"/>
            <a:ext cx="20942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 РАЗНЫХ ЧАСТЕЙ 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ОДНОГО И ТОГО ЖЕ РЕСУРСА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7"/>
          <p:cNvGrpSpPr>
            <a:grpSpLocks/>
          </p:cNvGrpSpPr>
          <p:nvPr/>
        </p:nvGrpSpPr>
        <p:grpSpPr bwMode="auto">
          <a:xfrm>
            <a:off x="4468783" y="4374123"/>
            <a:ext cx="1993603" cy="1203547"/>
            <a:chOff x="0" y="0"/>
            <a:chExt cx="3903" cy="2240"/>
          </a:xfrm>
        </p:grpSpPr>
        <p:pic>
          <p:nvPicPr>
            <p:cNvPr id="13321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4"/>
              <a:ext cx="3893" cy="2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5" y="5"/>
              <a:ext cx="3893" cy="2230"/>
            </a:xfrm>
            <a:prstGeom prst="rect">
              <a:avLst/>
            </a:prstGeom>
            <a:noFill/>
            <a:ln w="6350">
              <a:solidFill>
                <a:srgbClr val="231F2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6381750" y="5172739"/>
            <a:ext cx="230287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ПЕРЕДНИЙ ПЛАВНИК ПРЕОБРАЗОВАЛСЯ </a:t>
            </a:r>
            <a:endParaRPr lang="ru-RU" sz="1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ПРИСОСКУ ПРИ ПОМОЩИ ЧЕГО РЫБА УДЕРЖИВАЕТСЯ НА ТЕЛЕ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АКУЛЫ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l="40328" t="25038" r="3773" b="19468"/>
          <a:stretch/>
        </p:blipFill>
        <p:spPr>
          <a:xfrm>
            <a:off x="7775594" y="3495539"/>
            <a:ext cx="1791457" cy="13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913371"/>
          </a:xfrm>
        </p:spPr>
        <p:txBody>
          <a:bodyPr/>
          <a:lstStyle/>
          <a:p>
            <a:r>
              <a:rPr lang="ru-RU" sz="3200" dirty="0" smtClean="0"/>
              <a:t>ПРЯМЫЕ И КОСВЕННЫЕ ВЗАИМООТНОШЕНИЯ МЕЖДУ ОРГАНИЗМАМИ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2" y="1381596"/>
            <a:ext cx="10775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75" y="1588"/>
            <a:ext cx="1963738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5" y="1235074"/>
            <a:ext cx="11582400" cy="503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23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9032"/>
            <a:ext cx="10972800" cy="1143000"/>
          </a:xfrm>
        </p:spPr>
        <p:txBody>
          <a:bodyPr/>
          <a:lstStyle/>
          <a:p>
            <a:r>
              <a:rPr lang="ru-RU" dirty="0" smtClean="0"/>
              <a:t>А Н Т И Б И О З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04716" y="2025570"/>
            <a:ext cx="4124397" cy="1909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КОНКУРЕНЦИЯ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419290" y="4678786"/>
            <a:ext cx="3767197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ПАРАЗИТИЗМ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031620" y="4803494"/>
            <a:ext cx="4298368" cy="1661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ХИЩНЕЧЕСТВО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958138" y="2152891"/>
            <a:ext cx="4038243" cy="1504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АМЕНСАЛИЗМ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486150" y="1325040"/>
            <a:ext cx="1375218" cy="718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525701" y="1325040"/>
            <a:ext cx="775504" cy="3212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2"/>
          </p:cNvCxnSpPr>
          <p:nvPr/>
        </p:nvCxnSpPr>
        <p:spPr>
          <a:xfrm>
            <a:off x="6096002" y="1133968"/>
            <a:ext cx="1485416" cy="3223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805916" y="1325040"/>
            <a:ext cx="1840373" cy="966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1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9af6480a8040b0ab773c878ceaf99f30fd8b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3823</TotalTime>
  <Words>622</Words>
  <Application>Microsoft Office PowerPoint</Application>
  <PresentationFormat>Широкоэкранный</PresentationFormat>
  <Paragraphs>71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Tw Cen MT</vt:lpstr>
      <vt:lpstr>Wingdings</vt:lpstr>
      <vt:lpstr>Тема Office</vt:lpstr>
      <vt:lpstr>1_Тема Office</vt:lpstr>
      <vt:lpstr>Презентация PowerPoint</vt:lpstr>
      <vt:lpstr>ЦЕЛЬ  УРОКА </vt:lpstr>
      <vt:lpstr>ПОВТОРЕНИЕ ПРОЙДЕННОГО </vt:lpstr>
      <vt:lpstr>МУТУАЛИЗМ</vt:lpstr>
      <vt:lpstr>ПОВТОРЕНИЕ ПРОЙДЕННОГО </vt:lpstr>
      <vt:lpstr>КОММЕНСАЛИЗМ</vt:lpstr>
      <vt:lpstr>КОММЕНСАЛИЗМ</vt:lpstr>
      <vt:lpstr>ПРЯМЫЕ И КОСВЕННЫЕ ВЗАИМООТНОШЕНИЯ МЕЖДУ ОРГАНИЗМАМИ</vt:lpstr>
      <vt:lpstr>А Н Т И Б И О З</vt:lpstr>
      <vt:lpstr>АН Т И Б И О З</vt:lpstr>
      <vt:lpstr>КОКУРЕНЦИЯ</vt:lpstr>
      <vt:lpstr>КОКУРЕНЦИЯ</vt:lpstr>
      <vt:lpstr>A М Е Н С А Л И З М</vt:lpstr>
      <vt:lpstr>A М Е Н С А Л И З М</vt:lpstr>
      <vt:lpstr>Х И Щ Н Е Ч Е С Т В О</vt:lpstr>
      <vt:lpstr>Х И Щ Н Е Ч Е С Т В О</vt:lpstr>
      <vt:lpstr>Х И Щ Н Е Ч Е С Т В О</vt:lpstr>
      <vt:lpstr>ПАРАЗИТИЗМ</vt:lpstr>
      <vt:lpstr>ПАРАЗИТИЗМ</vt:lpstr>
      <vt:lpstr>Презентация PowerPoint</vt:lpstr>
      <vt:lpstr>ЗАКРЕПЛЕНИЕ ЗНАНИЙ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Закирова Ф.М</cp:lastModifiedBy>
  <cp:revision>784</cp:revision>
  <dcterms:created xsi:type="dcterms:W3CDTF">2020-05-11T10:31:43Z</dcterms:created>
  <dcterms:modified xsi:type="dcterms:W3CDTF">2020-10-27T04:21:34Z</dcterms:modified>
</cp:coreProperties>
</file>