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7" r:id="rId1"/>
    <p:sldMasterId id="2147484851" r:id="rId2"/>
  </p:sldMasterIdLst>
  <p:notesMasterIdLst>
    <p:notesMasterId r:id="rId53"/>
  </p:notesMasterIdLst>
  <p:sldIdLst>
    <p:sldId id="296" r:id="rId3"/>
    <p:sldId id="519" r:id="rId4"/>
    <p:sldId id="517" r:id="rId5"/>
    <p:sldId id="518" r:id="rId6"/>
    <p:sldId id="521" r:id="rId7"/>
    <p:sldId id="448" r:id="rId8"/>
    <p:sldId id="527" r:id="rId9"/>
    <p:sldId id="526" r:id="rId10"/>
    <p:sldId id="525" r:id="rId11"/>
    <p:sldId id="515" r:id="rId12"/>
    <p:sldId id="528" r:id="rId13"/>
    <p:sldId id="508" r:id="rId14"/>
    <p:sldId id="532" r:id="rId15"/>
    <p:sldId id="533" r:id="rId16"/>
    <p:sldId id="531" r:id="rId17"/>
    <p:sldId id="516" r:id="rId18"/>
    <p:sldId id="530" r:id="rId19"/>
    <p:sldId id="506" r:id="rId20"/>
    <p:sldId id="537" r:id="rId21"/>
    <p:sldId id="529" r:id="rId22"/>
    <p:sldId id="550" r:id="rId23"/>
    <p:sldId id="551" r:id="rId24"/>
    <p:sldId id="538" r:id="rId25"/>
    <p:sldId id="552" r:id="rId26"/>
    <p:sldId id="564" r:id="rId27"/>
    <p:sldId id="563" r:id="rId28"/>
    <p:sldId id="536" r:id="rId29"/>
    <p:sldId id="514" r:id="rId30"/>
    <p:sldId id="541" r:id="rId31"/>
    <p:sldId id="540" r:id="rId32"/>
    <p:sldId id="543" r:id="rId33"/>
    <p:sldId id="546" r:id="rId34"/>
    <p:sldId id="555" r:id="rId35"/>
    <p:sldId id="556" r:id="rId36"/>
    <p:sldId id="545" r:id="rId37"/>
    <p:sldId id="547" r:id="rId38"/>
    <p:sldId id="557" r:id="rId39"/>
    <p:sldId id="558" r:id="rId40"/>
    <p:sldId id="548" r:id="rId41"/>
    <p:sldId id="553" r:id="rId42"/>
    <p:sldId id="544" r:id="rId43"/>
    <p:sldId id="554" r:id="rId44"/>
    <p:sldId id="542" r:id="rId45"/>
    <p:sldId id="562" r:id="rId46"/>
    <p:sldId id="561" r:id="rId47"/>
    <p:sldId id="560" r:id="rId48"/>
    <p:sldId id="559" r:id="rId49"/>
    <p:sldId id="539" r:id="rId50"/>
    <p:sldId id="512" r:id="rId51"/>
    <p:sldId id="352" r:id="rId52"/>
  </p:sldIdLst>
  <p:sldSz cx="12192000" cy="6858000"/>
  <p:notesSz cx="6858000" cy="9144000"/>
  <p:custDataLst>
    <p:tags r:id="rId54"/>
  </p:custData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46C8"/>
    <a:srgbClr val="009900"/>
    <a:srgbClr val="2639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9" autoAdjust="0"/>
    <p:restoredTop sz="94660"/>
  </p:normalViewPr>
  <p:slideViewPr>
    <p:cSldViewPr snapToGrid="0">
      <p:cViewPr>
        <p:scale>
          <a:sx n="68" d="100"/>
          <a:sy n="68" d="100"/>
        </p:scale>
        <p:origin x="-576" y="-13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0C9D1C5-E0E9-4C94-8454-4A06A31EFC36}" type="datetimeFigureOut">
              <a:rPr lang="ru-RU" altLang="ru-RU"/>
              <a:pPr>
                <a:defRPr/>
              </a:pPr>
              <a:t>09.01.2021</a:t>
            </a:fld>
            <a:endParaRPr lang="ru-RU" alt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447393F-70A8-4B6C-898D-6799852D0C6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15588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8880A-4310-43CB-87AE-D8AE8194227E}" type="datetimeFigureOut">
              <a:rPr lang="ru-RU" altLang="ru-RU"/>
              <a:pPr>
                <a:defRPr/>
              </a:pPr>
              <a:t>09.01.2021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E07F9B-7163-43FE-82EA-AB963E3763B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6418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F7669-0E5E-46CA-B6D4-C625D34A62D0}" type="datetimeFigureOut">
              <a:rPr lang="ru-RU" altLang="ru-RU"/>
              <a:pPr>
                <a:defRPr/>
              </a:pPr>
              <a:t>09.01.2021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2B9C1E-5AE8-4814-8E85-A663BE1BD83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5942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4F3E5-1E61-40BC-BA05-057CC07228C8}" type="datetimeFigureOut">
              <a:rPr lang="ru-RU" altLang="ru-RU"/>
              <a:pPr>
                <a:defRPr/>
              </a:pPr>
              <a:t>09.01.2021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6DE6B-C45F-4B52-922D-B01E91E338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2409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2542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831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80164-6E94-4EEA-B7F5-65064F0674EC}" type="datetimeFigureOut">
              <a:rPr lang="ru-RU" altLang="ru-RU"/>
              <a:pPr>
                <a:defRPr/>
              </a:pPr>
              <a:t>09.01.2021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1CAFE7-5248-4AD6-B9E4-980473FF04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8271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2A7D8-624C-4A6E-834C-46990F003A2F}" type="datetimeFigureOut">
              <a:rPr lang="ru-RU" altLang="ru-RU"/>
              <a:pPr>
                <a:defRPr/>
              </a:pPr>
              <a:t>09.01.2021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1C933-ADF3-4D18-97F6-10E467F3C1B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0175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1449A-7B80-4A02-8251-225D3B5BF88E}" type="datetimeFigureOut">
              <a:rPr lang="ru-RU" altLang="ru-RU"/>
              <a:pPr>
                <a:defRPr/>
              </a:pPr>
              <a:t>09.01.2021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6DB520-35B1-47D7-B2CF-9185DFFDC4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062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D65C6-FD1A-4F8A-BB50-1ADA1F25EC3D}" type="datetimeFigureOut">
              <a:rPr lang="ru-RU" altLang="ru-RU"/>
              <a:pPr>
                <a:defRPr/>
              </a:pPr>
              <a:t>09.01.2021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42B49-7E4E-407C-9791-665845FB771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8645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A3992-0E91-4413-979E-F2F47B936A34}" type="datetimeFigureOut">
              <a:rPr lang="ru-RU" altLang="ru-RU"/>
              <a:pPr>
                <a:defRPr/>
              </a:pPr>
              <a:t>09.01.2021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18BB7-1DCE-4EBF-A55A-9BEF475774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0561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65C03-0D9B-475F-94D4-BFCAF3545D2F}" type="datetimeFigureOut">
              <a:rPr lang="ru-RU" altLang="ru-RU"/>
              <a:pPr>
                <a:defRPr/>
              </a:pPr>
              <a:t>09.01.2021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53A67B-1DF1-42BE-B953-A84D85AA94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4451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4406B-E449-47DE-968F-4A711788AB19}" type="datetimeFigureOut">
              <a:rPr lang="ru-RU" altLang="ru-RU"/>
              <a:pPr>
                <a:defRPr/>
              </a:pPr>
              <a:t>09.01.2021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A8ABDD-6B52-4016-A928-5F3B081D36D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5970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3C120-6A6A-440D-8A9D-8BEDD078976F}" type="datetimeFigureOut">
              <a:rPr lang="ru-RU" altLang="ru-RU"/>
              <a:pPr>
                <a:defRPr/>
              </a:pPr>
              <a:t>09.01.2021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DF0010-F280-47E7-A885-D89C436A1B3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7746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1AF65-6D8B-406C-817B-A805300C609E}" type="datetimeFigureOut">
              <a:rPr lang="ru-RU" altLang="ru-RU"/>
              <a:pPr>
                <a:defRPr/>
              </a:pPr>
              <a:t>09.01.2021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FEA393-32FA-4CAD-A0B5-71FE62E58B6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2683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293EE-6C27-4766-B23E-3E42AA1ACCE5}" type="datetimeFigureOut">
              <a:rPr lang="ru-RU" altLang="ru-RU"/>
              <a:pPr>
                <a:defRPr/>
              </a:pPr>
              <a:t>09.01.2021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B4D71C-A458-4CE5-9D09-E09AF29288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0235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0E339-CF83-4C52-90EF-C583E7816DB1}" type="datetimeFigureOut">
              <a:rPr lang="ru-RU" altLang="ru-RU"/>
              <a:pPr>
                <a:defRPr/>
              </a:pPr>
              <a:t>09.01.2021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82F8F8-DF5B-4F48-A2FC-874644009E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131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412B5-89A1-4799-8D98-56DE699ACBA2}" type="datetimeFigureOut">
              <a:rPr lang="ru-RU" altLang="ru-RU"/>
              <a:pPr>
                <a:defRPr/>
              </a:pPr>
              <a:t>09.01.2021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DE3E49-5CDF-4D56-BB09-4F48E77E63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40652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58310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g object 16"/>
          <p:cNvSpPr>
            <a:spLocks/>
          </p:cNvSpPr>
          <p:nvPr/>
        </p:nvSpPr>
        <p:spPr bwMode="auto">
          <a:xfrm>
            <a:off x="141288" y="1133475"/>
            <a:ext cx="11949112" cy="5599113"/>
          </a:xfrm>
          <a:custGeom>
            <a:avLst/>
            <a:gdLst>
              <a:gd name="T0" fmla="*/ 2147483646 w 5650865"/>
              <a:gd name="T1" fmla="*/ 2147483646 h 2649220"/>
              <a:gd name="T2" fmla="*/ 2147483646 w 5650865"/>
              <a:gd name="T3" fmla="*/ 2147483646 h 2649220"/>
              <a:gd name="T4" fmla="*/ 2147483646 w 5650865"/>
              <a:gd name="T5" fmla="*/ 2147483646 h 2649220"/>
              <a:gd name="T6" fmla="*/ 2147483646 w 5650865"/>
              <a:gd name="T7" fmla="*/ 2147483646 h 2649220"/>
              <a:gd name="T8" fmla="*/ 2147483646 w 5650865"/>
              <a:gd name="T9" fmla="*/ 2147483646 h 2649220"/>
              <a:gd name="T10" fmla="*/ 2147483646 w 5650865"/>
              <a:gd name="T11" fmla="*/ 0 h 2649220"/>
              <a:gd name="T12" fmla="*/ 0 w 5650865"/>
              <a:gd name="T13" fmla="*/ 0 h 2649220"/>
              <a:gd name="T14" fmla="*/ 0 w 5650865"/>
              <a:gd name="T15" fmla="*/ 2147483646 h 2649220"/>
              <a:gd name="T16" fmla="*/ 0 w 5650865"/>
              <a:gd name="T17" fmla="*/ 2147483646 h 2649220"/>
              <a:gd name="T18" fmla="*/ 0 w 5650865"/>
              <a:gd name="T19" fmla="*/ 2147483646 h 2649220"/>
              <a:gd name="T20" fmla="*/ 2147483646 w 5650865"/>
              <a:gd name="T21" fmla="*/ 2147483646 h 2649220"/>
              <a:gd name="T22" fmla="*/ 2147483646 w 5650865"/>
              <a:gd name="T23" fmla="*/ 2147483646 h 2649220"/>
              <a:gd name="T24" fmla="*/ 2147483646 w 5650865"/>
              <a:gd name="T25" fmla="*/ 2147483646 h 2649220"/>
              <a:gd name="T26" fmla="*/ 2147483646 w 5650865"/>
              <a:gd name="T27" fmla="*/ 2147483646 h 2649220"/>
              <a:gd name="T28" fmla="*/ 2147483646 w 5650865"/>
              <a:gd name="T29" fmla="*/ 2147483646 h 2649220"/>
              <a:gd name="T30" fmla="*/ 2147483646 w 5650865"/>
              <a:gd name="T31" fmla="*/ 0 h 26492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" name="bg object 17"/>
          <p:cNvSpPr>
            <a:spLocks/>
          </p:cNvSpPr>
          <p:nvPr/>
        </p:nvSpPr>
        <p:spPr bwMode="auto">
          <a:xfrm>
            <a:off x="141288" y="150813"/>
            <a:ext cx="11949112" cy="906462"/>
          </a:xfrm>
          <a:custGeom>
            <a:avLst/>
            <a:gdLst>
              <a:gd name="T0" fmla="*/ 2147483646 w 5650865"/>
              <a:gd name="T1" fmla="*/ 0 h 429259"/>
              <a:gd name="T2" fmla="*/ 0 w 5650865"/>
              <a:gd name="T3" fmla="*/ 0 h 429259"/>
              <a:gd name="T4" fmla="*/ 0 w 5650865"/>
              <a:gd name="T5" fmla="*/ 2147483646 h 429259"/>
              <a:gd name="T6" fmla="*/ 2147483646 w 5650865"/>
              <a:gd name="T7" fmla="*/ 2147483646 h 429259"/>
              <a:gd name="T8" fmla="*/ 2147483646 w 5650865"/>
              <a:gd name="T9" fmla="*/ 0 h 4292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1" y="1523335"/>
            <a:ext cx="3857667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0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39"/>
            <a:ext cx="5303521" cy="49244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Holder 5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Holder 6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fld id="{9C0DA636-8BC8-405A-BDBD-37BB1A516528}" type="datetimeFigureOut">
              <a:rPr lang="en-US" altLang="ru-RU"/>
              <a:pPr>
                <a:defRPr/>
              </a:pPr>
              <a:t>1/9/2021</a:t>
            </a:fld>
            <a:endParaRPr lang="en-US" altLang="ru-RU"/>
          </a:p>
        </p:txBody>
      </p:sp>
      <p:sp>
        <p:nvSpPr>
          <p:cNvPr id="9" name="Holder 7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fld id="{9BF98FD7-99C2-4AF3-9784-3B04644D6B7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4639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62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B2DF0-E883-440F-AA11-604F5A3479E8}" type="datetimeFigureOut">
              <a:rPr lang="ru-RU" altLang="ru-RU"/>
              <a:pPr>
                <a:defRPr/>
              </a:pPr>
              <a:t>09.01.2021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58097F-035D-48E4-89E8-33FA7E1B84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5601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68018-92D2-4017-A239-BD98F9D05764}" type="datetimeFigureOut">
              <a:rPr lang="ru-RU" altLang="ru-RU"/>
              <a:pPr>
                <a:defRPr/>
              </a:pPr>
              <a:t>09.01.2021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AED360-070B-4606-A72E-C65D88252B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0152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1DBD9-89A2-45F7-846E-A508F0736C0A}" type="datetimeFigureOut">
              <a:rPr lang="ru-RU" altLang="ru-RU"/>
              <a:pPr>
                <a:defRPr/>
              </a:pPr>
              <a:t>09.01.2021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221773-05F1-4F2B-9182-D65F7623FA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7590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CC38F-3B9B-4C45-A434-5F92FF852D95}" type="datetimeFigureOut">
              <a:rPr lang="ru-RU" altLang="ru-RU"/>
              <a:pPr>
                <a:defRPr/>
              </a:pPr>
              <a:t>09.01.2021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C9690-F02F-48B3-A583-EEC31BE5F4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9303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72E40-C72A-4177-BCE4-E898819BDF49}" type="datetimeFigureOut">
              <a:rPr lang="ru-RU" altLang="ru-RU"/>
              <a:pPr>
                <a:defRPr/>
              </a:pPr>
              <a:t>09.01.2021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7C24F6-9EF6-4C95-B217-524F1D408D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5123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B5BB3-6911-4ABB-8737-B1066F897840}" type="datetimeFigureOut">
              <a:rPr lang="ru-RU" altLang="ru-RU"/>
              <a:pPr>
                <a:defRPr/>
              </a:pPr>
              <a:t>09.01.2021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7D1A67-EEAB-49BF-B949-B619CCCA539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6656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5BDD1-32A8-420A-9551-FEE096C74471}" type="datetimeFigureOut">
              <a:rPr lang="ru-RU" altLang="ru-RU"/>
              <a:pPr>
                <a:defRPr/>
              </a:pPr>
              <a:t>09.01.2021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70956-B9F7-4F4A-97FB-E85ADB63EE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2225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CDBEDEE-7B3A-41EB-9BF9-1C3EEB56DE3F}" type="datetimeFigureOut">
              <a:rPr lang="ru-RU" altLang="ru-RU"/>
              <a:pPr>
                <a:defRPr/>
              </a:pPr>
              <a:t>09.01.2021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F797F00-3E1A-4969-B55C-12983543F18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95" r:id="rId1"/>
    <p:sldLayoutId id="2147485096" r:id="rId2"/>
    <p:sldLayoutId id="2147485097" r:id="rId3"/>
    <p:sldLayoutId id="2147485098" r:id="rId4"/>
    <p:sldLayoutId id="2147485099" r:id="rId5"/>
    <p:sldLayoutId id="2147485100" r:id="rId6"/>
    <p:sldLayoutId id="2147485101" r:id="rId7"/>
    <p:sldLayoutId id="2147485102" r:id="rId8"/>
    <p:sldLayoutId id="2147485103" r:id="rId9"/>
    <p:sldLayoutId id="2147485104" r:id="rId10"/>
    <p:sldLayoutId id="2147485105" r:id="rId11"/>
    <p:sldLayoutId id="2147485117" r:id="rId12"/>
    <p:sldLayoutId id="2147485118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D070943-B9FC-4406-A378-9D90B59F7B80}" type="datetimeFigureOut">
              <a:rPr lang="ru-RU" altLang="ru-RU"/>
              <a:pPr>
                <a:defRPr/>
              </a:pPr>
              <a:t>09.01.2021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38D3DDA-0FFC-4D62-BAE6-7DC0F14517B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06" r:id="rId1"/>
    <p:sldLayoutId id="2147485107" r:id="rId2"/>
    <p:sldLayoutId id="2147485108" r:id="rId3"/>
    <p:sldLayoutId id="2147485109" r:id="rId4"/>
    <p:sldLayoutId id="2147485110" r:id="rId5"/>
    <p:sldLayoutId id="2147485111" r:id="rId6"/>
    <p:sldLayoutId id="2147485112" r:id="rId7"/>
    <p:sldLayoutId id="2147485113" r:id="rId8"/>
    <p:sldLayoutId id="2147485114" r:id="rId9"/>
    <p:sldLayoutId id="2147485115" r:id="rId10"/>
    <p:sldLayoutId id="2147485116" r:id="rId11"/>
    <p:sldLayoutId id="2147485119" r:id="rId12"/>
    <p:sldLayoutId id="2147485120" r:id="rId13"/>
    <p:sldLayoutId id="2147485121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17463" y="28575"/>
            <a:ext cx="12174537" cy="21574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1754188" y="2144118"/>
            <a:ext cx="9656494" cy="587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marL="381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238"/>
              </a:spcBef>
              <a:spcAft>
                <a:spcPts val="1800"/>
              </a:spcAft>
            </a:pPr>
            <a:endParaRPr lang="uz-Cyrl-UZ" altLang="ru-RU" sz="16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r>
              <a:rPr lang="uz-Cyrl-UZ" altLang="ru-RU" sz="44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uz-Cyrl-UZ" altLang="ru-RU" sz="44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ТЕМА</a:t>
            </a:r>
          </a:p>
          <a:p>
            <a:pPr>
              <a:spcBef>
                <a:spcPts val="238"/>
              </a:spcBef>
              <a:spcAft>
                <a:spcPts val="1800"/>
              </a:spcAft>
            </a:pPr>
            <a:r>
              <a:rPr lang="ru-RU" altLang="ru-RU" sz="4400" b="1" dirty="0">
                <a:solidFill>
                  <a:srgbClr val="0070C0"/>
                </a:solidFill>
                <a:latin typeface="Arial" charset="0"/>
                <a:cs typeface="Arial" charset="0"/>
              </a:rPr>
              <a:t>Биогеохимические циклы </a:t>
            </a:r>
            <a:endParaRPr lang="ru-RU" altLang="ru-RU" sz="4400" b="1" dirty="0" smtClean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r>
              <a:rPr lang="ru-RU" altLang="ru-RU" sz="44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(</a:t>
            </a:r>
            <a:r>
              <a:rPr lang="ru-RU" altLang="ru-RU" sz="4400" b="1" dirty="0">
                <a:solidFill>
                  <a:srgbClr val="0070C0"/>
                </a:solidFill>
                <a:latin typeface="Arial" charset="0"/>
                <a:cs typeface="Arial" charset="0"/>
              </a:rPr>
              <a:t>часть </a:t>
            </a:r>
            <a:r>
              <a:rPr lang="en-US" altLang="ru-RU" sz="4400" b="1" dirty="0">
                <a:solidFill>
                  <a:srgbClr val="0070C0"/>
                </a:solidFill>
                <a:latin typeface="Arial" charset="0"/>
                <a:cs typeface="Arial" charset="0"/>
              </a:rPr>
              <a:t>I) </a:t>
            </a:r>
          </a:p>
          <a:p>
            <a:pPr>
              <a:spcBef>
                <a:spcPts val="238"/>
              </a:spcBef>
              <a:spcAft>
                <a:spcPts val="1800"/>
              </a:spcAft>
            </a:pPr>
            <a:endParaRPr lang="ru-RU" altLang="ru-RU" sz="44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endParaRPr lang="ru-RU" altLang="ru-RU" sz="44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endParaRPr lang="ru-RU" altLang="ru-RU" sz="44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object 5"/>
          <p:cNvSpPr/>
          <p:nvPr/>
        </p:nvSpPr>
        <p:spPr>
          <a:xfrm>
            <a:off x="1027113" y="2589213"/>
            <a:ext cx="727075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17" name="object 6"/>
          <p:cNvSpPr/>
          <p:nvPr/>
        </p:nvSpPr>
        <p:spPr>
          <a:xfrm>
            <a:off x="985838" y="4413250"/>
            <a:ext cx="728662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22" name="object 2"/>
          <p:cNvSpPr txBox="1">
            <a:spLocks/>
          </p:cNvSpPr>
          <p:nvPr/>
        </p:nvSpPr>
        <p:spPr bwMode="auto">
          <a:xfrm>
            <a:off x="1993901" y="527050"/>
            <a:ext cx="7524750" cy="95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0911" rIns="0" bIns="0">
            <a:spAutoFit/>
          </a:bodyPr>
          <a:lstStyle>
            <a:lvl1pPr marL="25400" defTabSz="1935163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defTabSz="1935163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defTabSz="1935163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238"/>
              </a:spcBef>
            </a:pPr>
            <a:r>
              <a:rPr lang="ru-RU" altLang="ru-RU" sz="6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БИОЛОГИЯ </a:t>
            </a:r>
            <a:endParaRPr lang="uz-Cyrl-UZ" altLang="ru-RU" sz="6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23" name="object 11"/>
          <p:cNvSpPr>
            <a:spLocks noChangeArrowheads="1"/>
          </p:cNvSpPr>
          <p:nvPr/>
        </p:nvSpPr>
        <p:spPr bwMode="auto">
          <a:xfrm>
            <a:off x="1042988" y="584200"/>
            <a:ext cx="241300" cy="49688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" name="object 12"/>
          <p:cNvSpPr/>
          <p:nvPr/>
        </p:nvSpPr>
        <p:spPr>
          <a:xfrm>
            <a:off x="1165225" y="896938"/>
            <a:ext cx="452438" cy="601662"/>
          </a:xfrm>
          <a:custGeom>
            <a:avLst/>
            <a:gdLst/>
            <a:ahLst/>
            <a:cxnLst/>
            <a:rect l="l" t="t" r="r" b="b"/>
            <a:pathLst>
              <a:path w="213359" h="284480">
                <a:moveTo>
                  <a:pt x="138573" y="0"/>
                </a:moveTo>
                <a:lnTo>
                  <a:pt x="73845" y="0"/>
                </a:lnTo>
                <a:lnTo>
                  <a:pt x="66311" y="1380"/>
                </a:lnTo>
                <a:lnTo>
                  <a:pt x="60292" y="5191"/>
                </a:lnTo>
                <a:lnTo>
                  <a:pt x="56302" y="10942"/>
                </a:lnTo>
                <a:lnTo>
                  <a:pt x="55041" y="17230"/>
                </a:lnTo>
                <a:lnTo>
                  <a:pt x="54958" y="27298"/>
                </a:lnTo>
                <a:lnTo>
                  <a:pt x="61212" y="34757"/>
                </a:lnTo>
                <a:lnTo>
                  <a:pt x="69683" y="36658"/>
                </a:lnTo>
                <a:lnTo>
                  <a:pt x="69683" y="80002"/>
                </a:lnTo>
                <a:lnTo>
                  <a:pt x="6603" y="211507"/>
                </a:lnTo>
                <a:lnTo>
                  <a:pt x="0" y="236544"/>
                </a:lnTo>
                <a:lnTo>
                  <a:pt x="6546" y="260064"/>
                </a:lnTo>
                <a:lnTo>
                  <a:pt x="23619" y="277514"/>
                </a:lnTo>
                <a:lnTo>
                  <a:pt x="48583" y="284342"/>
                </a:lnTo>
                <a:lnTo>
                  <a:pt x="164190" y="284342"/>
                </a:lnTo>
                <a:lnTo>
                  <a:pt x="189161" y="277510"/>
                </a:lnTo>
                <a:lnTo>
                  <a:pt x="194858" y="271688"/>
                </a:lnTo>
                <a:lnTo>
                  <a:pt x="48583" y="271688"/>
                </a:lnTo>
                <a:lnTo>
                  <a:pt x="30127" y="266638"/>
                </a:lnTo>
                <a:lnTo>
                  <a:pt x="17508" y="253735"/>
                </a:lnTo>
                <a:lnTo>
                  <a:pt x="12672" y="236350"/>
                </a:lnTo>
                <a:lnTo>
                  <a:pt x="17554" y="217850"/>
                </a:lnTo>
                <a:lnTo>
                  <a:pt x="75807" y="117302"/>
                </a:lnTo>
                <a:lnTo>
                  <a:pt x="78923" y="108660"/>
                </a:lnTo>
                <a:lnTo>
                  <a:pt x="80936" y="97586"/>
                </a:lnTo>
                <a:lnTo>
                  <a:pt x="82017" y="87044"/>
                </a:lnTo>
                <a:lnTo>
                  <a:pt x="82340" y="80002"/>
                </a:lnTo>
                <a:lnTo>
                  <a:pt x="82340" y="37127"/>
                </a:lnTo>
                <a:lnTo>
                  <a:pt x="102619" y="37127"/>
                </a:lnTo>
                <a:lnTo>
                  <a:pt x="105456" y="34293"/>
                </a:lnTo>
                <a:lnTo>
                  <a:pt x="105337" y="27179"/>
                </a:lnTo>
                <a:lnTo>
                  <a:pt x="102623" y="24469"/>
                </a:lnTo>
                <a:lnTo>
                  <a:pt x="70352" y="24469"/>
                </a:lnTo>
                <a:lnTo>
                  <a:pt x="67515" y="21631"/>
                </a:lnTo>
                <a:lnTo>
                  <a:pt x="67515" y="14375"/>
                </a:lnTo>
                <a:lnTo>
                  <a:pt x="70795" y="12658"/>
                </a:lnTo>
                <a:lnTo>
                  <a:pt x="156737" y="12658"/>
                </a:lnTo>
                <a:lnTo>
                  <a:pt x="156164" y="10394"/>
                </a:lnTo>
                <a:lnTo>
                  <a:pt x="152018" y="4932"/>
                </a:lnTo>
                <a:lnTo>
                  <a:pt x="145979" y="1311"/>
                </a:lnTo>
                <a:lnTo>
                  <a:pt x="138573" y="0"/>
                </a:lnTo>
                <a:close/>
              </a:path>
              <a:path w="213359" h="284480">
                <a:moveTo>
                  <a:pt x="156737" y="12658"/>
                </a:moveTo>
                <a:lnTo>
                  <a:pt x="141675" y="12658"/>
                </a:lnTo>
                <a:lnTo>
                  <a:pt x="145084" y="14273"/>
                </a:lnTo>
                <a:lnTo>
                  <a:pt x="145223" y="17230"/>
                </a:lnTo>
                <a:lnTo>
                  <a:pt x="145260" y="21631"/>
                </a:lnTo>
                <a:lnTo>
                  <a:pt x="142421" y="24469"/>
                </a:lnTo>
                <a:lnTo>
                  <a:pt x="120911" y="24469"/>
                </a:lnTo>
                <a:lnTo>
                  <a:pt x="118197" y="27179"/>
                </a:lnTo>
                <a:lnTo>
                  <a:pt x="118077" y="34293"/>
                </a:lnTo>
                <a:lnTo>
                  <a:pt x="120911" y="37127"/>
                </a:lnTo>
                <a:lnTo>
                  <a:pt x="130432" y="37127"/>
                </a:lnTo>
                <a:lnTo>
                  <a:pt x="130432" y="80002"/>
                </a:lnTo>
                <a:lnTo>
                  <a:pt x="195218" y="217850"/>
                </a:lnTo>
                <a:lnTo>
                  <a:pt x="200103" y="236350"/>
                </a:lnTo>
                <a:lnTo>
                  <a:pt x="195264" y="253741"/>
                </a:lnTo>
                <a:lnTo>
                  <a:pt x="182645" y="266640"/>
                </a:lnTo>
                <a:lnTo>
                  <a:pt x="164190" y="271688"/>
                </a:lnTo>
                <a:lnTo>
                  <a:pt x="194858" y="271688"/>
                </a:lnTo>
                <a:lnTo>
                  <a:pt x="206234" y="260054"/>
                </a:lnTo>
                <a:lnTo>
                  <a:pt x="212780" y="236544"/>
                </a:lnTo>
                <a:lnTo>
                  <a:pt x="206170" y="211507"/>
                </a:lnTo>
                <a:lnTo>
                  <a:pt x="147916" y="110956"/>
                </a:lnTo>
                <a:lnTo>
                  <a:pt x="146077" y="105444"/>
                </a:lnTo>
                <a:lnTo>
                  <a:pt x="144537" y="97008"/>
                </a:lnTo>
                <a:lnTo>
                  <a:pt x="143479" y="87808"/>
                </a:lnTo>
                <a:lnTo>
                  <a:pt x="143086" y="80002"/>
                </a:lnTo>
                <a:lnTo>
                  <a:pt x="143086" y="36658"/>
                </a:lnTo>
                <a:lnTo>
                  <a:pt x="151561" y="34757"/>
                </a:lnTo>
                <a:lnTo>
                  <a:pt x="157815" y="27298"/>
                </a:lnTo>
                <a:lnTo>
                  <a:pt x="157893" y="17230"/>
                </a:lnTo>
                <a:lnTo>
                  <a:pt x="156737" y="12658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5" name="object 13"/>
          <p:cNvSpPr>
            <a:spLocks noChangeArrowheads="1"/>
          </p:cNvSpPr>
          <p:nvPr/>
        </p:nvSpPr>
        <p:spPr bwMode="auto">
          <a:xfrm>
            <a:off x="1220788" y="1255713"/>
            <a:ext cx="339725" cy="18891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" name="object 14"/>
          <p:cNvSpPr/>
          <p:nvPr/>
        </p:nvSpPr>
        <p:spPr>
          <a:xfrm>
            <a:off x="701675" y="896938"/>
            <a:ext cx="474663" cy="603250"/>
          </a:xfrm>
          <a:custGeom>
            <a:avLst/>
            <a:gdLst/>
            <a:ahLst/>
            <a:cxnLst/>
            <a:rect l="l" t="t" r="r" b="b"/>
            <a:pathLst>
              <a:path w="224154" h="285115">
                <a:moveTo>
                  <a:pt x="143981" y="0"/>
                </a:moveTo>
                <a:lnTo>
                  <a:pt x="74177" y="0"/>
                </a:lnTo>
                <a:lnTo>
                  <a:pt x="69411" y="1973"/>
                </a:lnTo>
                <a:lnTo>
                  <a:pt x="62240" y="9147"/>
                </a:lnTo>
                <a:lnTo>
                  <a:pt x="60267" y="13910"/>
                </a:lnTo>
                <a:lnTo>
                  <a:pt x="60267" y="24055"/>
                </a:lnTo>
                <a:lnTo>
                  <a:pt x="62240" y="28821"/>
                </a:lnTo>
                <a:lnTo>
                  <a:pt x="68406" y="34988"/>
                </a:lnTo>
                <a:lnTo>
                  <a:pt x="71607" y="36720"/>
                </a:lnTo>
                <a:lnTo>
                  <a:pt x="75085" y="37494"/>
                </a:lnTo>
                <a:lnTo>
                  <a:pt x="75048" y="67359"/>
                </a:lnTo>
                <a:lnTo>
                  <a:pt x="44385" y="83762"/>
                </a:lnTo>
                <a:lnTo>
                  <a:pt x="20689" y="108191"/>
                </a:lnTo>
                <a:lnTo>
                  <a:pt x="5413" y="138604"/>
                </a:lnTo>
                <a:lnTo>
                  <a:pt x="0" y="172968"/>
                </a:lnTo>
                <a:lnTo>
                  <a:pt x="8792" y="216446"/>
                </a:lnTo>
                <a:lnTo>
                  <a:pt x="32765" y="251986"/>
                </a:lnTo>
                <a:lnTo>
                  <a:pt x="68303" y="275966"/>
                </a:lnTo>
                <a:lnTo>
                  <a:pt x="111791" y="284764"/>
                </a:lnTo>
                <a:lnTo>
                  <a:pt x="112158" y="284764"/>
                </a:lnTo>
                <a:lnTo>
                  <a:pt x="155489" y="275855"/>
                </a:lnTo>
                <a:lnTo>
                  <a:pt x="161012" y="272110"/>
                </a:lnTo>
                <a:lnTo>
                  <a:pt x="112115" y="272110"/>
                </a:lnTo>
                <a:lnTo>
                  <a:pt x="73492" y="264406"/>
                </a:lnTo>
                <a:lnTo>
                  <a:pt x="41867" y="243186"/>
                </a:lnTo>
                <a:lnTo>
                  <a:pt x="20502" y="211642"/>
                </a:lnTo>
                <a:lnTo>
                  <a:pt x="12657" y="172966"/>
                </a:lnTo>
                <a:lnTo>
                  <a:pt x="17458" y="142490"/>
                </a:lnTo>
                <a:lnTo>
                  <a:pt x="31006" y="115519"/>
                </a:lnTo>
                <a:lnTo>
                  <a:pt x="52017" y="93857"/>
                </a:lnTo>
                <a:lnTo>
                  <a:pt x="79210" y="79311"/>
                </a:lnTo>
                <a:lnTo>
                  <a:pt x="84316" y="77537"/>
                </a:lnTo>
                <a:lnTo>
                  <a:pt x="87746" y="72731"/>
                </a:lnTo>
                <a:lnTo>
                  <a:pt x="87746" y="37969"/>
                </a:lnTo>
                <a:lnTo>
                  <a:pt x="102628" y="37959"/>
                </a:lnTo>
                <a:lnTo>
                  <a:pt x="105457" y="35133"/>
                </a:lnTo>
                <a:lnTo>
                  <a:pt x="105422" y="28112"/>
                </a:lnTo>
                <a:lnTo>
                  <a:pt x="102631" y="25312"/>
                </a:lnTo>
                <a:lnTo>
                  <a:pt x="75765" y="25300"/>
                </a:lnTo>
                <a:lnTo>
                  <a:pt x="72931" y="22467"/>
                </a:lnTo>
                <a:lnTo>
                  <a:pt x="72931" y="15501"/>
                </a:lnTo>
                <a:lnTo>
                  <a:pt x="75765" y="12665"/>
                </a:lnTo>
                <a:lnTo>
                  <a:pt x="162007" y="12658"/>
                </a:lnTo>
                <a:lnTo>
                  <a:pt x="161781" y="11563"/>
                </a:lnTo>
                <a:lnTo>
                  <a:pt x="157609" y="5533"/>
                </a:lnTo>
                <a:lnTo>
                  <a:pt x="151457" y="1481"/>
                </a:lnTo>
                <a:lnTo>
                  <a:pt x="143981" y="0"/>
                </a:lnTo>
                <a:close/>
              </a:path>
              <a:path w="224154" h="285115">
                <a:moveTo>
                  <a:pt x="162007" y="12658"/>
                </a:moveTo>
                <a:lnTo>
                  <a:pt x="147427" y="12658"/>
                </a:lnTo>
                <a:lnTo>
                  <a:pt x="150659" y="15314"/>
                </a:lnTo>
                <a:lnTo>
                  <a:pt x="150655" y="22467"/>
                </a:lnTo>
                <a:lnTo>
                  <a:pt x="147816" y="25300"/>
                </a:lnTo>
                <a:lnTo>
                  <a:pt x="144334" y="25312"/>
                </a:lnTo>
                <a:lnTo>
                  <a:pt x="120974" y="25312"/>
                </a:lnTo>
                <a:lnTo>
                  <a:pt x="118170" y="28112"/>
                </a:lnTo>
                <a:lnTo>
                  <a:pt x="118127" y="35133"/>
                </a:lnTo>
                <a:lnTo>
                  <a:pt x="120974" y="37969"/>
                </a:lnTo>
                <a:lnTo>
                  <a:pt x="135834" y="37969"/>
                </a:lnTo>
                <a:lnTo>
                  <a:pt x="135837" y="72731"/>
                </a:lnTo>
                <a:lnTo>
                  <a:pt x="139272" y="77537"/>
                </a:lnTo>
                <a:lnTo>
                  <a:pt x="144384" y="79319"/>
                </a:lnTo>
                <a:lnTo>
                  <a:pt x="171573" y="93864"/>
                </a:lnTo>
                <a:lnTo>
                  <a:pt x="192581" y="115525"/>
                </a:lnTo>
                <a:lnTo>
                  <a:pt x="206127" y="142494"/>
                </a:lnTo>
                <a:lnTo>
                  <a:pt x="210927" y="172968"/>
                </a:lnTo>
                <a:lnTo>
                  <a:pt x="203151" y="211424"/>
                </a:lnTo>
                <a:lnTo>
                  <a:pt x="181954" y="242909"/>
                </a:lnTo>
                <a:lnTo>
                  <a:pt x="150541" y="264209"/>
                </a:lnTo>
                <a:lnTo>
                  <a:pt x="112115" y="272110"/>
                </a:lnTo>
                <a:lnTo>
                  <a:pt x="161012" y="272110"/>
                </a:lnTo>
                <a:lnTo>
                  <a:pt x="190912" y="251836"/>
                </a:lnTo>
                <a:lnTo>
                  <a:pt x="214815" y="216333"/>
                </a:lnTo>
                <a:lnTo>
                  <a:pt x="223585" y="172966"/>
                </a:lnTo>
                <a:lnTo>
                  <a:pt x="218169" y="138601"/>
                </a:lnTo>
                <a:lnTo>
                  <a:pt x="202887" y="108188"/>
                </a:lnTo>
                <a:lnTo>
                  <a:pt x="179183" y="83761"/>
                </a:lnTo>
                <a:lnTo>
                  <a:pt x="148511" y="67359"/>
                </a:lnTo>
                <a:lnTo>
                  <a:pt x="148510" y="37494"/>
                </a:lnTo>
                <a:lnTo>
                  <a:pt x="156934" y="35618"/>
                </a:lnTo>
                <a:lnTo>
                  <a:pt x="163280" y="28155"/>
                </a:lnTo>
                <a:lnTo>
                  <a:pt x="163317" y="18982"/>
                </a:lnTo>
                <a:lnTo>
                  <a:pt x="162007" y="12658"/>
                </a:lnTo>
                <a:close/>
              </a:path>
              <a:path w="224154" h="285115">
                <a:moveTo>
                  <a:pt x="99154" y="37969"/>
                </a:moveTo>
                <a:lnTo>
                  <a:pt x="99017" y="37969"/>
                </a:lnTo>
                <a:lnTo>
                  <a:pt x="99154" y="37969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7" name="object 15"/>
          <p:cNvSpPr>
            <a:spLocks noChangeArrowheads="1"/>
          </p:cNvSpPr>
          <p:nvPr/>
        </p:nvSpPr>
        <p:spPr bwMode="auto">
          <a:xfrm>
            <a:off x="755650" y="1179513"/>
            <a:ext cx="365125" cy="26511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object 9"/>
          <p:cNvSpPr/>
          <p:nvPr/>
        </p:nvSpPr>
        <p:spPr>
          <a:xfrm>
            <a:off x="10009188" y="526188"/>
            <a:ext cx="1698625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20" name="object 10"/>
          <p:cNvSpPr/>
          <p:nvPr/>
        </p:nvSpPr>
        <p:spPr>
          <a:xfrm>
            <a:off x="10015538" y="527050"/>
            <a:ext cx="1698625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30" name="object 12"/>
          <p:cNvSpPr txBox="1">
            <a:spLocks noChangeArrowheads="1"/>
          </p:cNvSpPr>
          <p:nvPr/>
        </p:nvSpPr>
        <p:spPr bwMode="auto">
          <a:xfrm>
            <a:off x="10036175" y="787400"/>
            <a:ext cx="1657350" cy="101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3552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263"/>
              </a:spcBef>
            </a:pPr>
            <a:r>
              <a:rPr lang="en-US" altLang="ru-RU" b="1" dirty="0" smtClean="0">
                <a:solidFill>
                  <a:srgbClr val="FEFEFE"/>
                </a:solidFill>
                <a:latin typeface="Arial" charset="0"/>
                <a:cs typeface="Arial" charset="0"/>
              </a:rPr>
              <a:t>11</a:t>
            </a:r>
            <a:r>
              <a:rPr lang="ru-RU" altLang="ru-RU" b="1" dirty="0" smtClean="0">
                <a:solidFill>
                  <a:srgbClr val="FEFEFE"/>
                </a:solidFill>
                <a:latin typeface="Arial" charset="0"/>
                <a:cs typeface="Arial" charset="0"/>
              </a:rPr>
              <a:t> КЛАСС</a:t>
            </a:r>
            <a:endParaRPr lang="ru-RU" altLang="ru-RU" dirty="0">
              <a:latin typeface="Arial" charset="0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0002" y="4566493"/>
            <a:ext cx="1653906" cy="2085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dirty="0" smtClean="0"/>
              <a:t>КРУГОВОРОТ ВОДЫ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05" y="1237956"/>
            <a:ext cx="11619914" cy="5289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8"/>
          <a:stretch/>
        </p:blipFill>
        <p:spPr bwMode="auto">
          <a:xfrm>
            <a:off x="386105" y="1237956"/>
            <a:ext cx="11619914" cy="538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226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dirty="0" smtClean="0"/>
              <a:t>КРУГОВОРОТ ВОДЫ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54" y="1195753"/>
            <a:ext cx="11690252" cy="5528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52" y="1195755"/>
            <a:ext cx="3623711" cy="2532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52" y="5781822"/>
            <a:ext cx="4403186" cy="942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104185" y="6105378"/>
            <a:ext cx="4825219" cy="6189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ИНФИЛЬТРАЦИЯ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69613" y="2338986"/>
            <a:ext cx="2363372" cy="4604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ТРАНСПИРАЦИЯ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9875520" y="2180492"/>
            <a:ext cx="2153348" cy="9144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ВЫПАДЕНИЕ ОСАДКОВ</a:t>
            </a:r>
            <a:endParaRPr lang="ru-RU" dirty="0"/>
          </a:p>
        </p:txBody>
      </p:sp>
      <p:sp>
        <p:nvSpPr>
          <p:cNvPr id="9" name="Выноска со стрелкой вверх 8"/>
          <p:cNvSpPr/>
          <p:nvPr/>
        </p:nvSpPr>
        <p:spPr>
          <a:xfrm>
            <a:off x="1871003" y="4557933"/>
            <a:ext cx="2236763" cy="98473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ИСПАРЕНИЕ ВОДЫ</a:t>
            </a:r>
            <a:endParaRPr lang="ru-RU" dirty="0"/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195755"/>
            <a:ext cx="11768518" cy="5416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985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Биомасса поверхности суши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88" y="1266092"/>
            <a:ext cx="11521441" cy="5331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8640" y="2413338"/>
            <a:ext cx="1104313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Транспирация —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процесс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движения воды через растение и её испарение через наружные органы растения, такие как листья, стебли и цветы. 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Вода необходима для жизнедеятельности растения, но только небольшая часть воды, поступающей через корни используется непосредственно для нужд роста и метаболизма.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Громадные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количества воды проходят через растения и водоросли в процессе обеспечения транспортной функции и испарения. Это приводит к тому, что вода поверхностного слоя океана фильтруется планктоном за 40 дней, а вся остальная вода океана – приблизительно за год. </a:t>
            </a:r>
          </a:p>
        </p:txBody>
      </p:sp>
    </p:spTree>
    <p:extLst>
      <p:ext uri="{BB962C8B-B14F-4D97-AF65-F5344CB8AC3E}">
        <p14:creationId xmlns:p14="http://schemas.microsoft.com/office/powerpoint/2010/main" val="321595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КРУГОВОРОТ ВОДЫ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88" y="1266092"/>
            <a:ext cx="11521441" cy="5331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2369" y="1720840"/>
            <a:ext cx="1133855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" pitchFamily="34" charset="0"/>
                <a:cs typeface="Arial" pitchFamily="34" charset="0"/>
              </a:rPr>
              <a:t>Основная часть воды сосредоточена в океанах. Вода, испаряясь с их поверхности, снабжает естественные и искусственные экосистемы суши. Чем ближе район к океану, тем больше там выпадает осадков.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Суша постоянно возвращает воду океану: часть влаги испаряется, активнее всего в лесах, часть собирают реки: в них поступают дождевые и талые воды.</a:t>
            </a:r>
          </a:p>
          <a:p>
            <a:endParaRPr lang="ru-RU" sz="2400" dirty="0">
              <a:latin typeface="Arial" pitchFamily="34" charset="0"/>
              <a:cs typeface="Arial" pitchFamily="34" charset="0"/>
            </a:endParaRP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Обмен влагой между океаном и сушей требует очень больших энергетических затрат: на это расходуется примерно 30% поступающей на Землю солнечной энергии.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1266092"/>
            <a:ext cx="11522075" cy="5331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6551" y="3244334"/>
            <a:ext cx="254732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Влияние человека на круговорот воды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48000" y="1720840"/>
            <a:ext cx="87829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Круговорот воды в биосфере до развития цивилизации был равновесным, т.е. океан получал от рек столько воды, сколько расходовал ее при испарении.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С развитием цивилизации этот круговорот стал нарушаться. В частности, леса испаряют все меньше воды, т.к. их площадь сокращается, а поверхность почвы, наоборот все больше, т.к. увеличивается площадь орошаемых сельхоз. угодий. 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Обмелели реки южных районов. 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Вода хуже испаряется с поверхности океана, т.к. значительная её часть покрыта пленкой нефти. 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Все это ухудшает водоснабжение биосферы.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5249" y="1166843"/>
            <a:ext cx="1091652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03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ВЛИЯНИЕ ЧЕЛОВЕКА 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88" y="1266092"/>
            <a:ext cx="11521441" cy="5331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9487" y="1166843"/>
            <a:ext cx="11521441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  <a:p>
            <a:pPr algn="ctr"/>
            <a:r>
              <a:rPr lang="ru-RU" sz="2000" dirty="0" smtClean="0"/>
              <a:t>Более </a:t>
            </a:r>
            <a:r>
              <a:rPr lang="ru-RU" sz="2000" dirty="0"/>
              <a:t>частыми становятся засухи, возникают очаги экологических бедствий. Например, более 35 лет длится катастрофическая засуха в Африке, в зоне </a:t>
            </a:r>
            <a:r>
              <a:rPr lang="ru-RU" sz="2000" dirty="0" err="1"/>
              <a:t>Сахеля</a:t>
            </a:r>
            <a:r>
              <a:rPr lang="ru-RU" sz="2000" dirty="0"/>
              <a:t> – полупустынной области, отделяющей Сахару от северных стран континента.</a:t>
            </a:r>
          </a:p>
          <a:p>
            <a:pPr algn="ctr"/>
            <a:r>
              <a:rPr lang="ru-RU" sz="2000" dirty="0"/>
              <a:t>Пресная вода, которая возвращается в океан и другие водоемы с суши, часто загрязнена.</a:t>
            </a:r>
          </a:p>
          <a:p>
            <a:pPr algn="ctr"/>
            <a:r>
              <a:rPr lang="ru-RU" sz="2000" dirty="0"/>
              <a:t>Практически непригодной для питья стала вода многих рек России.</a:t>
            </a:r>
          </a:p>
          <a:p>
            <a:pPr algn="ctr"/>
            <a:r>
              <a:rPr lang="ru-RU" sz="2000" dirty="0"/>
              <a:t>Доля пресной воды, доступной живым организмам, довольно мала, поэтому её нужно расходовать экономно и не загрязнять!</a:t>
            </a:r>
          </a:p>
          <a:p>
            <a:pPr algn="ctr"/>
            <a:r>
              <a:rPr lang="ru-RU" sz="2000" dirty="0"/>
              <a:t>Каждый четвертый житель планеты испытывает недостаток в чистой питьевой воде.</a:t>
            </a:r>
          </a:p>
          <a:p>
            <a:pPr algn="ctr"/>
            <a:r>
              <a:rPr lang="ru-RU" sz="2000" dirty="0"/>
              <a:t>Во многих районах мира не хватает воды для промышленного производства и орошения. Разные составляющие гидросферы участвуют в круговороте воды по-разному и с разной скоростью.</a:t>
            </a:r>
          </a:p>
          <a:p>
            <a:pPr algn="ctr"/>
            <a:r>
              <a:rPr lang="ru-RU" sz="2000" dirty="0"/>
              <a:t>Для полного обновления </a:t>
            </a:r>
            <a:r>
              <a:rPr lang="ru-RU" sz="2000" dirty="0" smtClean="0"/>
              <a:t>воды</a:t>
            </a:r>
          </a:p>
          <a:p>
            <a:pPr algn="ctr"/>
            <a:r>
              <a:rPr lang="ru-RU" sz="2000" dirty="0" smtClean="0"/>
              <a:t> </a:t>
            </a:r>
            <a:r>
              <a:rPr lang="ru-RU" sz="2000" dirty="0"/>
              <a:t>в составе ледников необходимо 8000 лет, подземных вод – 5000 лет, океана – 3000 лет, почвы – 1 год.</a:t>
            </a:r>
          </a:p>
          <a:p>
            <a:pPr algn="ctr"/>
            <a:r>
              <a:rPr lang="ru-RU" sz="2000" dirty="0"/>
              <a:t>Пары атмосферы и речные воды полностью обновляются за 10 – 12 суток.</a:t>
            </a:r>
          </a:p>
          <a:p>
            <a:pPr algn="ctr"/>
            <a:r>
              <a:rPr lang="ru-RU" sz="2000" dirty="0"/>
              <a:t>Круговорот воды в природе занимает около 1 млн. лет.</a:t>
            </a:r>
          </a:p>
        </p:txBody>
      </p:sp>
    </p:spTree>
    <p:extLst>
      <p:ext uri="{BB962C8B-B14F-4D97-AF65-F5344CB8AC3E}">
        <p14:creationId xmlns:p14="http://schemas.microsoft.com/office/powerpoint/2010/main" val="16647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КРУГОВОРОТ КИСЛОРОДА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88" y="1266092"/>
            <a:ext cx="11521441" cy="5331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48000" y="22748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9487" y="1166843"/>
            <a:ext cx="1152144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Кислород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входит в состав самых распространенных элементов в биосфере.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Содержание кислорода в атмосфере почти 21%.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Кислород входит в состав молекул воды, в состав живых организмов (белки, жиры, углеводы, нуклеиновые кислоты). 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Кислород производится продуцентами (зелеными растениями).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Важное место в круговороте кислорода занимает озон. Озоновый слой находится на высоте 20-30 км над уровнем моря.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На содержание  кислорода в атмосфере влияют 2 основных процесса: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1) фотосинтез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2) разложение органического вещества, при котором он расходуется.</a:t>
            </a:r>
          </a:p>
        </p:txBody>
      </p:sp>
    </p:spTree>
    <p:extLst>
      <p:ext uri="{BB962C8B-B14F-4D97-AF65-F5344CB8AC3E}">
        <p14:creationId xmlns:p14="http://schemas.microsoft.com/office/powerpoint/2010/main" val="181796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019391"/>
          </a:xfrm>
        </p:spPr>
        <p:txBody>
          <a:bodyPr/>
          <a:lstStyle/>
          <a:p>
            <a:r>
              <a:rPr lang="ru-RU" dirty="0" smtClean="0"/>
              <a:t>КРУГОВОРОТ КИСЛОРОДА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63" y="1209822"/>
            <a:ext cx="11521439" cy="5387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5422" y="1322364"/>
            <a:ext cx="11633980" cy="52753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22" y="1322363"/>
            <a:ext cx="11633980" cy="5176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335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Биомасса поверхности суши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88" y="1266092"/>
            <a:ext cx="11521441" cy="5331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9487" y="1166843"/>
            <a:ext cx="1152144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полного обновления всего кислорода в атмосфере требуется около 2000 лет.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Для сравнения: полное обновление углекислого газа в атмосфере происходит примерно за 3 года.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Кислород расходуется для дыхания большинства живых организмов.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Кислород используется при сжигании горючего в ДВС, в топках ТЭС, в двигателях самолетов и ракет и т.д.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Дополнительное антропогенное расходование может нарушить равновесие круговорота кислорода.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Пока биосфера компенсирует вмешательство человека: потери восполняются зелеными растениями. 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При дальнейшем уменьшении площади лесов и сжигании всё большего количества топлива содержание кислорода в атмосфере начнет сокращаться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Весь кислород атмосферы обновляется за несколько тысяч лет.</a:t>
            </a:r>
          </a:p>
        </p:txBody>
      </p:sp>
    </p:spTree>
    <p:extLst>
      <p:ext uri="{BB962C8B-B14F-4D97-AF65-F5344CB8AC3E}">
        <p14:creationId xmlns:p14="http://schemas.microsoft.com/office/powerpoint/2010/main" val="273600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ЗАПОМНИ!!!!!!!!!!!!!!!!!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4" y="1308294"/>
            <a:ext cx="11704320" cy="5261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17451" y="2690336"/>
            <a:ext cx="1093059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Arial" pitchFamily="34" charset="0"/>
                <a:cs typeface="Arial" pitchFamily="34" charset="0"/>
              </a:rPr>
              <a:t>При снижении содержания кислорода в воздухе до 16% у человека ухудшается самочувствие (в особенности страдает сердце),</a:t>
            </a:r>
          </a:p>
          <a:p>
            <a:pPr algn="ctr"/>
            <a:r>
              <a:rPr lang="ru-RU" sz="3600" dirty="0">
                <a:latin typeface="Arial" pitchFamily="34" charset="0"/>
                <a:cs typeface="Arial" pitchFamily="34" charset="0"/>
              </a:rPr>
              <a:t>до 7%  - человек теряет сознание,</a:t>
            </a:r>
          </a:p>
          <a:p>
            <a:pPr algn="ctr"/>
            <a:r>
              <a:rPr lang="ru-RU" sz="3600" dirty="0">
                <a:latin typeface="Arial" pitchFamily="34" charset="0"/>
                <a:cs typeface="Arial" pitchFamily="34" charset="0"/>
              </a:rPr>
              <a:t>до 3% - наступает смерть.</a:t>
            </a:r>
          </a:p>
        </p:txBody>
      </p:sp>
    </p:spTree>
    <p:extLst>
      <p:ext uri="{BB962C8B-B14F-4D97-AF65-F5344CB8AC3E}">
        <p14:creationId xmlns:p14="http://schemas.microsoft.com/office/powerpoint/2010/main" val="52482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КРУГОВОРОТ УГЛЕРОДА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50" y="1167618"/>
            <a:ext cx="11718387" cy="540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8641" y="1443841"/>
            <a:ext cx="11113476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Углерод – </a:t>
            </a: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основа органических соединений, он входит в состав всех живых организмов в виде белков, жиров, углеводов.</a:t>
            </a: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В атмосферу углерод поступает в виде углекислого газа.</a:t>
            </a: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В атмосфере, где сконцентрирована основная масса углекислого газа, постоянно происходит обмен: растения поглощают углекислый газ при фотосинтезе, а все организмы выделяют его при дыхании.</a:t>
            </a: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До 50% углерода в виде СО2 возвращают в атмосферу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редуценты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– микроорганизмы почвы.</a:t>
            </a: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Углерод выходит из круговорота в виде карбоната кальция.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501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4400" dirty="0" smtClean="0"/>
              <a:t>Вернадский Владимир </a:t>
            </a:r>
            <a:r>
              <a:rPr lang="ru-RU" sz="4400" dirty="0"/>
              <a:t>Иванович .</a:t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4" y="1209822"/>
            <a:ext cx="11648049" cy="5373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449" y="1209823"/>
            <a:ext cx="3770142" cy="4087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14399" y="2690336"/>
            <a:ext cx="624605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Arial Black" pitchFamily="34" charset="0"/>
              </a:rPr>
              <a:t>Круговорот </a:t>
            </a:r>
            <a:r>
              <a:rPr lang="ru-RU" sz="2000" dirty="0">
                <a:latin typeface="Arial Black" pitchFamily="34" charset="0"/>
              </a:rPr>
              <a:t>отдельных веществ </a:t>
            </a:r>
            <a:r>
              <a:rPr lang="ru-RU" sz="2000" dirty="0" smtClean="0">
                <a:latin typeface="Arial Black" pitchFamily="34" charset="0"/>
              </a:rPr>
              <a:t>Вернадский,</a:t>
            </a:r>
          </a:p>
          <a:p>
            <a:pPr algn="ctr"/>
            <a:r>
              <a:rPr lang="ru-RU" sz="2000" dirty="0" smtClean="0">
                <a:latin typeface="Arial Black" pitchFamily="34" charset="0"/>
              </a:rPr>
              <a:t>назвал </a:t>
            </a:r>
            <a:r>
              <a:rPr lang="ru-RU" sz="2000" dirty="0">
                <a:latin typeface="Arial Black" pitchFamily="34" charset="0"/>
              </a:rPr>
              <a:t>биологическим циклов. Дал в 1926 г. определение биосферы. Сущность учения Вернадского заключена в признании исключительной роли «живого вещества», преобразующего облик планеты. </a:t>
            </a:r>
            <a:endParaRPr lang="ru-RU" sz="2000" dirty="0" smtClean="0"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            Вернадский </a:t>
            </a:r>
            <a:r>
              <a:rPr lang="ru-RU" dirty="0"/>
              <a:t>Владимир Иванович</a:t>
            </a:r>
          </a:p>
          <a:p>
            <a:r>
              <a:rPr lang="ru-RU" dirty="0" smtClean="0"/>
              <a:t>                        12.03.1863</a:t>
            </a:r>
            <a:r>
              <a:rPr lang="ru-RU" dirty="0"/>
              <a:t> – 6.01.1945</a:t>
            </a:r>
          </a:p>
        </p:txBody>
      </p:sp>
    </p:spTree>
    <p:extLst>
      <p:ext uri="{BB962C8B-B14F-4D97-AF65-F5344CB8AC3E}">
        <p14:creationId xmlns:p14="http://schemas.microsoft.com/office/powerpoint/2010/main" val="330054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dirty="0" smtClean="0"/>
              <a:t>КРУГОВОРОТ УГЛЕРОДА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6" y="1364566"/>
            <a:ext cx="11662117" cy="5289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604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КРУГОВОРОТ УГЛЕРОДА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50" y="1167618"/>
            <a:ext cx="11718387" cy="540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5759" y="1720840"/>
            <a:ext cx="1146516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Углерод 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является основным «строительным материалом» молекул углеводов, жиров, белков, нуклеиновых кислот (таких, как ДНК) и других важных, для жизни органических соединений. Большинство наземных растений получают необходимый им углерод, поглощая через поры в своих листьях углекислый газ из атмосферы, концентрация которого там составляет 0,04%. Фитопланктон (микроскопические растения, плавающие в водных экосистемах) получает углерод из атмосферного углекислого газа, растворенного в воде.</a:t>
            </a:r>
          </a:p>
        </p:txBody>
      </p:sp>
    </p:spTree>
    <p:extLst>
      <p:ext uri="{BB962C8B-B14F-4D97-AF65-F5344CB8AC3E}">
        <p14:creationId xmlns:p14="http://schemas.microsoft.com/office/powerpoint/2010/main" val="300028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КРУГОВОРОТ УГЛЕРОДА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50" y="1308295"/>
            <a:ext cx="11718387" cy="5331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7963" y="1582341"/>
            <a:ext cx="11394831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Растения-продуценты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осуществляют фотосинтез, в процессе которого углерод углекислого газа преобразуется в углерод сложных органических соединений, например глюкозы: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углекислый  газ + вода + солнечная энергия 	= глюкоза + кислород</a:t>
            </a:r>
          </a:p>
          <a:p>
            <a:pPr algn="ctr"/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Затем в клетках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кислородопотребляющих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растений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животных и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редуцентов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происходит процесс клеточного дыхания, при котором глюкоза и другие сложные органические соединения расщепляются и преобразуют углерод обратно в углекислый газ для повторного использования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продуцентами.</a:t>
            </a:r>
          </a:p>
          <a:p>
            <a:pPr algn="ctr"/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глюкоза     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+    кислород	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=углекислый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газ   +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вода +  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энергия </a:t>
            </a:r>
          </a:p>
          <a:p>
            <a:pPr algn="ctr"/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Такая связь между фотосинтезом и аэробным дыханием заставляет углерод циркулировать внутри экосистемы, что составляет важнейшее звено круговорота углерода </a:t>
            </a:r>
          </a:p>
          <a:p>
            <a:pPr algn="ctr"/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48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ВЛИЯНИЕ ЧЕЛОВЕКА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4" y="1308294"/>
            <a:ext cx="11704320" cy="5261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48000" y="144384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3895" y="1443841"/>
            <a:ext cx="1147923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" pitchFamily="34" charset="0"/>
                <a:cs typeface="Arial" pitchFamily="34" charset="0"/>
              </a:rPr>
              <a:t>Техногенная деятельность человека нарушает естественный баланс круговорота углерода: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1)при сгорании органического топлива ежегодно в атмосферу выбрасывается около 6 млрд. т СО2: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а) Производство электроэнергии на ТЭЦ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б) Выхлопные газы автомобилей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2)уничтожение лесов.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В течение последних 100 лет содержание углекислого газа в атмосфере неуклонно и быстро растет.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Углекислый газ + метан + пары воды + озон + оксиды азота = парниковый газ.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В результате – парниковый эффект – глобальное потепление, которое может привести к масштабным стихийным бедствиям.</a:t>
            </a:r>
          </a:p>
        </p:txBody>
      </p:sp>
    </p:spTree>
    <p:extLst>
      <p:ext uri="{BB962C8B-B14F-4D97-AF65-F5344CB8AC3E}">
        <p14:creationId xmlns:p14="http://schemas.microsoft.com/office/powerpoint/2010/main" val="170201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КРУГОВОРОТ УГЛЕРОДА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84" y="1266091"/>
            <a:ext cx="11718387" cy="5345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7963" y="1582341"/>
            <a:ext cx="113948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00135" y="2291556"/>
            <a:ext cx="6428936" cy="31807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ПРОЧИТАТЬ ПАРАГРАФ 30 ДО СТР 156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411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17463" y="28575"/>
            <a:ext cx="12174537" cy="21574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1754188" y="2144118"/>
            <a:ext cx="9656494" cy="587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marL="381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238"/>
              </a:spcBef>
              <a:spcAft>
                <a:spcPts val="1800"/>
              </a:spcAft>
            </a:pPr>
            <a:endParaRPr lang="uz-Cyrl-UZ" altLang="ru-RU" sz="16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r>
              <a:rPr lang="uz-Cyrl-UZ" altLang="ru-RU" sz="44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uz-Cyrl-UZ" altLang="ru-RU" sz="44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ТЕМА</a:t>
            </a:r>
          </a:p>
          <a:p>
            <a:pPr>
              <a:spcBef>
                <a:spcPts val="238"/>
              </a:spcBef>
              <a:spcAft>
                <a:spcPts val="1800"/>
              </a:spcAft>
            </a:pPr>
            <a:r>
              <a:rPr lang="ru-RU" altLang="ru-RU" sz="4400" b="1" dirty="0">
                <a:solidFill>
                  <a:srgbClr val="0070C0"/>
                </a:solidFill>
                <a:latin typeface="Arial" charset="0"/>
                <a:cs typeface="Arial" charset="0"/>
              </a:rPr>
              <a:t>Биогеохимические циклы </a:t>
            </a:r>
            <a:endParaRPr lang="ru-RU" altLang="ru-RU" sz="4400" b="1" dirty="0" smtClean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r>
              <a:rPr lang="ru-RU" altLang="ru-RU" sz="44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(</a:t>
            </a:r>
            <a:r>
              <a:rPr lang="ru-RU" altLang="ru-RU" sz="4400" b="1" dirty="0">
                <a:solidFill>
                  <a:srgbClr val="0070C0"/>
                </a:solidFill>
                <a:latin typeface="Arial" charset="0"/>
                <a:cs typeface="Arial" charset="0"/>
              </a:rPr>
              <a:t>часть </a:t>
            </a:r>
            <a:r>
              <a:rPr lang="en-US" altLang="ru-RU" sz="44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II) </a:t>
            </a:r>
            <a:endParaRPr lang="en-US" altLang="ru-RU" sz="44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endParaRPr lang="ru-RU" altLang="ru-RU" sz="44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endParaRPr lang="ru-RU" altLang="ru-RU" sz="44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endParaRPr lang="ru-RU" altLang="ru-RU" sz="44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object 5"/>
          <p:cNvSpPr/>
          <p:nvPr/>
        </p:nvSpPr>
        <p:spPr>
          <a:xfrm>
            <a:off x="1027113" y="2589213"/>
            <a:ext cx="727075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17" name="object 6"/>
          <p:cNvSpPr/>
          <p:nvPr/>
        </p:nvSpPr>
        <p:spPr>
          <a:xfrm>
            <a:off x="985838" y="4413250"/>
            <a:ext cx="728662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22" name="object 2"/>
          <p:cNvSpPr txBox="1">
            <a:spLocks/>
          </p:cNvSpPr>
          <p:nvPr/>
        </p:nvSpPr>
        <p:spPr bwMode="auto">
          <a:xfrm>
            <a:off x="1993901" y="527050"/>
            <a:ext cx="7524750" cy="95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0911" rIns="0" bIns="0">
            <a:spAutoFit/>
          </a:bodyPr>
          <a:lstStyle>
            <a:lvl1pPr marL="25400" defTabSz="1935163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defTabSz="1935163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defTabSz="1935163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238"/>
              </a:spcBef>
            </a:pPr>
            <a:r>
              <a:rPr lang="ru-RU" altLang="ru-RU" sz="6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БИОЛОГИЯ </a:t>
            </a:r>
            <a:endParaRPr lang="uz-Cyrl-UZ" altLang="ru-RU" sz="6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23" name="object 11"/>
          <p:cNvSpPr>
            <a:spLocks noChangeArrowheads="1"/>
          </p:cNvSpPr>
          <p:nvPr/>
        </p:nvSpPr>
        <p:spPr bwMode="auto">
          <a:xfrm>
            <a:off x="1042988" y="584200"/>
            <a:ext cx="241300" cy="49688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" name="object 12"/>
          <p:cNvSpPr/>
          <p:nvPr/>
        </p:nvSpPr>
        <p:spPr>
          <a:xfrm>
            <a:off x="1165225" y="896938"/>
            <a:ext cx="452438" cy="601662"/>
          </a:xfrm>
          <a:custGeom>
            <a:avLst/>
            <a:gdLst/>
            <a:ahLst/>
            <a:cxnLst/>
            <a:rect l="l" t="t" r="r" b="b"/>
            <a:pathLst>
              <a:path w="213359" h="284480">
                <a:moveTo>
                  <a:pt x="138573" y="0"/>
                </a:moveTo>
                <a:lnTo>
                  <a:pt x="73845" y="0"/>
                </a:lnTo>
                <a:lnTo>
                  <a:pt x="66311" y="1380"/>
                </a:lnTo>
                <a:lnTo>
                  <a:pt x="60292" y="5191"/>
                </a:lnTo>
                <a:lnTo>
                  <a:pt x="56302" y="10942"/>
                </a:lnTo>
                <a:lnTo>
                  <a:pt x="55041" y="17230"/>
                </a:lnTo>
                <a:lnTo>
                  <a:pt x="54958" y="27298"/>
                </a:lnTo>
                <a:lnTo>
                  <a:pt x="61212" y="34757"/>
                </a:lnTo>
                <a:lnTo>
                  <a:pt x="69683" y="36658"/>
                </a:lnTo>
                <a:lnTo>
                  <a:pt x="69683" y="80002"/>
                </a:lnTo>
                <a:lnTo>
                  <a:pt x="6603" y="211507"/>
                </a:lnTo>
                <a:lnTo>
                  <a:pt x="0" y="236544"/>
                </a:lnTo>
                <a:lnTo>
                  <a:pt x="6546" y="260064"/>
                </a:lnTo>
                <a:lnTo>
                  <a:pt x="23619" y="277514"/>
                </a:lnTo>
                <a:lnTo>
                  <a:pt x="48583" y="284342"/>
                </a:lnTo>
                <a:lnTo>
                  <a:pt x="164190" y="284342"/>
                </a:lnTo>
                <a:lnTo>
                  <a:pt x="189161" y="277510"/>
                </a:lnTo>
                <a:lnTo>
                  <a:pt x="194858" y="271688"/>
                </a:lnTo>
                <a:lnTo>
                  <a:pt x="48583" y="271688"/>
                </a:lnTo>
                <a:lnTo>
                  <a:pt x="30127" y="266638"/>
                </a:lnTo>
                <a:lnTo>
                  <a:pt x="17508" y="253735"/>
                </a:lnTo>
                <a:lnTo>
                  <a:pt x="12672" y="236350"/>
                </a:lnTo>
                <a:lnTo>
                  <a:pt x="17554" y="217850"/>
                </a:lnTo>
                <a:lnTo>
                  <a:pt x="75807" y="117302"/>
                </a:lnTo>
                <a:lnTo>
                  <a:pt x="78923" y="108660"/>
                </a:lnTo>
                <a:lnTo>
                  <a:pt x="80936" y="97586"/>
                </a:lnTo>
                <a:lnTo>
                  <a:pt x="82017" y="87044"/>
                </a:lnTo>
                <a:lnTo>
                  <a:pt x="82340" y="80002"/>
                </a:lnTo>
                <a:lnTo>
                  <a:pt x="82340" y="37127"/>
                </a:lnTo>
                <a:lnTo>
                  <a:pt x="102619" y="37127"/>
                </a:lnTo>
                <a:lnTo>
                  <a:pt x="105456" y="34293"/>
                </a:lnTo>
                <a:lnTo>
                  <a:pt x="105337" y="27179"/>
                </a:lnTo>
                <a:lnTo>
                  <a:pt x="102623" y="24469"/>
                </a:lnTo>
                <a:lnTo>
                  <a:pt x="70352" y="24469"/>
                </a:lnTo>
                <a:lnTo>
                  <a:pt x="67515" y="21631"/>
                </a:lnTo>
                <a:lnTo>
                  <a:pt x="67515" y="14375"/>
                </a:lnTo>
                <a:lnTo>
                  <a:pt x="70795" y="12658"/>
                </a:lnTo>
                <a:lnTo>
                  <a:pt x="156737" y="12658"/>
                </a:lnTo>
                <a:lnTo>
                  <a:pt x="156164" y="10394"/>
                </a:lnTo>
                <a:lnTo>
                  <a:pt x="152018" y="4932"/>
                </a:lnTo>
                <a:lnTo>
                  <a:pt x="145979" y="1311"/>
                </a:lnTo>
                <a:lnTo>
                  <a:pt x="138573" y="0"/>
                </a:lnTo>
                <a:close/>
              </a:path>
              <a:path w="213359" h="284480">
                <a:moveTo>
                  <a:pt x="156737" y="12658"/>
                </a:moveTo>
                <a:lnTo>
                  <a:pt x="141675" y="12658"/>
                </a:lnTo>
                <a:lnTo>
                  <a:pt x="145084" y="14273"/>
                </a:lnTo>
                <a:lnTo>
                  <a:pt x="145223" y="17230"/>
                </a:lnTo>
                <a:lnTo>
                  <a:pt x="145260" y="21631"/>
                </a:lnTo>
                <a:lnTo>
                  <a:pt x="142421" y="24469"/>
                </a:lnTo>
                <a:lnTo>
                  <a:pt x="120911" y="24469"/>
                </a:lnTo>
                <a:lnTo>
                  <a:pt x="118197" y="27179"/>
                </a:lnTo>
                <a:lnTo>
                  <a:pt x="118077" y="34293"/>
                </a:lnTo>
                <a:lnTo>
                  <a:pt x="120911" y="37127"/>
                </a:lnTo>
                <a:lnTo>
                  <a:pt x="130432" y="37127"/>
                </a:lnTo>
                <a:lnTo>
                  <a:pt x="130432" y="80002"/>
                </a:lnTo>
                <a:lnTo>
                  <a:pt x="195218" y="217850"/>
                </a:lnTo>
                <a:lnTo>
                  <a:pt x="200103" y="236350"/>
                </a:lnTo>
                <a:lnTo>
                  <a:pt x="195264" y="253741"/>
                </a:lnTo>
                <a:lnTo>
                  <a:pt x="182645" y="266640"/>
                </a:lnTo>
                <a:lnTo>
                  <a:pt x="164190" y="271688"/>
                </a:lnTo>
                <a:lnTo>
                  <a:pt x="194858" y="271688"/>
                </a:lnTo>
                <a:lnTo>
                  <a:pt x="206234" y="260054"/>
                </a:lnTo>
                <a:lnTo>
                  <a:pt x="212780" y="236544"/>
                </a:lnTo>
                <a:lnTo>
                  <a:pt x="206170" y="211507"/>
                </a:lnTo>
                <a:lnTo>
                  <a:pt x="147916" y="110956"/>
                </a:lnTo>
                <a:lnTo>
                  <a:pt x="146077" y="105444"/>
                </a:lnTo>
                <a:lnTo>
                  <a:pt x="144537" y="97008"/>
                </a:lnTo>
                <a:lnTo>
                  <a:pt x="143479" y="87808"/>
                </a:lnTo>
                <a:lnTo>
                  <a:pt x="143086" y="80002"/>
                </a:lnTo>
                <a:lnTo>
                  <a:pt x="143086" y="36658"/>
                </a:lnTo>
                <a:lnTo>
                  <a:pt x="151561" y="34757"/>
                </a:lnTo>
                <a:lnTo>
                  <a:pt x="157815" y="27298"/>
                </a:lnTo>
                <a:lnTo>
                  <a:pt x="157893" y="17230"/>
                </a:lnTo>
                <a:lnTo>
                  <a:pt x="156737" y="12658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5" name="object 13"/>
          <p:cNvSpPr>
            <a:spLocks noChangeArrowheads="1"/>
          </p:cNvSpPr>
          <p:nvPr/>
        </p:nvSpPr>
        <p:spPr bwMode="auto">
          <a:xfrm>
            <a:off x="1220788" y="1255713"/>
            <a:ext cx="339725" cy="18891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" name="object 14"/>
          <p:cNvSpPr/>
          <p:nvPr/>
        </p:nvSpPr>
        <p:spPr>
          <a:xfrm>
            <a:off x="701675" y="896938"/>
            <a:ext cx="474663" cy="603250"/>
          </a:xfrm>
          <a:custGeom>
            <a:avLst/>
            <a:gdLst/>
            <a:ahLst/>
            <a:cxnLst/>
            <a:rect l="l" t="t" r="r" b="b"/>
            <a:pathLst>
              <a:path w="224154" h="285115">
                <a:moveTo>
                  <a:pt x="143981" y="0"/>
                </a:moveTo>
                <a:lnTo>
                  <a:pt x="74177" y="0"/>
                </a:lnTo>
                <a:lnTo>
                  <a:pt x="69411" y="1973"/>
                </a:lnTo>
                <a:lnTo>
                  <a:pt x="62240" y="9147"/>
                </a:lnTo>
                <a:lnTo>
                  <a:pt x="60267" y="13910"/>
                </a:lnTo>
                <a:lnTo>
                  <a:pt x="60267" y="24055"/>
                </a:lnTo>
                <a:lnTo>
                  <a:pt x="62240" y="28821"/>
                </a:lnTo>
                <a:lnTo>
                  <a:pt x="68406" y="34988"/>
                </a:lnTo>
                <a:lnTo>
                  <a:pt x="71607" y="36720"/>
                </a:lnTo>
                <a:lnTo>
                  <a:pt x="75085" y="37494"/>
                </a:lnTo>
                <a:lnTo>
                  <a:pt x="75048" y="67359"/>
                </a:lnTo>
                <a:lnTo>
                  <a:pt x="44385" y="83762"/>
                </a:lnTo>
                <a:lnTo>
                  <a:pt x="20689" y="108191"/>
                </a:lnTo>
                <a:lnTo>
                  <a:pt x="5413" y="138604"/>
                </a:lnTo>
                <a:lnTo>
                  <a:pt x="0" y="172968"/>
                </a:lnTo>
                <a:lnTo>
                  <a:pt x="8792" y="216446"/>
                </a:lnTo>
                <a:lnTo>
                  <a:pt x="32765" y="251986"/>
                </a:lnTo>
                <a:lnTo>
                  <a:pt x="68303" y="275966"/>
                </a:lnTo>
                <a:lnTo>
                  <a:pt x="111791" y="284764"/>
                </a:lnTo>
                <a:lnTo>
                  <a:pt x="112158" y="284764"/>
                </a:lnTo>
                <a:lnTo>
                  <a:pt x="155489" y="275855"/>
                </a:lnTo>
                <a:lnTo>
                  <a:pt x="161012" y="272110"/>
                </a:lnTo>
                <a:lnTo>
                  <a:pt x="112115" y="272110"/>
                </a:lnTo>
                <a:lnTo>
                  <a:pt x="73492" y="264406"/>
                </a:lnTo>
                <a:lnTo>
                  <a:pt x="41867" y="243186"/>
                </a:lnTo>
                <a:lnTo>
                  <a:pt x="20502" y="211642"/>
                </a:lnTo>
                <a:lnTo>
                  <a:pt x="12657" y="172966"/>
                </a:lnTo>
                <a:lnTo>
                  <a:pt x="17458" y="142490"/>
                </a:lnTo>
                <a:lnTo>
                  <a:pt x="31006" y="115519"/>
                </a:lnTo>
                <a:lnTo>
                  <a:pt x="52017" y="93857"/>
                </a:lnTo>
                <a:lnTo>
                  <a:pt x="79210" y="79311"/>
                </a:lnTo>
                <a:lnTo>
                  <a:pt x="84316" y="77537"/>
                </a:lnTo>
                <a:lnTo>
                  <a:pt x="87746" y="72731"/>
                </a:lnTo>
                <a:lnTo>
                  <a:pt x="87746" y="37969"/>
                </a:lnTo>
                <a:lnTo>
                  <a:pt x="102628" y="37959"/>
                </a:lnTo>
                <a:lnTo>
                  <a:pt x="105457" y="35133"/>
                </a:lnTo>
                <a:lnTo>
                  <a:pt x="105422" y="28112"/>
                </a:lnTo>
                <a:lnTo>
                  <a:pt x="102631" y="25312"/>
                </a:lnTo>
                <a:lnTo>
                  <a:pt x="75765" y="25300"/>
                </a:lnTo>
                <a:lnTo>
                  <a:pt x="72931" y="22467"/>
                </a:lnTo>
                <a:lnTo>
                  <a:pt x="72931" y="15501"/>
                </a:lnTo>
                <a:lnTo>
                  <a:pt x="75765" y="12665"/>
                </a:lnTo>
                <a:lnTo>
                  <a:pt x="162007" y="12658"/>
                </a:lnTo>
                <a:lnTo>
                  <a:pt x="161781" y="11563"/>
                </a:lnTo>
                <a:lnTo>
                  <a:pt x="157609" y="5533"/>
                </a:lnTo>
                <a:lnTo>
                  <a:pt x="151457" y="1481"/>
                </a:lnTo>
                <a:lnTo>
                  <a:pt x="143981" y="0"/>
                </a:lnTo>
                <a:close/>
              </a:path>
              <a:path w="224154" h="285115">
                <a:moveTo>
                  <a:pt x="162007" y="12658"/>
                </a:moveTo>
                <a:lnTo>
                  <a:pt x="147427" y="12658"/>
                </a:lnTo>
                <a:lnTo>
                  <a:pt x="150659" y="15314"/>
                </a:lnTo>
                <a:lnTo>
                  <a:pt x="150655" y="22467"/>
                </a:lnTo>
                <a:lnTo>
                  <a:pt x="147816" y="25300"/>
                </a:lnTo>
                <a:lnTo>
                  <a:pt x="144334" y="25312"/>
                </a:lnTo>
                <a:lnTo>
                  <a:pt x="120974" y="25312"/>
                </a:lnTo>
                <a:lnTo>
                  <a:pt x="118170" y="28112"/>
                </a:lnTo>
                <a:lnTo>
                  <a:pt x="118127" y="35133"/>
                </a:lnTo>
                <a:lnTo>
                  <a:pt x="120974" y="37969"/>
                </a:lnTo>
                <a:lnTo>
                  <a:pt x="135834" y="37969"/>
                </a:lnTo>
                <a:lnTo>
                  <a:pt x="135837" y="72731"/>
                </a:lnTo>
                <a:lnTo>
                  <a:pt x="139272" y="77537"/>
                </a:lnTo>
                <a:lnTo>
                  <a:pt x="144384" y="79319"/>
                </a:lnTo>
                <a:lnTo>
                  <a:pt x="171573" y="93864"/>
                </a:lnTo>
                <a:lnTo>
                  <a:pt x="192581" y="115525"/>
                </a:lnTo>
                <a:lnTo>
                  <a:pt x="206127" y="142494"/>
                </a:lnTo>
                <a:lnTo>
                  <a:pt x="210927" y="172968"/>
                </a:lnTo>
                <a:lnTo>
                  <a:pt x="203151" y="211424"/>
                </a:lnTo>
                <a:lnTo>
                  <a:pt x="181954" y="242909"/>
                </a:lnTo>
                <a:lnTo>
                  <a:pt x="150541" y="264209"/>
                </a:lnTo>
                <a:lnTo>
                  <a:pt x="112115" y="272110"/>
                </a:lnTo>
                <a:lnTo>
                  <a:pt x="161012" y="272110"/>
                </a:lnTo>
                <a:lnTo>
                  <a:pt x="190912" y="251836"/>
                </a:lnTo>
                <a:lnTo>
                  <a:pt x="214815" y="216333"/>
                </a:lnTo>
                <a:lnTo>
                  <a:pt x="223585" y="172966"/>
                </a:lnTo>
                <a:lnTo>
                  <a:pt x="218169" y="138601"/>
                </a:lnTo>
                <a:lnTo>
                  <a:pt x="202887" y="108188"/>
                </a:lnTo>
                <a:lnTo>
                  <a:pt x="179183" y="83761"/>
                </a:lnTo>
                <a:lnTo>
                  <a:pt x="148511" y="67359"/>
                </a:lnTo>
                <a:lnTo>
                  <a:pt x="148510" y="37494"/>
                </a:lnTo>
                <a:lnTo>
                  <a:pt x="156934" y="35618"/>
                </a:lnTo>
                <a:lnTo>
                  <a:pt x="163280" y="28155"/>
                </a:lnTo>
                <a:lnTo>
                  <a:pt x="163317" y="18982"/>
                </a:lnTo>
                <a:lnTo>
                  <a:pt x="162007" y="12658"/>
                </a:lnTo>
                <a:close/>
              </a:path>
              <a:path w="224154" h="285115">
                <a:moveTo>
                  <a:pt x="99154" y="37969"/>
                </a:moveTo>
                <a:lnTo>
                  <a:pt x="99017" y="37969"/>
                </a:lnTo>
                <a:lnTo>
                  <a:pt x="99154" y="37969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7" name="object 15"/>
          <p:cNvSpPr>
            <a:spLocks noChangeArrowheads="1"/>
          </p:cNvSpPr>
          <p:nvPr/>
        </p:nvSpPr>
        <p:spPr bwMode="auto">
          <a:xfrm>
            <a:off x="755650" y="1179513"/>
            <a:ext cx="365125" cy="26511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object 9"/>
          <p:cNvSpPr/>
          <p:nvPr/>
        </p:nvSpPr>
        <p:spPr>
          <a:xfrm>
            <a:off x="10009188" y="526188"/>
            <a:ext cx="1698625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20" name="object 10"/>
          <p:cNvSpPr/>
          <p:nvPr/>
        </p:nvSpPr>
        <p:spPr>
          <a:xfrm>
            <a:off x="10015538" y="527050"/>
            <a:ext cx="1698625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30" name="object 12"/>
          <p:cNvSpPr txBox="1">
            <a:spLocks noChangeArrowheads="1"/>
          </p:cNvSpPr>
          <p:nvPr/>
        </p:nvSpPr>
        <p:spPr bwMode="auto">
          <a:xfrm>
            <a:off x="10036175" y="787400"/>
            <a:ext cx="1657350" cy="101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3552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263"/>
              </a:spcBef>
            </a:pPr>
            <a:r>
              <a:rPr lang="en-US" altLang="ru-RU" b="1" dirty="0" smtClean="0">
                <a:solidFill>
                  <a:srgbClr val="FEFEFE"/>
                </a:solidFill>
                <a:latin typeface="Arial" charset="0"/>
                <a:cs typeface="Arial" charset="0"/>
              </a:rPr>
              <a:t>11</a:t>
            </a:r>
            <a:r>
              <a:rPr lang="ru-RU" altLang="ru-RU" b="1" dirty="0" smtClean="0">
                <a:solidFill>
                  <a:srgbClr val="FEFEFE"/>
                </a:solidFill>
                <a:latin typeface="Arial" charset="0"/>
                <a:cs typeface="Arial" charset="0"/>
              </a:rPr>
              <a:t> КЛАСС</a:t>
            </a:r>
            <a:endParaRPr lang="ru-RU" altLang="ru-RU" dirty="0">
              <a:latin typeface="Arial" charset="0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0002" y="4566493"/>
            <a:ext cx="1653906" cy="2085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5968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КРУГОВОРОТ УГЛЕРОДА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84" y="1266091"/>
            <a:ext cx="11718387" cy="5345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7963" y="1582341"/>
            <a:ext cx="113948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80295" y="2222695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04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КРУГОВОРОТ АЗОТА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4" y="1308294"/>
            <a:ext cx="11704320" cy="5261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3895" y="1166843"/>
            <a:ext cx="1159177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 smtClean="0"/>
          </a:p>
          <a:p>
            <a:pPr algn="ctr"/>
            <a:r>
              <a:rPr lang="ru-RU" sz="2400" dirty="0" smtClean="0"/>
              <a:t>В </a:t>
            </a:r>
            <a:r>
              <a:rPr lang="ru-RU" sz="2400" dirty="0"/>
              <a:t>свободной форме азот является составной частью воздуха – 78 % .</a:t>
            </a:r>
          </a:p>
          <a:p>
            <a:pPr algn="ctr"/>
            <a:r>
              <a:rPr lang="ru-RU" sz="2400" dirty="0"/>
              <a:t>Азот- один из самых важных элементов для жизнедеятельности организмов. Азот входит в состав всех белков.</a:t>
            </a:r>
          </a:p>
          <a:p>
            <a:pPr algn="ctr"/>
            <a:r>
              <a:rPr lang="ru-RU" sz="2400" dirty="0"/>
              <a:t>Молекула азота очень прочная, по этой причине большинство организмов не способно усваивать атмосферный азот.</a:t>
            </a:r>
          </a:p>
          <a:p>
            <a:pPr algn="ctr"/>
            <a:r>
              <a:rPr lang="ru-RU" sz="2400" dirty="0"/>
              <a:t>Живыми организмами азот усваивается только в форме соединений с водородом и кислородом.</a:t>
            </a:r>
          </a:p>
          <a:p>
            <a:pPr algn="ctr"/>
            <a:r>
              <a:rPr lang="ru-RU" sz="2400" dirty="0"/>
              <a:t>Фиксация азота в химические соединения происходит в результате вулканической и грозовой деятельности, но большей частью – в результате деятельности микроорганизмов – фиксаторов азота (азотфиксирующие бактерии и сине-зеленые водоросли).</a:t>
            </a:r>
          </a:p>
        </p:txBody>
      </p:sp>
    </p:spTree>
    <p:extLst>
      <p:ext uri="{BB962C8B-B14F-4D97-AF65-F5344CB8AC3E}">
        <p14:creationId xmlns:p14="http://schemas.microsoft.com/office/powerpoint/2010/main" val="181463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601663" y="-1905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КРУГОВОРОТ АЗОТА</a:t>
            </a:r>
          </a:p>
        </p:txBody>
      </p:sp>
      <p:sp>
        <p:nvSpPr>
          <p:cNvPr id="10243" name="Объект 1"/>
          <p:cNvSpPr>
            <a:spLocks noGrp="1"/>
          </p:cNvSpPr>
          <p:nvPr>
            <p:ph sz="half" idx="3"/>
          </p:nvPr>
        </p:nvSpPr>
        <p:spPr>
          <a:xfrm>
            <a:off x="312738" y="1435380"/>
            <a:ext cx="11261725" cy="369332"/>
          </a:xfrm>
        </p:spPr>
        <p:txBody>
          <a:bodyPr/>
          <a:lstStyle/>
          <a:p>
            <a:pPr marL="0" indent="0" algn="ctr">
              <a:buNone/>
            </a:pPr>
            <a:endParaRPr lang="ru-RU" altLang="ru-RU" sz="2400" b="1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51" y="1223889"/>
            <a:ext cx="11662117" cy="5387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631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КРУГОВОРОТ АЗОТА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4" y="1308294"/>
            <a:ext cx="11704320" cy="5261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48000" y="116684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7963" y="1720840"/>
            <a:ext cx="113385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Азот поступает к корням растений в форме нитратов, которые используются для синтеза органики (белков).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Животные потребляют азот с растительной или животной пищей.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Возврат азота в атмосферу происходит в результате разрушения отмершего органического материала. Бактерии почвы разлагают белки до неорганических веществ – газов - аммиак, оксиды азота, которые поступают в атмосферу.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Попавший в водоемы азот также проходит по пищевым цепям «растение – животное – микроорганизмы» и возвращается в атмосферу.</a:t>
            </a:r>
          </a:p>
        </p:txBody>
      </p:sp>
    </p:spTree>
    <p:extLst>
      <p:ext uri="{BB962C8B-B14F-4D97-AF65-F5344CB8AC3E}">
        <p14:creationId xmlns:p14="http://schemas.microsoft.com/office/powerpoint/2010/main" val="290093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dirty="0" smtClean="0"/>
              <a:t>Биосфера 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5" y="1209822"/>
            <a:ext cx="11662118" cy="5373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55" y="3629055"/>
            <a:ext cx="3465097" cy="2813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22" y="1350499"/>
            <a:ext cx="3699803" cy="2980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5824024" y="2828836"/>
            <a:ext cx="595063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Биосфера</a:t>
            </a:r>
            <a:r>
              <a:rPr lang="ru-RU" dirty="0">
                <a:latin typeface="Arial Black" pitchFamily="34" charset="0"/>
              </a:rPr>
              <a:t>, по В. И. Вернадскому, – это общепланетарная оболочка, та область Земли, где существует или существовала жизнь и которая подвергается или подвергалась ее воздействию. За миллиарды лет фотосинтезирующие организмы связали и превратили в химическую работу огромное количество солнечной энергии. Часть ее запасов в ходе геологической истории накопилась в виде залежей угля и других ископаемых органических веществ – нефти, торфа и др.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999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ВЛИЯНИЕ ЧЕЛОВЕКА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4" y="1308294"/>
            <a:ext cx="11704320" cy="5261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1354" y="1166843"/>
            <a:ext cx="117043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Техногенная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деятельность человека нарушает естественный баланс круговорота азота.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При распашке земель почти в 5 раз снижается активность микроорганизмов – фиксаторов азота, поэтому снижается содержание азота в почве, что приводит к снижению плодородия почвы. Поэтому человек вносит в почву избыток нитратов, входящих в минеральные 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 удобрения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   Большое количество оксидов азота поступает в атмосферу при сжигании и переработке газа,  нефти, угля и выпадает в виде кислотных дождей.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Восстановление естественного круговорота азота возможно за счет уменьшения производства азотных удобрений, сокращения промышленных выбросов оксидов азота в атмосферу и прочее.</a:t>
            </a:r>
          </a:p>
        </p:txBody>
      </p:sp>
    </p:spTree>
    <p:extLst>
      <p:ext uri="{BB962C8B-B14F-4D97-AF65-F5344CB8AC3E}">
        <p14:creationId xmlns:p14="http://schemas.microsoft.com/office/powerpoint/2010/main" val="38801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601663" y="-1905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КРУГОВОРОТ АЗОТА</a:t>
            </a:r>
          </a:p>
        </p:txBody>
      </p:sp>
      <p:sp>
        <p:nvSpPr>
          <p:cNvPr id="10243" name="Объект 1"/>
          <p:cNvSpPr>
            <a:spLocks noGrp="1"/>
          </p:cNvSpPr>
          <p:nvPr>
            <p:ph sz="half" idx="3"/>
          </p:nvPr>
        </p:nvSpPr>
        <p:spPr>
          <a:xfrm>
            <a:off x="312738" y="1435380"/>
            <a:ext cx="11261725" cy="369332"/>
          </a:xfrm>
        </p:spPr>
        <p:txBody>
          <a:bodyPr/>
          <a:lstStyle/>
          <a:p>
            <a:pPr marL="0" indent="0" algn="ctr">
              <a:buNone/>
            </a:pPr>
            <a:endParaRPr lang="ru-RU" altLang="ru-RU" sz="2400" b="1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57" y="1195755"/>
            <a:ext cx="11704320" cy="5387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361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КРУГОВОРОТ ФОСФОРА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4" y="1308294"/>
            <a:ext cx="11704320" cy="5261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48000" y="116684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81354" y="1028343"/>
            <a:ext cx="1170432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отличие от круговоротов воды, углерода, азота и кислорода, которые являются закрытыми, круговорот фосфора – открытый, т.к. фосфор не образует летучих соединений, поступающих в атмосферу.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Фосфор содержится в горных породах, откуда попадает в экосистемы при естественном разрушении пород или при внесении на поля фосфорных удобрений.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Растения поглощают неорганические соединения фосфора, а животные питающиеся этими растениями, накапливают фосфор в своих тканях. 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После разложения  мертвых тел животных и растений не весь фосфор вовлекается в круговорот. Часть его вымывается из почвы в водоемы (реки, озера, моря) и оседает на дно. На сушу фосфор возвращается в небольшом количестве с выловленной человеком рыбой.</a:t>
            </a:r>
          </a:p>
        </p:txBody>
      </p:sp>
    </p:spTree>
    <p:extLst>
      <p:ext uri="{BB962C8B-B14F-4D97-AF65-F5344CB8AC3E}">
        <p14:creationId xmlns:p14="http://schemas.microsoft.com/office/powerpoint/2010/main" val="207045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КРУГОВОРОТ ФОСФОРА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4" y="1308294"/>
            <a:ext cx="11704320" cy="5261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48000" y="116684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90843" y="2413338"/>
            <a:ext cx="111697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Животные получают необходимый им фосфор, поедая растения или других растительноядных животных. Значительная часть этого фосфора в виде экскрементов животных и продуктов разложения мертвых животных и растений возвращается в почву, в реки и, в конце концов, на дно океана в виде нерастворимых фосфатных осадочных пород.</a:t>
            </a:r>
          </a:p>
        </p:txBody>
      </p:sp>
    </p:spTree>
    <p:extLst>
      <p:ext uri="{BB962C8B-B14F-4D97-AF65-F5344CB8AC3E}">
        <p14:creationId xmlns:p14="http://schemas.microsoft.com/office/powerpoint/2010/main" val="304606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КРУГОВОРОТ ФОСФОРА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4" y="1308294"/>
            <a:ext cx="11704320" cy="5261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48000" y="116684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64234" y="2413338"/>
            <a:ext cx="113104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Часть фосфора возвращается на поверхность суши в виде гуано — обогащенной фосфором органической массы экскрементов питающихся рыбой птиц (пеликанов, олуш, бакланов и т.п.). Однако несравнимо большее количество фосфатов ежегодно смывается с поверхности суши в океан в результате природных процессов и антропогенной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63883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601663" y="-1905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КРУГОВОРОТ ФОСФОРА</a:t>
            </a:r>
          </a:p>
        </p:txBody>
      </p:sp>
      <p:sp>
        <p:nvSpPr>
          <p:cNvPr id="10243" name="Объект 1"/>
          <p:cNvSpPr>
            <a:spLocks noGrp="1"/>
          </p:cNvSpPr>
          <p:nvPr>
            <p:ph sz="half" idx="3"/>
          </p:nvPr>
        </p:nvSpPr>
        <p:spPr>
          <a:xfrm>
            <a:off x="312738" y="1435380"/>
            <a:ext cx="11261725" cy="369332"/>
          </a:xfrm>
        </p:spPr>
        <p:txBody>
          <a:bodyPr/>
          <a:lstStyle/>
          <a:p>
            <a:pPr marL="0" indent="0" algn="ctr">
              <a:buNone/>
            </a:pPr>
            <a:endParaRPr lang="ru-RU" altLang="ru-RU" sz="2400" b="1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2" y="1252025"/>
            <a:ext cx="11619913" cy="53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25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ВОЗДЕЙСТВИЕ ЧЕЛОВЕКА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4" y="1308294"/>
            <a:ext cx="11704320" cy="5261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48000" y="116684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92369" y="1997839"/>
            <a:ext cx="111838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Arial" pitchFamily="34" charset="0"/>
                <a:cs typeface="Arial" pitchFamily="34" charset="0"/>
              </a:rPr>
              <a:t>Перенос фосфора с суши в океан заметно усилился под влиянием человека.</a:t>
            </a:r>
          </a:p>
          <a:p>
            <a:pPr algn="ctr"/>
            <a:r>
              <a:rPr lang="ru-RU" sz="2800" dirty="0" smtClean="0">
                <a:latin typeface="Arial" pitchFamily="34" charset="0"/>
                <a:cs typeface="Arial" pitchFamily="34" charset="0"/>
              </a:rPr>
              <a:t>При уничтожении лесов, распашке почв возрастает объем поверхностного стока воды, а кроме того в реки, озера с полей поступают внесенные фосфорные удобрения.</a:t>
            </a:r>
          </a:p>
          <a:p>
            <a:pPr algn="ctr"/>
            <a:r>
              <a:rPr lang="ru-RU" sz="2800" dirty="0" smtClean="0">
                <a:latin typeface="Arial" pitchFamily="34" charset="0"/>
                <a:cs typeface="Arial" pitchFamily="34" charset="0"/>
              </a:rPr>
              <a:t>Поскольку запасы фосфора на суше ограничены, а его возврат из океана затруднен, в будущем в земледелии возможен недостаток фосфора, что вызовет снижение урожаев (в первую очередь зерновых культур).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20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ВОЗДЕЙСТВИЕ ЧЕЛОВЕКА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4" y="1308294"/>
            <a:ext cx="11704320" cy="5261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48000" y="116684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92369" y="1997839"/>
            <a:ext cx="1118381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Arial" pitchFamily="34" charset="0"/>
                <a:cs typeface="Arial" pitchFamily="34" charset="0"/>
              </a:rPr>
              <a:t>Добыча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больших количеств фосфатных руд 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dirty="0" smtClean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производства минеральных удобрений и моющих средств. </a:t>
            </a:r>
          </a:p>
          <a:p>
            <a:pPr algn="ctr"/>
            <a:r>
              <a:rPr lang="ru-RU" sz="2800" dirty="0">
                <a:latin typeface="Arial" pitchFamily="34" charset="0"/>
                <a:cs typeface="Arial" pitchFamily="34" charset="0"/>
              </a:rPr>
              <a:t>Увеличение избытка фосфат-ионов в водных экосистемах при попадании в них загрязненных стоков с животноводческих ферм, смытых с полей фосфатных удобрений, а также очищенных и неочищенных коммунально-бытовых стоков. </a:t>
            </a:r>
          </a:p>
          <a:p>
            <a:pPr algn="ctr"/>
            <a:endParaRPr lang="ru-RU" sz="28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56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ВОЗДЕЙСТВИЕ ЧЕЛОВЕКА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4" y="1308294"/>
            <a:ext cx="11704320" cy="5261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48000" y="116684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92369" y="1997839"/>
            <a:ext cx="111838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Arial" pitchFamily="34" charset="0"/>
                <a:cs typeface="Arial" pitchFamily="34" charset="0"/>
              </a:rPr>
              <a:t>Как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и в случае с нитрат-ионами и ионами аммония, избыток этих питательных элементов способствует «взрывному» росту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синезеленых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водорослей и     других    водных    растений,    что нарушает жизненное равновесие в водных экосистемах.</a:t>
            </a:r>
          </a:p>
          <a:p>
            <a:pPr algn="ctr"/>
            <a:r>
              <a:rPr lang="ru-RU" sz="2800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800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28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93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smtClean="0">
                <a:latin typeface="Arial" charset="0"/>
                <a:cs typeface="Arial" charset="0"/>
              </a:rPr>
              <a:t>КРУГОВОРОТ СЕРЫ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4" y="1308294"/>
            <a:ext cx="11704320" cy="5261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48000" y="116684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72197" y="2274838"/>
            <a:ext cx="1048043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Сера преобразуется в различные соединения и циркулирует в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экосфере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 Из природных источников она попадает в атмосферу в следующем виде: сероводород (H2S) — бесцветный, сильно ядовитый газ с запахом</a:t>
            </a:r>
            <a:br>
              <a:rPr lang="ru-RU" sz="2400" dirty="0">
                <a:latin typeface="Arial" pitchFamily="34" charset="0"/>
                <a:cs typeface="Arial" pitchFamily="34" charset="0"/>
              </a:rPr>
            </a:br>
            <a:r>
              <a:rPr lang="ru-RU" sz="2400" dirty="0">
                <a:latin typeface="Arial" pitchFamily="34" charset="0"/>
                <a:cs typeface="Arial" pitchFamily="34" charset="0"/>
              </a:rPr>
              <a:t>тухлого яйца — при извержении вулканов, при разложении органических веществ в болотах и</a:t>
            </a:r>
            <a:br>
              <a:rPr lang="ru-RU" sz="2400" dirty="0">
                <a:latin typeface="Arial" pitchFamily="34" charset="0"/>
                <a:cs typeface="Arial" pitchFamily="34" charset="0"/>
              </a:rPr>
            </a:br>
            <a:r>
              <a:rPr lang="ru-RU" sz="2400" dirty="0">
                <a:latin typeface="Arial" pitchFamily="34" charset="0"/>
                <a:cs typeface="Arial" pitchFamily="34" charset="0"/>
              </a:rPr>
              <a:t>затапливаемых приливами низинах;</a:t>
            </a:r>
          </a:p>
        </p:txBody>
      </p:sp>
    </p:spTree>
    <p:extLst>
      <p:ext uri="{BB962C8B-B14F-4D97-AF65-F5344CB8AC3E}">
        <p14:creationId xmlns:p14="http://schemas.microsoft.com/office/powerpoint/2010/main" val="268826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dirty="0" smtClean="0"/>
              <a:t>В. В. ДОКУЧАЕВ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5" y="1209822"/>
            <a:ext cx="11662118" cy="5373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11" y="1350498"/>
            <a:ext cx="3466269" cy="3815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15728" y="2136339"/>
            <a:ext cx="692130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 Black" pitchFamily="34" charset="0"/>
              </a:rPr>
              <a:t>Живые организмы создают в биосфере круговороты важнейших биогенных элементов, которые попеременно переходят из живого вещества в неорганическую материю. Эти циклы делят на две основные группы: круговороты газов и осадочные круговороты. В первом случае главный поставщик элементов – атмосфера (углерод, кислород, азот), во втором – горные осадочные породы (фосфор, сера и др.).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4911" y="2828836"/>
            <a:ext cx="4417255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algn="ctr"/>
            <a:r>
              <a:rPr lang="ru-RU" sz="2000" dirty="0" smtClean="0">
                <a:latin typeface="Arial Black" pitchFamily="34" charset="0"/>
              </a:rPr>
              <a:t>В</a:t>
            </a:r>
            <a:r>
              <a:rPr lang="ru-RU" sz="2000" dirty="0">
                <a:latin typeface="Arial Black" pitchFamily="34" charset="0"/>
              </a:rPr>
              <a:t>. В. Докучаев </a:t>
            </a:r>
            <a:br>
              <a:rPr lang="ru-RU" sz="2000" dirty="0">
                <a:latin typeface="Arial Black" pitchFamily="34" charset="0"/>
              </a:rPr>
            </a:br>
            <a:r>
              <a:rPr lang="ru-RU" sz="2000" dirty="0">
                <a:latin typeface="Arial Black" pitchFamily="34" charset="0"/>
              </a:rPr>
              <a:t>(1846 - 1903)</a:t>
            </a:r>
            <a:br>
              <a:rPr lang="ru-RU" sz="2000" dirty="0">
                <a:latin typeface="Arial Black" pitchFamily="34" charset="0"/>
              </a:rPr>
            </a:br>
            <a:r>
              <a:rPr lang="ru-RU" sz="2000" dirty="0">
                <a:latin typeface="Arial Black" pitchFamily="34" charset="0"/>
              </a:rPr>
              <a:t/>
            </a:r>
            <a:br>
              <a:rPr lang="ru-RU" sz="2000" dirty="0">
                <a:latin typeface="Arial Black" pitchFamily="34" charset="0"/>
              </a:rPr>
            </a:br>
            <a:endParaRPr lang="ru-RU" sz="20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48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smtClean="0">
                <a:latin typeface="Arial" charset="0"/>
                <a:cs typeface="Arial" charset="0"/>
              </a:rPr>
              <a:t>КРУГОВОРОТ СЕРЫ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4" y="1308294"/>
            <a:ext cx="11704320" cy="5261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48000" y="116684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62708" y="1443841"/>
            <a:ext cx="1124008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диоксид серы (SO2) — бесцветный   удушливый газ —  при извержении вулканов;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-частицы сульфатных солей, например сульфата аммония, -из мельчайших брызг океанической воды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Около трети всех соединений серы и 99% диоксида серы, попадающих в атмосферу, имеют антропогенное происхождение. Сжигание серосодержащих углей и нефти для производства электроэнергии дает примерно две трети всех антропогенных выбросов диоксида серы в атмосферу. Оставшаяся треть выделяется во время таких технологических процессов, как переработка нефти, выплавка металлов из серо­содержащих медных, свинцовых и цинковых руд.</a:t>
            </a:r>
          </a:p>
        </p:txBody>
      </p:sp>
    </p:spTree>
    <p:extLst>
      <p:ext uri="{BB962C8B-B14F-4D97-AF65-F5344CB8AC3E}">
        <p14:creationId xmlns:p14="http://schemas.microsoft.com/office/powerpoint/2010/main" val="160633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601663" y="-1905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КРУГОВОРОТ СЕРЫ</a:t>
            </a:r>
          </a:p>
        </p:txBody>
      </p:sp>
      <p:sp>
        <p:nvSpPr>
          <p:cNvPr id="10243" name="Объект 1"/>
          <p:cNvSpPr>
            <a:spLocks noGrp="1"/>
          </p:cNvSpPr>
          <p:nvPr>
            <p:ph sz="half" idx="3"/>
          </p:nvPr>
        </p:nvSpPr>
        <p:spPr>
          <a:xfrm>
            <a:off x="312738" y="1435380"/>
            <a:ext cx="11261725" cy="369332"/>
          </a:xfrm>
        </p:spPr>
        <p:txBody>
          <a:bodyPr/>
          <a:lstStyle/>
          <a:p>
            <a:pPr marL="0" indent="0" algn="ctr">
              <a:buNone/>
            </a:pPr>
            <a:endParaRPr lang="ru-RU" altLang="ru-RU" sz="2400" b="1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26" y="1294228"/>
            <a:ext cx="11662116" cy="5247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041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smtClean="0">
                <a:latin typeface="Arial" charset="0"/>
                <a:cs typeface="Arial" charset="0"/>
              </a:rPr>
              <a:t>КРУГОВОРОТ СЕРЫ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4" y="1308294"/>
            <a:ext cx="11704320" cy="5261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48000" y="116684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62708" y="1443841"/>
            <a:ext cx="1124008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атмосфере диоксид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серы</a:t>
            </a: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окисляется кислородом до газообразного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триоксида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серы, который в свою очередь при реакции с водяным паром образует мельчайшие капельки серной кислоты (H2SO4). Взаимодействуя также с другими атмосферными компонентами,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триоксид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серы может образовывать мельчайшие частицы сульфатных солей. Эти капельки серной кислоты и частицы сульфатов вносят свой вклад в образование кислотных осадков, нарушающих жизнедеятельность лесных и водных экосистем.</a:t>
            </a:r>
          </a:p>
          <a:p>
            <a:pPr algn="ctr"/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25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601663" y="-1905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ЗАКРЕПЛЕНИЕ ЗНАНИЙ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0243" name="Объект 1"/>
          <p:cNvSpPr>
            <a:spLocks noGrp="1"/>
          </p:cNvSpPr>
          <p:nvPr>
            <p:ph sz="half" idx="3"/>
          </p:nvPr>
        </p:nvSpPr>
        <p:spPr>
          <a:xfrm>
            <a:off x="312738" y="1435380"/>
            <a:ext cx="11261725" cy="3988784"/>
          </a:xfrm>
        </p:spPr>
        <p:txBody>
          <a:bodyPr/>
          <a:lstStyle/>
          <a:p>
            <a:pPr marL="0" indent="0" algn="ctr">
              <a:buNone/>
            </a:pPr>
            <a:endParaRPr lang="ru-RU" altLang="ru-RU" sz="2400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 algn="ctr">
              <a:buNone/>
            </a:pPr>
            <a:r>
              <a:rPr lang="ru-RU" altLang="ru-RU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Следует </a:t>
            </a:r>
            <a:r>
              <a:rPr lang="ru-RU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уточнить</a:t>
            </a:r>
            <a:r>
              <a:rPr lang="ru-RU" altLang="ru-RU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,</a:t>
            </a:r>
            <a:endParaRPr lang="ru-RU" altLang="ru-RU" sz="2400" b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 algn="ctr">
              <a:buNone/>
            </a:pPr>
            <a:r>
              <a:rPr lang="ru-RU" altLang="ru-RU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ru-RU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что термин «круговорот веществ» употребляется в переносном смысле. Истинный круговорот совершают элементы: углерод, кислород, водород, азот и др. На каждом этапе круговорота они входят в состав различных соединений – простых (вода) или сложных (живой белок), а иногда выступают в свободном состоянии. Поэтому более точно было бы говорить о  круговороте элементов.</a:t>
            </a:r>
          </a:p>
          <a:p>
            <a:pPr marL="0" indent="0" algn="ctr">
              <a:buNone/>
            </a:pPr>
            <a:endParaRPr lang="ru-RU" altLang="ru-RU" sz="2400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 algn="ctr">
              <a:buNone/>
            </a:pPr>
            <a:endParaRPr lang="ru-RU" altLang="ru-RU" sz="2400" b="1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34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601663" y="-1905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ЗАКРЕПЛЕНИЕ ЗНАНИЙ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0243" name="Объект 1"/>
          <p:cNvSpPr>
            <a:spLocks noGrp="1"/>
          </p:cNvSpPr>
          <p:nvPr>
            <p:ph sz="half" idx="3"/>
          </p:nvPr>
        </p:nvSpPr>
        <p:spPr>
          <a:xfrm>
            <a:off x="312738" y="1435380"/>
            <a:ext cx="11261725" cy="6204776"/>
          </a:xfrm>
        </p:spPr>
        <p:txBody>
          <a:bodyPr/>
          <a:lstStyle/>
          <a:p>
            <a:pPr marL="0" indent="0" algn="ctr">
              <a:buNone/>
            </a:pPr>
            <a:endParaRPr lang="ru-RU" altLang="ru-RU" sz="2400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 algn="ctr">
              <a:buNone/>
            </a:pPr>
            <a:r>
              <a:rPr lang="ru-RU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Правомочен и другой вопрос: </a:t>
            </a:r>
            <a:endParaRPr lang="ru-RU" altLang="ru-RU" sz="2400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 algn="ctr">
              <a:buNone/>
            </a:pPr>
            <a:r>
              <a:rPr lang="ru-RU" altLang="ru-RU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почему </a:t>
            </a:r>
            <a:r>
              <a:rPr lang="ru-RU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энергия течет в одном направлении, а вещество «вращается» на </a:t>
            </a:r>
            <a:r>
              <a:rPr lang="ru-RU" altLang="ru-RU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месте</a:t>
            </a:r>
            <a:r>
              <a:rPr lang="ru-RU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, ведь известно, что материя неотделима от энергии? Это кажущееся противоречие объясняется тем, что в определении «неотделимость» материя понимается в самом широком смысле слова. Солнечная энергия приходит на Землю как бы в </a:t>
            </a:r>
            <a:r>
              <a:rPr lang="ru-RU" altLang="ru-RU" sz="2400" b="1" dirty="0" err="1">
                <a:solidFill>
                  <a:schemeClr val="tx2"/>
                </a:solidFill>
                <a:latin typeface="Arial" charset="0"/>
                <a:cs typeface="Arial" charset="0"/>
              </a:rPr>
              <a:t>безвещественном</a:t>
            </a:r>
            <a:r>
              <a:rPr lang="ru-RU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 виде, хотя в общем смысле она материальна ( Солнце, излучая энергию, теряет многие миллиарды тонн своей массы). Попав на планету и приведя в движение, образно, говоря, «жернова биосферы», энергия как бы стекает с них в форме теплового излучения. При этом тепло ( непревратимая далее энергия) переходит с вовлеченного в круговорот вещества в окружающую среду и навсегда покидает живую оболочку планеты.</a:t>
            </a:r>
          </a:p>
          <a:p>
            <a:pPr marL="0" indent="0" algn="ctr">
              <a:buNone/>
            </a:pPr>
            <a:endParaRPr lang="ru-RU" altLang="ru-RU" sz="2400" b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 algn="ctr">
              <a:buNone/>
            </a:pPr>
            <a:endParaRPr lang="ru-RU" altLang="ru-RU" sz="2400" b="1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88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601663" y="-1905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ЗАКРЕПЛЕНИЕ ЗНАНИЙ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0243" name="Объект 1"/>
          <p:cNvSpPr>
            <a:spLocks noGrp="1"/>
          </p:cNvSpPr>
          <p:nvPr>
            <p:ph sz="half" idx="3"/>
          </p:nvPr>
        </p:nvSpPr>
        <p:spPr>
          <a:xfrm>
            <a:off x="312738" y="1435380"/>
            <a:ext cx="11261725" cy="2880789"/>
          </a:xfrm>
        </p:spPr>
        <p:txBody>
          <a:bodyPr/>
          <a:lstStyle/>
          <a:p>
            <a:pPr marL="0" indent="0" algn="ctr">
              <a:buNone/>
            </a:pPr>
            <a:endParaRPr lang="ru-RU" altLang="ru-RU" sz="2400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 algn="ctr">
              <a:buNone/>
            </a:pPr>
            <a:endParaRPr lang="ru-RU" altLang="ru-RU" sz="2400" b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 algn="ctr">
              <a:buNone/>
            </a:pPr>
            <a:r>
              <a:rPr lang="ru-RU" altLang="ru-RU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КРУГОВОРОТ </a:t>
            </a:r>
            <a:r>
              <a:rPr lang="ru-RU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ВЕЩЕСТВ – </a:t>
            </a:r>
            <a:endParaRPr lang="ru-RU" altLang="ru-RU" sz="2400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 algn="ctr">
              <a:buNone/>
            </a:pPr>
            <a:r>
              <a:rPr lang="ru-RU" altLang="ru-RU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это </a:t>
            </a:r>
            <a:r>
              <a:rPr lang="ru-RU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такое изменение веществ при </a:t>
            </a:r>
            <a:r>
              <a:rPr lang="ru-RU" altLang="ru-RU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последовательном </a:t>
            </a:r>
            <a:r>
              <a:rPr lang="ru-RU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использовании их живыми организмами, которое рано или поздно приводит к восстановлению исходного </a:t>
            </a:r>
            <a:r>
              <a:rPr lang="ru-RU" altLang="ru-RU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вещества </a:t>
            </a:r>
            <a:r>
              <a:rPr lang="ru-RU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– замыканию круговорота.</a:t>
            </a:r>
          </a:p>
          <a:p>
            <a:pPr marL="0" indent="0" algn="ctr">
              <a:buNone/>
            </a:pPr>
            <a:endParaRPr lang="ru-RU" altLang="ru-RU" sz="2400" b="1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38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601663" y="-1905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ЗАКРЕПЛЕНИЕ ЗНАНИЙ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0243" name="Объект 1"/>
          <p:cNvSpPr>
            <a:spLocks noGrp="1"/>
          </p:cNvSpPr>
          <p:nvPr>
            <p:ph sz="half" idx="3"/>
          </p:nvPr>
        </p:nvSpPr>
        <p:spPr>
          <a:xfrm>
            <a:off x="312738" y="1435380"/>
            <a:ext cx="11261725" cy="2880789"/>
          </a:xfrm>
        </p:spPr>
        <p:txBody>
          <a:bodyPr/>
          <a:lstStyle/>
          <a:p>
            <a:pPr marL="0" indent="0" algn="ctr">
              <a:buNone/>
            </a:pPr>
            <a:endParaRPr lang="ru-RU" altLang="ru-RU" sz="2400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 algn="ctr">
              <a:buNone/>
            </a:pPr>
            <a:endParaRPr lang="ru-RU" altLang="ru-RU" sz="2400" b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 algn="ctr">
              <a:buNone/>
            </a:pPr>
            <a:r>
              <a:rPr lang="ru-RU" altLang="ru-RU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КРУГОВОРОТ </a:t>
            </a:r>
            <a:r>
              <a:rPr lang="ru-RU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ВЕЩЕСТВ – </a:t>
            </a:r>
            <a:endParaRPr lang="ru-RU" altLang="ru-RU" sz="2400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 algn="ctr">
              <a:buNone/>
            </a:pPr>
            <a:r>
              <a:rPr lang="ru-RU" altLang="ru-RU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это </a:t>
            </a:r>
            <a:r>
              <a:rPr lang="ru-RU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такое изменение веществ при </a:t>
            </a:r>
            <a:r>
              <a:rPr lang="ru-RU" altLang="ru-RU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последовательном </a:t>
            </a:r>
            <a:r>
              <a:rPr lang="ru-RU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использовании их живыми организмами, которое рано или поздно приводит к восстановлению исходного </a:t>
            </a:r>
            <a:r>
              <a:rPr lang="ru-RU" altLang="ru-RU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вещества </a:t>
            </a:r>
            <a:r>
              <a:rPr lang="ru-RU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– замыканию круговорота.</a:t>
            </a:r>
          </a:p>
          <a:p>
            <a:pPr marL="0" indent="0" algn="ctr">
              <a:buNone/>
            </a:pPr>
            <a:endParaRPr lang="ru-RU" altLang="ru-RU" sz="2400" b="1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67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601663" y="-1905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ЗАКРЕПЛЕНИЕ ЗНАНИЙ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0243" name="Объект 1"/>
          <p:cNvSpPr>
            <a:spLocks noGrp="1"/>
          </p:cNvSpPr>
          <p:nvPr>
            <p:ph sz="half" idx="3"/>
          </p:nvPr>
        </p:nvSpPr>
        <p:spPr>
          <a:xfrm>
            <a:off x="312738" y="1435380"/>
            <a:ext cx="11261725" cy="3730252"/>
          </a:xfrm>
        </p:spPr>
        <p:txBody>
          <a:bodyPr/>
          <a:lstStyle/>
          <a:p>
            <a:pPr marL="0" indent="0" algn="ctr">
              <a:buNone/>
            </a:pPr>
            <a:endParaRPr lang="ru-RU" altLang="ru-RU" sz="2800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 algn="ctr">
              <a:buNone/>
            </a:pPr>
            <a:endParaRPr lang="ru-RU" altLang="ru-RU" sz="2800" b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 algn="ctr">
              <a:buNone/>
            </a:pPr>
            <a:r>
              <a:rPr lang="ru-RU" altLang="ru-RU" sz="28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Что </a:t>
            </a:r>
            <a:r>
              <a:rPr lang="ru-RU" altLang="ru-RU" sz="2800" b="1" dirty="0">
                <a:solidFill>
                  <a:schemeClr val="tx2"/>
                </a:solidFill>
                <a:latin typeface="Arial" charset="0"/>
                <a:cs typeface="Arial" charset="0"/>
              </a:rPr>
              <a:t>такое биосфера и чем она отличается от других оболочек планеты?</a:t>
            </a:r>
          </a:p>
          <a:p>
            <a:pPr marL="0" indent="0" algn="ctr">
              <a:buNone/>
            </a:pPr>
            <a:r>
              <a:rPr lang="ru-RU" altLang="ru-RU" sz="2800" b="1" dirty="0">
                <a:solidFill>
                  <a:schemeClr val="tx2"/>
                </a:solidFill>
                <a:latin typeface="Arial" charset="0"/>
                <a:cs typeface="Arial" charset="0"/>
              </a:rPr>
              <a:t>Какие этапы круговорота азота могут осуществляться без участия живых организмов, а какие нет?</a:t>
            </a:r>
          </a:p>
          <a:p>
            <a:pPr marL="0" indent="0" algn="ctr">
              <a:buNone/>
            </a:pPr>
            <a:endParaRPr lang="ru-RU" altLang="ru-RU" sz="2400" b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 algn="ctr">
              <a:buNone/>
            </a:pPr>
            <a:endParaRPr lang="ru-RU" altLang="ru-RU" sz="2400" b="1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41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601663" y="-1905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ЖИЗНЬ МУСОРА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sz="half" idx="3"/>
            <p:extLst>
              <p:ext uri="{D42A27DB-BD31-4B8C-83A1-F6EECF244321}">
                <p14:modId xmlns:p14="http://schemas.microsoft.com/office/powerpoint/2010/main" val="3763120716"/>
              </p:ext>
            </p:extLst>
          </p:nvPr>
        </p:nvGraphicFramePr>
        <p:xfrm>
          <a:off x="312738" y="1435100"/>
          <a:ext cx="11490056" cy="4600576"/>
        </p:xfrm>
        <a:graphic>
          <a:graphicData uri="http://schemas.openxmlformats.org/drawingml/2006/table">
            <a:tbl>
              <a:tblPr/>
              <a:tblGrid>
                <a:gridCol w="5746167"/>
                <a:gridCol w="5743889"/>
              </a:tblGrid>
              <a:tr h="1239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КАРТОННЫЕ КОРОБКИ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ДО 2 ЛЕТ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6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ЖЕЛЕЗО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ДО 90 ЛЕТ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1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ПЛАСТМАССА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ДО 200 ЛЕТ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2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СТЕКЛО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ДО 2000 ЛЕТ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700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КРУГОВОРОТ ВЕЩЕСТВ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9"/>
          <a:stretch/>
        </p:blipFill>
        <p:spPr bwMode="auto">
          <a:xfrm>
            <a:off x="267286" y="1195754"/>
            <a:ext cx="11619914" cy="541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18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dirty="0" smtClean="0"/>
              <a:t>КРУГОВОРОТ ВЕЩЕСТВ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83" y="1223889"/>
            <a:ext cx="11704320" cy="5345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48534" y="1997839"/>
            <a:ext cx="960562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Arial Black" pitchFamily="34" charset="0"/>
              </a:rPr>
              <a:t>это повторяющиеся процессы превращения и перемещения вещества в природе, имеющие более или менее цикличный характер.</a:t>
            </a:r>
          </a:p>
          <a:p>
            <a:pPr algn="ctr"/>
            <a:endParaRPr lang="ru-RU" sz="2000" dirty="0">
              <a:latin typeface="Arial Black" pitchFamily="34" charset="0"/>
            </a:endParaRPr>
          </a:p>
          <a:p>
            <a:pPr algn="ctr"/>
            <a:r>
              <a:rPr lang="ru-RU" sz="2000" dirty="0">
                <a:latin typeface="Arial Black" pitchFamily="34" charset="0"/>
              </a:rPr>
              <a:t>Все вещества на нашей планете находятся в процессе круговорота.</a:t>
            </a:r>
          </a:p>
          <a:p>
            <a:pPr algn="ctr"/>
            <a:endParaRPr lang="ru-RU" sz="2000" dirty="0">
              <a:latin typeface="Arial Black" pitchFamily="34" charset="0"/>
            </a:endParaRPr>
          </a:p>
          <a:p>
            <a:pPr algn="ctr"/>
            <a:r>
              <a:rPr lang="ru-RU" sz="2000" dirty="0">
                <a:latin typeface="Arial Black" pitchFamily="34" charset="0"/>
              </a:rPr>
              <a:t>В природе имеется два основных круговорота</a:t>
            </a:r>
          </a:p>
          <a:p>
            <a:pPr algn="ctr"/>
            <a:r>
              <a:rPr lang="ru-RU" sz="2000" dirty="0">
                <a:latin typeface="Arial Black" pitchFamily="34" charset="0"/>
              </a:rPr>
              <a:t>Большой (геологический)</a:t>
            </a:r>
          </a:p>
          <a:p>
            <a:pPr algn="ctr"/>
            <a:r>
              <a:rPr lang="ru-RU" sz="2000" dirty="0">
                <a:latin typeface="Arial Black" pitchFamily="34" charset="0"/>
              </a:rPr>
              <a:t>Малый (биогеохимический)</a:t>
            </a:r>
          </a:p>
        </p:txBody>
      </p:sp>
    </p:spTree>
    <p:extLst>
      <p:ext uri="{BB962C8B-B14F-4D97-AF65-F5344CB8AC3E}">
        <p14:creationId xmlns:p14="http://schemas.microsoft.com/office/powerpoint/2010/main" val="114821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ъект 1"/>
          <p:cNvSpPr>
            <a:spLocks noGrp="1"/>
          </p:cNvSpPr>
          <p:nvPr>
            <p:ph idx="1"/>
          </p:nvPr>
        </p:nvSpPr>
        <p:spPr>
          <a:xfrm>
            <a:off x="755650" y="1749425"/>
            <a:ext cx="10661650" cy="4525963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ru-RU" altLang="ru-RU" b="1" dirty="0" smtClean="0">
                <a:latin typeface="Arial" charset="0"/>
                <a:cs typeface="Arial" charset="0"/>
              </a:rPr>
              <a:t>Прочитать параграф  № </a:t>
            </a:r>
            <a:r>
              <a:rPr lang="en-US" altLang="ru-RU" b="1" dirty="0" smtClean="0">
                <a:latin typeface="Arial" charset="0"/>
                <a:cs typeface="Arial" charset="0"/>
              </a:rPr>
              <a:t>30</a:t>
            </a:r>
            <a:r>
              <a:rPr lang="ru-RU" altLang="ru-RU" b="1" dirty="0" smtClean="0">
                <a:latin typeface="Arial" charset="0"/>
                <a:cs typeface="Arial" charset="0"/>
              </a:rPr>
              <a:t> </a:t>
            </a:r>
            <a:endParaRPr lang="ru-RU" altLang="ru-RU" b="1" dirty="0" smtClean="0">
              <a:latin typeface="Arial" charset="0"/>
              <a:cs typeface="Arial" charset="0"/>
            </a:endParaRP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ru-RU" altLang="ru-RU" b="1" dirty="0" smtClean="0">
                <a:latin typeface="Arial" charset="0"/>
                <a:cs typeface="Arial" charset="0"/>
              </a:rPr>
              <a:t>  </a:t>
            </a:r>
            <a:r>
              <a:rPr lang="ru-RU" altLang="ru-RU" b="1" dirty="0" smtClean="0">
                <a:latin typeface="Arial" charset="0"/>
                <a:cs typeface="Arial" charset="0"/>
              </a:rPr>
              <a:t>выполните самостоятельные </a:t>
            </a:r>
            <a:r>
              <a:rPr lang="ru-RU" altLang="ru-RU" b="1" dirty="0" smtClean="0">
                <a:latin typeface="Arial" charset="0"/>
                <a:cs typeface="Arial" charset="0"/>
              </a:rPr>
              <a:t>задание на стр. </a:t>
            </a:r>
            <a:r>
              <a:rPr lang="en-US" altLang="ru-RU" b="1" dirty="0" smtClean="0">
                <a:latin typeface="Arial" charset="0"/>
                <a:cs typeface="Arial" charset="0"/>
              </a:rPr>
              <a:t>160</a:t>
            </a:r>
            <a:endParaRPr lang="en-US" altLang="ru-RU" b="1" dirty="0" smtClean="0">
              <a:latin typeface="Arial" charset="0"/>
              <a:cs typeface="Arial" charset="0"/>
            </a:endParaRP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endParaRPr lang="en-US" altLang="ru-RU" sz="3600" b="1" dirty="0" smtClean="0"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Char char="v"/>
            </a:pPr>
            <a:endParaRPr lang="en-US" altLang="ru-RU" sz="3600" dirty="0" smtClean="0">
              <a:latin typeface="Arial" charset="0"/>
              <a:cs typeface="Arial" charset="0"/>
            </a:endParaRPr>
          </a:p>
        </p:txBody>
      </p:sp>
      <p:sp>
        <p:nvSpPr>
          <p:cNvPr id="30723" name="Rectangle 2"/>
          <p:cNvSpPr txBox="1">
            <a:spLocks noChangeArrowheads="1"/>
          </p:cNvSpPr>
          <p:nvPr/>
        </p:nvSpPr>
        <p:spPr bwMode="auto">
          <a:xfrm>
            <a:off x="0" y="0"/>
            <a:ext cx="12192000" cy="136048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4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Закрепление пройденного</a:t>
            </a:r>
            <a:endParaRPr lang="ru-RU" altLang="ru-RU" sz="4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3072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213" y="4546600"/>
            <a:ext cx="1728787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3754" y="3376246"/>
            <a:ext cx="4978522" cy="293076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08574"/>
          </a:xfrm>
        </p:spPr>
        <p:txBody>
          <a:bodyPr/>
          <a:lstStyle/>
          <a:p>
            <a:r>
              <a:rPr lang="ru-RU" sz="4400" dirty="0" smtClean="0"/>
              <a:t>КРУГОВОРОТ ВЕЩЕСТВ И ЭНЕРГИИ</a:t>
            </a:r>
            <a:r>
              <a:rPr lang="en-US" sz="4400" dirty="0" smtClean="0"/>
              <a:t> 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6"/>
          <a:stretch/>
        </p:blipFill>
        <p:spPr bwMode="auto">
          <a:xfrm>
            <a:off x="225083" y="1223890"/>
            <a:ext cx="11704320" cy="541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64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50777"/>
          </a:xfrm>
        </p:spPr>
        <p:txBody>
          <a:bodyPr/>
          <a:lstStyle/>
          <a:p>
            <a:r>
              <a:rPr lang="ru-RU" dirty="0" smtClean="0"/>
              <a:t>КРУГОВОРОТ ВЕЩЕСТВ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3"/>
          </p:nvPr>
        </p:nvSpPr>
        <p:spPr>
          <a:xfrm>
            <a:off x="7526216" y="1577339"/>
            <a:ext cx="4515730" cy="5515356"/>
          </a:xfrm>
        </p:spPr>
        <p:txBody>
          <a:bodyPr/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В каждой экосистеме происходит круговорот вещества как результат экофизиологической взаимосвязи автотрофов и гетеротрофов. 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28" y="1252025"/>
            <a:ext cx="7146387" cy="5345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096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dirty="0" smtClean="0"/>
              <a:t>Живое вещество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5" y="1209822"/>
            <a:ext cx="11662118" cy="5373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1055077" y="1762566"/>
            <a:ext cx="3094892" cy="914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Продуценты</a:t>
            </a:r>
          </a:p>
        </p:txBody>
      </p:sp>
      <p:sp>
        <p:nvSpPr>
          <p:cNvPr id="7" name="Овал 6"/>
          <p:cNvSpPr/>
          <p:nvPr/>
        </p:nvSpPr>
        <p:spPr>
          <a:xfrm>
            <a:off x="7061982" y="1762567"/>
            <a:ext cx="3165230" cy="86880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Неорганические вещества</a:t>
            </a:r>
          </a:p>
        </p:txBody>
      </p:sp>
      <p:sp>
        <p:nvSpPr>
          <p:cNvPr id="8" name="Овал 7"/>
          <p:cNvSpPr/>
          <p:nvPr/>
        </p:nvSpPr>
        <p:spPr>
          <a:xfrm>
            <a:off x="2715066" y="3629055"/>
            <a:ext cx="2799470" cy="914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err="1">
                <a:latin typeface="Arial" pitchFamily="34" charset="0"/>
                <a:cs typeface="Arial" pitchFamily="34" charset="0"/>
              </a:rPr>
              <a:t>Консументы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7202658" y="3367446"/>
            <a:ext cx="3024554" cy="106387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err="1">
                <a:latin typeface="Arial" pitchFamily="34" charset="0"/>
                <a:cs typeface="Arial" pitchFamily="34" charset="0"/>
              </a:rPr>
              <a:t>Редуценты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9318" y="5233182"/>
            <a:ext cx="11000934" cy="914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Arial" pitchFamily="34" charset="0"/>
                <a:cs typeface="Arial" pitchFamily="34" charset="0"/>
              </a:rPr>
              <a:t>Участвуют в круговороте веществ</a:t>
            </a:r>
          </a:p>
        </p:txBody>
      </p:sp>
      <p:sp>
        <p:nvSpPr>
          <p:cNvPr id="15" name="Стрелка вправо 14"/>
          <p:cNvSpPr/>
          <p:nvPr/>
        </p:nvSpPr>
        <p:spPr>
          <a:xfrm>
            <a:off x="4149969" y="2046599"/>
            <a:ext cx="2912013" cy="484632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2976106">
            <a:off x="3134694" y="2851261"/>
            <a:ext cx="1486214" cy="484632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>
            <a:off x="5514536" y="3629055"/>
            <a:ext cx="1871002" cy="689727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16637738">
            <a:off x="8537056" y="2712021"/>
            <a:ext cx="826953" cy="484632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верх 18"/>
          <p:cNvSpPr/>
          <p:nvPr/>
        </p:nvSpPr>
        <p:spPr>
          <a:xfrm>
            <a:off x="4149969" y="4543455"/>
            <a:ext cx="484632" cy="689727"/>
          </a:xfrm>
          <a:prstGeom prst="up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верх 19"/>
          <p:cNvSpPr/>
          <p:nvPr/>
        </p:nvSpPr>
        <p:spPr>
          <a:xfrm>
            <a:off x="8588326" y="4261996"/>
            <a:ext cx="484632" cy="897167"/>
          </a:xfrm>
          <a:prstGeom prst="up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верх 20"/>
          <p:cNvSpPr/>
          <p:nvPr/>
        </p:nvSpPr>
        <p:spPr>
          <a:xfrm rot="20455397">
            <a:off x="10480431" y="2370613"/>
            <a:ext cx="484632" cy="2845336"/>
          </a:xfrm>
          <a:prstGeom prst="up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верх 21"/>
          <p:cNvSpPr/>
          <p:nvPr/>
        </p:nvSpPr>
        <p:spPr>
          <a:xfrm>
            <a:off x="1707970" y="2676966"/>
            <a:ext cx="484632" cy="2540050"/>
          </a:xfrm>
          <a:prstGeom prst="up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91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977188"/>
          </a:xfrm>
        </p:spPr>
        <p:txBody>
          <a:bodyPr/>
          <a:lstStyle/>
          <a:p>
            <a:r>
              <a:rPr lang="ru-RU" sz="3600" dirty="0" smtClean="0"/>
              <a:t>ЗАКОНОМЕРНОСТИ КРУГОВОРОТА ВЕЩЕСТВ</a:t>
            </a:r>
            <a:r>
              <a:rPr lang="en-US" sz="3600" dirty="0" smtClean="0"/>
              <a:t> 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5" y="1209822"/>
            <a:ext cx="11662118" cy="5373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38288" y="1470179"/>
            <a:ext cx="7005711" cy="8688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Отходы одних организмов используют другие организмы.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38289" y="2720331"/>
            <a:ext cx="7005710" cy="8858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В конце цепи вновь восстанавливается вещество с которым эта цепь начиналась.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138289" y="4135902"/>
            <a:ext cx="7005710" cy="6682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Каждый вид организмов занимает определенное место.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38289" y="5472332"/>
            <a:ext cx="700571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Каждый вид организмов выполняет свою роль.</a:t>
            </a:r>
          </a:p>
        </p:txBody>
      </p:sp>
    </p:spTree>
    <p:extLst>
      <p:ext uri="{BB962C8B-B14F-4D97-AF65-F5344CB8AC3E}">
        <p14:creationId xmlns:p14="http://schemas.microsoft.com/office/powerpoint/2010/main" val="52462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bb7c1c3befb8f71b2d8b6a34d1897bfe3867e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4695</TotalTime>
  <Words>2285</Words>
  <Application>Microsoft Office PowerPoint</Application>
  <PresentationFormat>Произвольный</PresentationFormat>
  <Paragraphs>256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50</vt:i4>
      </vt:variant>
    </vt:vector>
  </HeadingPairs>
  <TitlesOfParts>
    <vt:vector size="52" baseType="lpstr">
      <vt:lpstr>Тема Office</vt:lpstr>
      <vt:lpstr>1_Тема Office</vt:lpstr>
      <vt:lpstr>Презентация PowerPoint</vt:lpstr>
      <vt:lpstr> Вернадский Владимир Иванович .  </vt:lpstr>
      <vt:lpstr>Биосфера  </vt:lpstr>
      <vt:lpstr>В. В. ДОКУЧАЕВ </vt:lpstr>
      <vt:lpstr>КРУГОВОРОТ ВЕЩЕСТВ </vt:lpstr>
      <vt:lpstr>КРУГОВОРОТ ВЕЩЕСТВ И ЭНЕРГИИ </vt:lpstr>
      <vt:lpstr>КРУГОВОРОТ ВЕЩЕСТВ </vt:lpstr>
      <vt:lpstr>Живое вещество </vt:lpstr>
      <vt:lpstr>ЗАКОНОМЕРНОСТИ КРУГОВОРОТА ВЕЩЕСТВ </vt:lpstr>
      <vt:lpstr>КРУГОВОРОТ ВОДЫ </vt:lpstr>
      <vt:lpstr>КРУГОВОРОТ ВОДЫ </vt:lpstr>
      <vt:lpstr>Биомасса поверхности суши</vt:lpstr>
      <vt:lpstr>КРУГОВОРОТ ВОДЫ</vt:lpstr>
      <vt:lpstr>ВЛИЯНИЕ ЧЕЛОВЕКА </vt:lpstr>
      <vt:lpstr>КРУГОВОРОТ КИСЛОРОДА</vt:lpstr>
      <vt:lpstr>КРУГОВОРОТ КИСЛОРОДА </vt:lpstr>
      <vt:lpstr>Биомасса поверхности суши</vt:lpstr>
      <vt:lpstr>ЗАПОМНИ!!!!!!!!!!!!!!!!!</vt:lpstr>
      <vt:lpstr>КРУГОВОРОТ УГЛЕРОДА</vt:lpstr>
      <vt:lpstr>КРУГОВОРОТ УГЛЕРОДА </vt:lpstr>
      <vt:lpstr>КРУГОВОРОТ УГЛЕРОДА</vt:lpstr>
      <vt:lpstr>КРУГОВОРОТ УГЛЕРОДА</vt:lpstr>
      <vt:lpstr>ВЛИЯНИЕ ЧЕЛОВЕКА</vt:lpstr>
      <vt:lpstr>КРУГОВОРОТ УГЛЕРОДА</vt:lpstr>
      <vt:lpstr>Презентация PowerPoint</vt:lpstr>
      <vt:lpstr>КРУГОВОРОТ УГЛЕРОДА</vt:lpstr>
      <vt:lpstr>КРУГОВОРОТ АЗОТА</vt:lpstr>
      <vt:lpstr>КРУГОВОРОТ АЗОТА</vt:lpstr>
      <vt:lpstr>КРУГОВОРОТ АЗОТА</vt:lpstr>
      <vt:lpstr>ВЛИЯНИЕ ЧЕЛОВЕКА</vt:lpstr>
      <vt:lpstr>КРУГОВОРОТ АЗОТА</vt:lpstr>
      <vt:lpstr>КРУГОВОРОТ ФОСФОРА</vt:lpstr>
      <vt:lpstr>КРУГОВОРОТ ФОСФОРА</vt:lpstr>
      <vt:lpstr>КРУГОВОРОТ ФОСФОРА</vt:lpstr>
      <vt:lpstr>КРУГОВОРОТ ФОСФОРА</vt:lpstr>
      <vt:lpstr>ВОЗДЕЙСТВИЕ ЧЕЛОВЕКА</vt:lpstr>
      <vt:lpstr>ВОЗДЕЙСТВИЕ ЧЕЛОВЕКА</vt:lpstr>
      <vt:lpstr>ВОЗДЕЙСТВИЕ ЧЕЛОВЕКА</vt:lpstr>
      <vt:lpstr>КРУГОВОРОТ СЕРЫ</vt:lpstr>
      <vt:lpstr>КРУГОВОРОТ СЕРЫ</vt:lpstr>
      <vt:lpstr>КРУГОВОРОТ СЕРЫ</vt:lpstr>
      <vt:lpstr>КРУГОВОРОТ СЕРЫ</vt:lpstr>
      <vt:lpstr>ЗАКРЕПЛЕНИЕ ЗНАНИЙ</vt:lpstr>
      <vt:lpstr>ЗАКРЕПЛЕНИЕ ЗНАНИЙ</vt:lpstr>
      <vt:lpstr>ЗАКРЕПЛЕНИЕ ЗНАНИЙ</vt:lpstr>
      <vt:lpstr>ЗАКРЕПЛЕНИЕ ЗНАНИЙ</vt:lpstr>
      <vt:lpstr>ЗАКРЕПЛЕНИЕ ЗНАНИЙ</vt:lpstr>
      <vt:lpstr>ЖИЗНЬ МУСОРА</vt:lpstr>
      <vt:lpstr>КРУГОВОРОТ ВЕЩЕСТВ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master</cp:lastModifiedBy>
  <cp:revision>834</cp:revision>
  <dcterms:created xsi:type="dcterms:W3CDTF">2020-05-11T10:31:43Z</dcterms:created>
  <dcterms:modified xsi:type="dcterms:W3CDTF">2021-01-08T21:19:50Z</dcterms:modified>
</cp:coreProperties>
</file>