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53"/>
  </p:notesMasterIdLst>
  <p:sldIdLst>
    <p:sldId id="296" r:id="rId3"/>
    <p:sldId id="519" r:id="rId4"/>
    <p:sldId id="517" r:id="rId5"/>
    <p:sldId id="518" r:id="rId6"/>
    <p:sldId id="521" r:id="rId7"/>
    <p:sldId id="448" r:id="rId8"/>
    <p:sldId id="527" r:id="rId9"/>
    <p:sldId id="526" r:id="rId10"/>
    <p:sldId id="525" r:id="rId11"/>
    <p:sldId id="515" r:id="rId12"/>
    <p:sldId id="528" r:id="rId13"/>
    <p:sldId id="508" r:id="rId14"/>
    <p:sldId id="532" r:id="rId15"/>
    <p:sldId id="533" r:id="rId16"/>
    <p:sldId id="531" r:id="rId17"/>
    <p:sldId id="516" r:id="rId18"/>
    <p:sldId id="530" r:id="rId19"/>
    <p:sldId id="506" r:id="rId20"/>
    <p:sldId id="537" r:id="rId21"/>
    <p:sldId id="529" r:id="rId22"/>
    <p:sldId id="550" r:id="rId23"/>
    <p:sldId id="551" r:id="rId24"/>
    <p:sldId id="538" r:id="rId25"/>
    <p:sldId id="552" r:id="rId26"/>
    <p:sldId id="564" r:id="rId27"/>
    <p:sldId id="563" r:id="rId28"/>
    <p:sldId id="536" r:id="rId29"/>
    <p:sldId id="514" r:id="rId30"/>
    <p:sldId id="541" r:id="rId31"/>
    <p:sldId id="540" r:id="rId32"/>
    <p:sldId id="543" r:id="rId33"/>
    <p:sldId id="546" r:id="rId34"/>
    <p:sldId id="555" r:id="rId35"/>
    <p:sldId id="556" r:id="rId36"/>
    <p:sldId id="545" r:id="rId37"/>
    <p:sldId id="547" r:id="rId38"/>
    <p:sldId id="557" r:id="rId39"/>
    <p:sldId id="558" r:id="rId40"/>
    <p:sldId id="548" r:id="rId41"/>
    <p:sldId id="553" r:id="rId42"/>
    <p:sldId id="544" r:id="rId43"/>
    <p:sldId id="554" r:id="rId44"/>
    <p:sldId id="542" r:id="rId45"/>
    <p:sldId id="562" r:id="rId46"/>
    <p:sldId id="561" r:id="rId47"/>
    <p:sldId id="560" r:id="rId48"/>
    <p:sldId id="559" r:id="rId49"/>
    <p:sldId id="539" r:id="rId50"/>
    <p:sldId id="512" r:id="rId51"/>
    <p:sldId id="352" r:id="rId52"/>
  </p:sldIdLst>
  <p:sldSz cx="12192000" cy="6858000"/>
  <p:notesSz cx="6858000" cy="9144000"/>
  <p:custDataLst>
    <p:tags r:id="rId54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>
        <p:scale>
          <a:sx n="68" d="100"/>
          <a:sy n="68" d="100"/>
        </p:scale>
        <p:origin x="-576" y="-13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1/9/2021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5877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Биогеохимические циклы </a:t>
            </a: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часть 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I)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ВОДЫ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5" y="1237956"/>
            <a:ext cx="11619914" cy="5289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8"/>
          <a:stretch/>
        </p:blipFill>
        <p:spPr bwMode="auto">
          <a:xfrm>
            <a:off x="386105" y="1237956"/>
            <a:ext cx="11619914" cy="5387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226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ВОДЫ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54" y="1195753"/>
            <a:ext cx="11690252" cy="5528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2" y="1195755"/>
            <a:ext cx="3623711" cy="2532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2" y="5781822"/>
            <a:ext cx="4403186" cy="94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04185" y="6105378"/>
            <a:ext cx="4825219" cy="618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ИНФИЛЬТРАЦИЯ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69613" y="2338986"/>
            <a:ext cx="2363372" cy="460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ТРАНСПИРАЦИЯ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9875520" y="2180492"/>
            <a:ext cx="2153348" cy="914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ВЫПАДЕНИЕ ОСАДКОВ</a:t>
            </a:r>
            <a:endParaRPr lang="ru-RU" dirty="0"/>
          </a:p>
        </p:txBody>
      </p:sp>
      <p:sp>
        <p:nvSpPr>
          <p:cNvPr id="9" name="Выноска со стрелкой вверх 8"/>
          <p:cNvSpPr/>
          <p:nvPr/>
        </p:nvSpPr>
        <p:spPr>
          <a:xfrm>
            <a:off x="1871003" y="4557933"/>
            <a:ext cx="2236763" cy="98473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ИСПАРЕНИЕ ВОДЫ</a:t>
            </a:r>
            <a:endParaRPr lang="ru-RU" dirty="0"/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1195755"/>
            <a:ext cx="11768518" cy="5416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85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поверхности суши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8" y="1266092"/>
            <a:ext cx="11521441" cy="533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8640" y="2413338"/>
            <a:ext cx="110431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Транспирация —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процесс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движения воды через растение и её испарение через наружные органы растения, такие как листья, стебли и цветы.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Вода необходима для жизнедеятельности растения, но только небольшая часть воды, поступающей через корни используется непосредственно для нужд роста и метаболизма.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Громадные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количества воды проходят через растения и водоросли в процессе обеспечения транспортной функции и испарения. Это приводит к тому, что вода поверхностного слоя океана фильтруется планктоном за 40 дней, а вся остальная вода океана – приблизительно за год. </a:t>
            </a:r>
          </a:p>
        </p:txBody>
      </p:sp>
    </p:spTree>
    <p:extLst>
      <p:ext uri="{BB962C8B-B14F-4D97-AF65-F5344CB8AC3E}">
        <p14:creationId xmlns:p14="http://schemas.microsoft.com/office/powerpoint/2010/main" val="321595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ВОДЫ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8" y="1266092"/>
            <a:ext cx="11521441" cy="533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2369" y="1720840"/>
            <a:ext cx="113385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Основная часть воды сосредоточена в океанах. Вода, испаряясь с их поверхности, снабжает естественные и искусственные экосистемы суши. Чем ближе район к океану, тем больше там выпадает осадков.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Суша постоянно возвращает воду океану: часть влаги испаряется, активнее всего в лесах, часть собирают реки: в них поступают дождевые и талые воды.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Обмен влагой между океаном и сушей требует очень больших энергетических затрат: на это расходуется примерно 30% поступающей на Землю солнечной энергии.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1266092"/>
            <a:ext cx="11522075" cy="533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6551" y="3244334"/>
            <a:ext cx="254732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Влияние человека на круговорот воды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1720840"/>
            <a:ext cx="878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Круговорот воды в биосфере до развития цивилизации был равновесным, т.е. океан получал от рек столько воды, сколько расходовал ее при испарении.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С развитием цивилизации этот круговорот стал нарушаться. В частности, леса испаряют все меньше воды, т.к. их площадь сокращается, а поверхность почвы, наоборот все больше, т.к. увеличивается площадь орошаемых сельхоз. угодий.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Обмелели реки южных районов.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Вода хуже испаряется с поверхности океана, т.к. значительная её часть покрыта пленкой нефти.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Все это ухудшает водоснабжение биосферы.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5249" y="1166843"/>
            <a:ext cx="1091652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03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ВЛИЯНИЕ ЧЕЛОВЕКА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8" y="1266092"/>
            <a:ext cx="11521441" cy="533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9487" y="1166843"/>
            <a:ext cx="11521441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000" dirty="0" smtClean="0"/>
              <a:t>Более </a:t>
            </a:r>
            <a:r>
              <a:rPr lang="ru-RU" sz="2000" dirty="0"/>
              <a:t>частыми становятся засухи, возникают очаги экологических бедствий. Например, более 35 лет длится катастрофическая засуха в Африке, в зоне </a:t>
            </a:r>
            <a:r>
              <a:rPr lang="ru-RU" sz="2000" dirty="0" err="1"/>
              <a:t>Сахеля</a:t>
            </a:r>
            <a:r>
              <a:rPr lang="ru-RU" sz="2000" dirty="0"/>
              <a:t> – полупустынной области, отделяющей Сахару от северных стран континента.</a:t>
            </a:r>
          </a:p>
          <a:p>
            <a:pPr algn="ctr"/>
            <a:r>
              <a:rPr lang="ru-RU" sz="2000" dirty="0"/>
              <a:t>Пресная вода, которая возвращается в океан и другие водоемы с суши, часто загрязнена.</a:t>
            </a:r>
          </a:p>
          <a:p>
            <a:pPr algn="ctr"/>
            <a:r>
              <a:rPr lang="ru-RU" sz="2000" dirty="0"/>
              <a:t>Практически непригодной для питья стала вода многих рек России.</a:t>
            </a:r>
          </a:p>
          <a:p>
            <a:pPr algn="ctr"/>
            <a:r>
              <a:rPr lang="ru-RU" sz="2000" dirty="0"/>
              <a:t>Доля пресной воды, доступной живым организмам, довольно мала, поэтому её нужно расходовать экономно и не загрязнять!</a:t>
            </a:r>
          </a:p>
          <a:p>
            <a:pPr algn="ctr"/>
            <a:r>
              <a:rPr lang="ru-RU" sz="2000" dirty="0"/>
              <a:t>Каждый четвертый житель планеты испытывает недостаток в чистой питьевой воде.</a:t>
            </a:r>
          </a:p>
          <a:p>
            <a:pPr algn="ctr"/>
            <a:r>
              <a:rPr lang="ru-RU" sz="2000" dirty="0"/>
              <a:t>Во многих районах мира не хватает воды для промышленного производства и орошения. Разные составляющие гидросферы участвуют в круговороте воды по-разному и с разной скоростью.</a:t>
            </a:r>
          </a:p>
          <a:p>
            <a:pPr algn="ctr"/>
            <a:r>
              <a:rPr lang="ru-RU" sz="2000" dirty="0"/>
              <a:t>Для полного обновления </a:t>
            </a:r>
            <a:r>
              <a:rPr lang="ru-RU" sz="2000" dirty="0" smtClean="0"/>
              <a:t>воды</a:t>
            </a:r>
          </a:p>
          <a:p>
            <a:pPr algn="ctr"/>
            <a:r>
              <a:rPr lang="ru-RU" sz="2000" dirty="0" smtClean="0"/>
              <a:t> </a:t>
            </a:r>
            <a:r>
              <a:rPr lang="ru-RU" sz="2000" dirty="0"/>
              <a:t>в составе ледников необходимо 8000 лет, подземных вод – 5000 лет, океана – 3000 лет, почвы – 1 год.</a:t>
            </a:r>
          </a:p>
          <a:p>
            <a:pPr algn="ctr"/>
            <a:r>
              <a:rPr lang="ru-RU" sz="2000" dirty="0"/>
              <a:t>Пары атмосферы и речные воды полностью обновляются за 10 – 12 суток.</a:t>
            </a:r>
          </a:p>
          <a:p>
            <a:pPr algn="ctr"/>
            <a:r>
              <a:rPr lang="ru-RU" sz="2000" dirty="0"/>
              <a:t>Круговорот воды в природе занимает около 1 млн. лет.</a:t>
            </a:r>
          </a:p>
        </p:txBody>
      </p:sp>
    </p:spTree>
    <p:extLst>
      <p:ext uri="{BB962C8B-B14F-4D97-AF65-F5344CB8AC3E}">
        <p14:creationId xmlns:p14="http://schemas.microsoft.com/office/powerpoint/2010/main" val="16647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КИСЛОРОДА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8" y="1266092"/>
            <a:ext cx="11521441" cy="533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0" y="227483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9487" y="1166843"/>
            <a:ext cx="115214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Кислород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входит в состав самых распространенных элементов в биосфере.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Содержание кислорода в атмосфере почти 21%.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Кислород входит в состав молекул воды, в состав живых организмов (белки, жиры, углеводы, нуклеиновые кислоты).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Кислород производится продуцентами (зелеными растениями).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Важное место в круговороте кислорода занимает озон. Озоновый слой находится на высоте 20-30 км над уровнем моря.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На содержание  кислорода в атмосфере влияют 2 основных процесса: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1) фотосинтез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2) разложение органического вещества, при котором он расходуется.</a:t>
            </a:r>
          </a:p>
        </p:txBody>
      </p:sp>
    </p:spTree>
    <p:extLst>
      <p:ext uri="{BB962C8B-B14F-4D97-AF65-F5344CB8AC3E}">
        <p14:creationId xmlns:p14="http://schemas.microsoft.com/office/powerpoint/2010/main" val="181796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019391"/>
          </a:xfrm>
        </p:spPr>
        <p:txBody>
          <a:bodyPr/>
          <a:lstStyle/>
          <a:p>
            <a:r>
              <a:rPr lang="ru-RU" dirty="0" smtClean="0"/>
              <a:t>КРУГОВОРОТ КИСЛОРОДА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63" y="1209822"/>
            <a:ext cx="11521439" cy="538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5422" y="1322364"/>
            <a:ext cx="11633980" cy="52753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2" y="1322363"/>
            <a:ext cx="11633980" cy="51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35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поверхности суши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8" y="1266092"/>
            <a:ext cx="11521441" cy="533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9487" y="1166843"/>
            <a:ext cx="1152144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полного обновления всего кислорода в атмосфере требуется около 2000 лет.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Для сравнения: полное обновление углекислого газа в атмосфере происходит примерно за 3 года.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Кислород расходуется для дыхания большинства живых организмов.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Кислород используется при сжигании горючего в ДВС, в топках ТЭС, в двигателях самолетов и ракет и т.д.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Дополнительное антропогенное расходование может нарушить равновесие круговорота кислорода.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Пока биосфера компенсирует вмешательство человека: потери восполняются зелеными растениями. 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При дальнейшем уменьшении площади лесов и сжигании всё большего количества топлива содержание кислорода в атмосфере начнет сокращаться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Весь кислород атмосферы обновляется за несколько тысяч лет.</a:t>
            </a:r>
          </a:p>
        </p:txBody>
      </p:sp>
    </p:spTree>
    <p:extLst>
      <p:ext uri="{BB962C8B-B14F-4D97-AF65-F5344CB8AC3E}">
        <p14:creationId xmlns:p14="http://schemas.microsoft.com/office/powerpoint/2010/main" val="273600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ЗАПОМНИ!!!!!!!!!!!!!!!!!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7451" y="2690336"/>
            <a:ext cx="109305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При снижении содержания кислорода в воздухе до 16% у человека ухудшается самочувствие (в особенности страдает сердце),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до 7%  - человек теряет сознание,</a:t>
            </a:r>
          </a:p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до 3% - наступает смерть.</a:t>
            </a:r>
          </a:p>
        </p:txBody>
      </p:sp>
    </p:spTree>
    <p:extLst>
      <p:ext uri="{BB962C8B-B14F-4D97-AF65-F5344CB8AC3E}">
        <p14:creationId xmlns:p14="http://schemas.microsoft.com/office/powerpoint/2010/main" val="52482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УГЛЕРОДА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0" y="1167618"/>
            <a:ext cx="11718387" cy="540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8641" y="1443841"/>
            <a:ext cx="1111347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Углерод – 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основа органических соединений, он входит в состав всех живых организмов в виде белков, жиров, углеводов.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 атмосферу углерод поступает в виде углекислого газа.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 атмосфере, где сконцентрирована основная масса углекислого газа, постоянно происходит обмен: растения поглощают углекислый газ при фотосинтезе, а все организмы выделяют его при дыхании.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До 50% углерода в виде СО2 возвращают в атмосферу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редуценты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– микроорганизмы почвы.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Углерод выходит из круговорота в виде карбоната кальция.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501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smtClean="0"/>
              <a:t>Вернадский Владимир </a:t>
            </a:r>
            <a:r>
              <a:rPr lang="ru-RU" sz="4400" dirty="0"/>
              <a:t>Иванович 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209822"/>
            <a:ext cx="11648049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449" y="1209823"/>
            <a:ext cx="3770142" cy="408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4399" y="2690336"/>
            <a:ext cx="62460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Круговорот </a:t>
            </a:r>
            <a:r>
              <a:rPr lang="ru-RU" sz="2000" dirty="0">
                <a:latin typeface="Arial Black" pitchFamily="34" charset="0"/>
              </a:rPr>
              <a:t>отдельных веществ </a:t>
            </a:r>
            <a:r>
              <a:rPr lang="ru-RU" sz="2000" dirty="0" smtClean="0">
                <a:latin typeface="Arial Black" pitchFamily="34" charset="0"/>
              </a:rPr>
              <a:t>Вернадский,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назвал </a:t>
            </a:r>
            <a:r>
              <a:rPr lang="ru-RU" sz="2000" dirty="0">
                <a:latin typeface="Arial Black" pitchFamily="34" charset="0"/>
              </a:rPr>
              <a:t>биологическим циклов. Дал в 1926 г. определение биосферы. Сущность учения Вернадского заключена в признании исключительной роли «живого вещества», преобразующего облик планеты. </a:t>
            </a:r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Вернадский </a:t>
            </a:r>
            <a:r>
              <a:rPr lang="ru-RU" dirty="0"/>
              <a:t>Владимир Иванович</a:t>
            </a:r>
          </a:p>
          <a:p>
            <a:r>
              <a:rPr lang="ru-RU" dirty="0" smtClean="0"/>
              <a:t>                        12.03.1863</a:t>
            </a:r>
            <a:r>
              <a:rPr lang="ru-RU" dirty="0"/>
              <a:t> – 6.01.1945</a:t>
            </a:r>
          </a:p>
        </p:txBody>
      </p:sp>
    </p:spTree>
    <p:extLst>
      <p:ext uri="{BB962C8B-B14F-4D97-AF65-F5344CB8AC3E}">
        <p14:creationId xmlns:p14="http://schemas.microsoft.com/office/powerpoint/2010/main" val="330054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УГЛЕРОДА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" y="1364566"/>
            <a:ext cx="11662117" cy="528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604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УГЛЕРОДА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0" y="1167618"/>
            <a:ext cx="11718387" cy="540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5759" y="1720840"/>
            <a:ext cx="114651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Углерод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является основным «строительным материалом» молекул углеводов, жиров, белков, нуклеиновых кислот (таких, как ДНК) и других важных, для жизни органических соединений. Большинство наземных растений получают необходимый им углерод, поглощая через поры в своих листьях углекислый газ из атмосферы, концентрация которого там составляет 0,04%. Фитопланктон (микроскопические растения, плавающие в водных экосистемах) получает углерод из атмосферного углекислого газа, растворенного в воде.</a:t>
            </a:r>
          </a:p>
        </p:txBody>
      </p:sp>
    </p:spTree>
    <p:extLst>
      <p:ext uri="{BB962C8B-B14F-4D97-AF65-F5344CB8AC3E}">
        <p14:creationId xmlns:p14="http://schemas.microsoft.com/office/powerpoint/2010/main" val="300028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УГЛЕРОДА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0" y="1308295"/>
            <a:ext cx="11718387" cy="533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7963" y="1582341"/>
            <a:ext cx="11394831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Растения-продуценты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осуществляют фотосинтез, в процессе которого углерод углекислого газа преобразуется в углерод сложных органических соединений, например глюкозы: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углекислый  газ + вода + солнечная энергия 	= глюкоза + кислород</a:t>
            </a: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Затем в клетках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кислородопотребляющих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растений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животных 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редуцентов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происходит процесс клеточного дыхания, при котором глюкоза и другие сложные органические соединения расщепляются и преобразуют углерод обратно в углекислый газ для повторного использования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продуцентами.</a:t>
            </a: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глюкоза    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+    кислород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=углекислый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газ   +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вода + 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энергия </a:t>
            </a: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Такая связь между фотосинтезом и аэробным дыханием заставляет углерод циркулировать внутри экосистемы, что составляет важнейшее звено круговорота углерода </a:t>
            </a: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48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ВЛИЯНИЕ ЧЕЛОВЕКА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0" y="144384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3895" y="1443841"/>
            <a:ext cx="114792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Техногенная деятельность человека нарушает естественный баланс круговорота углерода: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1)при сгорании органического топлива ежегодно в атмосферу выбрасывается около 6 млрд. т СО2: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а) Производство электроэнергии на ТЭЦ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б) Выхлопные газы автомобилей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2)уничтожение лесов.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В течение последних 100 лет содержание углекислого газа в атмосфере неуклонно и быстро растет.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Углекислый газ + метан + пары воды + озон + оксиды азота = парниковый газ.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В результате – парниковый эффект – глобальное потепление, которое может привести к масштабным стихийным бедствиям.</a:t>
            </a:r>
          </a:p>
        </p:txBody>
      </p:sp>
    </p:spTree>
    <p:extLst>
      <p:ext uri="{BB962C8B-B14F-4D97-AF65-F5344CB8AC3E}">
        <p14:creationId xmlns:p14="http://schemas.microsoft.com/office/powerpoint/2010/main" val="170201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УГЛЕРОДА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84" y="1266091"/>
            <a:ext cx="11718387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7963" y="1582341"/>
            <a:ext cx="113948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0135" y="2291556"/>
            <a:ext cx="6428936" cy="31807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ПРОЧИТАТЬ ПАРАГРАФ 30 ДО СТР 156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11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5877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Биогеохимические циклы </a:t>
            </a: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часть </a:t>
            </a:r>
            <a:r>
              <a:rPr lang="en-US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II) </a:t>
            </a:r>
            <a:endParaRPr lang="en-US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5968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УГЛЕРОДА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84" y="1266091"/>
            <a:ext cx="11718387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7963" y="1582341"/>
            <a:ext cx="113948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80295" y="2222695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04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АЗОТА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3895" y="1166843"/>
            <a:ext cx="115917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В </a:t>
            </a:r>
            <a:r>
              <a:rPr lang="ru-RU" sz="2400" dirty="0"/>
              <a:t>свободной форме азот является составной частью воздуха – 78 % .</a:t>
            </a:r>
          </a:p>
          <a:p>
            <a:pPr algn="ctr"/>
            <a:r>
              <a:rPr lang="ru-RU" sz="2400" dirty="0"/>
              <a:t>Азот- один из самых важных элементов для жизнедеятельности организмов. Азот входит в состав всех белков.</a:t>
            </a:r>
          </a:p>
          <a:p>
            <a:pPr algn="ctr"/>
            <a:r>
              <a:rPr lang="ru-RU" sz="2400" dirty="0"/>
              <a:t>Молекула азота очень прочная, по этой причине большинство организмов не способно усваивать атмосферный азот.</a:t>
            </a:r>
          </a:p>
          <a:p>
            <a:pPr algn="ctr"/>
            <a:r>
              <a:rPr lang="ru-RU" sz="2400" dirty="0"/>
              <a:t>Живыми организмами азот усваивается только в форме соединений с водородом и кислородом.</a:t>
            </a:r>
          </a:p>
          <a:p>
            <a:pPr algn="ctr"/>
            <a:r>
              <a:rPr lang="ru-RU" sz="2400" dirty="0"/>
              <a:t>Фиксация азота в химические соединения происходит в результате вулканической и грозовой деятельности, но большей частью – в результате деятельности микроорганизмов – фиксаторов азота (азотфиксирующие бактерии и сине-зеленые водоросли).</a:t>
            </a:r>
          </a:p>
        </p:txBody>
      </p:sp>
    </p:spTree>
    <p:extLst>
      <p:ext uri="{BB962C8B-B14F-4D97-AF65-F5344CB8AC3E}">
        <p14:creationId xmlns:p14="http://schemas.microsoft.com/office/powerpoint/2010/main" val="181463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АЗОТА</a:t>
            </a: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69332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1" y="1223889"/>
            <a:ext cx="11662117" cy="538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31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АЗОТА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8000" y="11668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7963" y="1720840"/>
            <a:ext cx="113385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Азот поступает к корням растений в форме нитратов, которые используются для синтеза органики (белков).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Животные потребляют азот с растительной или животной пищей.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Возврат азота в атмосферу происходит в результате разрушения отмершего органического материала. Бактерии почвы разлагают белки до неорганических веществ – газов - аммиак, оксиды азота, которые поступают в атмосферу.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Попавший в водоемы азот также проходит по пищевым цепям «растение – животное – микроорганизмы» и возвращается в атмосферу.</a:t>
            </a:r>
          </a:p>
        </p:txBody>
      </p:sp>
    </p:spTree>
    <p:extLst>
      <p:ext uri="{BB962C8B-B14F-4D97-AF65-F5344CB8AC3E}">
        <p14:creationId xmlns:p14="http://schemas.microsoft.com/office/powerpoint/2010/main" val="290093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Биосфера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5" y="3629055"/>
            <a:ext cx="3465097" cy="281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22" y="1350499"/>
            <a:ext cx="3699803" cy="2980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824024" y="2828836"/>
            <a:ext cx="595063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Биосфера</a:t>
            </a:r>
            <a:r>
              <a:rPr lang="ru-RU" dirty="0">
                <a:latin typeface="Arial Black" pitchFamily="34" charset="0"/>
              </a:rPr>
              <a:t>, по В. И. Вернадскому, – это общепланетарная оболочка, та область Земли, где существует или существовала жизнь и которая подвергается или подвергалась ее воздействию. За миллиарды лет фотосинтезирующие организмы связали и превратили в химическую работу огромное количество солнечной энергии. Часть ее запасов в ходе геологической истории накопилась в виде залежей угля и других ископаемых органических веществ – нефти, торфа и др.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99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ВЛИЯНИЕ ЧЕЛОВЕКА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1354" y="1166843"/>
            <a:ext cx="117043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Техногенная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деятельность человека нарушает естественный баланс круговорота азота.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При распашке земель почти в 5 раз снижается активность микроорганизмов – фиксаторов азота, поэтому снижается содержание азота в почве, что приводит к снижению плодородия почвы. Поэтому человек вносит в почву избыток нитратов, входящих в минеральные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удобрения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  Большое количество оксидов азота поступает в атмосферу при сжигании и переработке газа,  нефти, угля и выпадает в виде кислотных дождей.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Восстановление естественного круговорота азота возможно за счет уменьшения производства азотных удобрений, сокращения промышленных выбросов оксидов азота в атмосферу и прочее.</a:t>
            </a:r>
          </a:p>
        </p:txBody>
      </p:sp>
    </p:spTree>
    <p:extLst>
      <p:ext uri="{BB962C8B-B14F-4D97-AF65-F5344CB8AC3E}">
        <p14:creationId xmlns:p14="http://schemas.microsoft.com/office/powerpoint/2010/main" val="38801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АЗОТА</a:t>
            </a: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69332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7" y="1195755"/>
            <a:ext cx="11704320" cy="538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61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ФОСФОРА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1668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1354" y="1028343"/>
            <a:ext cx="117043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отличие от круговоротов воды, углерода, азота и кислорода, которые являются закрытыми, круговорот фосфора – открытый, т.к. фосфор не образует летучих соединений, поступающих в атмосферу.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Фосфор содержится в горных породах, откуда попадает в экосистемы при естественном разрушении пород или при внесении на поля фосфорных удобрений.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Растения поглощают неорганические соединения фосфора, а животные питающиеся этими растениями, накапливают фосфор в своих тканях.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После разложения  мертвых тел животных и растений не весь фосфор вовлекается в круговорот. Часть его вымывается из почвы в водоемы (реки, озера, моря) и оседает на дно. На сушу фосфор возвращается в небольшом количестве с выловленной человеком рыбой.</a:t>
            </a:r>
          </a:p>
        </p:txBody>
      </p:sp>
    </p:spTree>
    <p:extLst>
      <p:ext uri="{BB962C8B-B14F-4D97-AF65-F5344CB8AC3E}">
        <p14:creationId xmlns:p14="http://schemas.microsoft.com/office/powerpoint/2010/main" val="207045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ФОСФОРА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1668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0843" y="2413338"/>
            <a:ext cx="111697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Животные получают необходимый им фосфор, поедая растения или других растительноядных животных. Значительная часть этого фосфора в виде экскрементов животных и продуктов разложения мертвых животных и растений возвращается в почву, в реки и, в конце концов, на дно океана в виде нерастворимых фосфатных осадочных пород.</a:t>
            </a:r>
          </a:p>
        </p:txBody>
      </p:sp>
    </p:spTree>
    <p:extLst>
      <p:ext uri="{BB962C8B-B14F-4D97-AF65-F5344CB8AC3E}">
        <p14:creationId xmlns:p14="http://schemas.microsoft.com/office/powerpoint/2010/main" val="304606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ФОСФОРА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1668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4234" y="2413338"/>
            <a:ext cx="113104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Часть фосфора возвращается на поверхность суши в виде гуано — обогащенной фосфором органической массы экскрементов питающихся рыбой птиц (пеликанов, олуш, бакланов и т.п.). Однако несравнимо большее количество фосфатов ежегодно смывается с поверхности суши в океан в результате природных процессов и антропогенной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63883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ФОСФОРА</a:t>
            </a: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69332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2" y="1252025"/>
            <a:ext cx="11619913" cy="53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25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ВОЗДЕЙСТВИЕ ЧЕЛОВЕКА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1668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92369" y="1997839"/>
            <a:ext cx="11183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Перенос фосфора с суши в океан заметно усилился под влиянием человека.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уничтожении лесов, распашке почв возрастает объем поверхностного стока воды, а кроме того в реки, озера с полей поступают внесенные фосфорные удобрения.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Поскольку запасы фосфора на суше ограничены, а его возврат из океана затруднен, в будущем в земледелии возможен недостаток фосфора, что вызовет снижение урожаев (в первую очередь зерновых культур).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20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ВОЗДЕЙСТВИЕ ЧЕЛОВЕКА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1668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92369" y="1997839"/>
            <a:ext cx="111838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Добыча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больших количеств фосфатных руд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производства минеральных удобрений и моющих средств. 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Увеличение избытка фосфат-ионов в водных экосистемах при попадании в них загрязненных стоков с животноводческих ферм, смытых с полей фосфатных удобрений, а также очищенных и неочищенных коммунально-бытовых стоков. </a:t>
            </a:r>
          </a:p>
          <a:p>
            <a:pPr algn="ctr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56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ВОЗДЕЙСТВИЕ ЧЕЛОВЕКА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1668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92369" y="1997839"/>
            <a:ext cx="11183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 в случае с нитрат-ионами и ионами аммония, избыток этих питательных элементов способствует «взрывному» росту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синезеленых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водорослей и     других    водных    растений,    что нарушает жизненное равновесие в водных экосистемах.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93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smtClean="0">
                <a:latin typeface="Arial" charset="0"/>
                <a:cs typeface="Arial" charset="0"/>
              </a:rPr>
              <a:t>КРУГОВОРОТ СЕРЫ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1668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72197" y="2274838"/>
            <a:ext cx="1048043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Сера преобразуется в различные соединения и циркулирует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экосфере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Из природных источников она попадает в атмосферу в следующем виде: сероводород (H2S) — бесцветный, сильно ядовитый газ с запахом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тухлого яйца — при извержении вулканов, при разложении органических веществ в болотах и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затапливаемых приливами низинах;</a:t>
            </a:r>
          </a:p>
        </p:txBody>
      </p:sp>
    </p:spTree>
    <p:extLst>
      <p:ext uri="{BB962C8B-B14F-4D97-AF65-F5344CB8AC3E}">
        <p14:creationId xmlns:p14="http://schemas.microsoft.com/office/powerpoint/2010/main" val="268826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В. В. ДОКУЧАЕВ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1" y="1350498"/>
            <a:ext cx="3466269" cy="381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15728" y="2136339"/>
            <a:ext cx="692130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Живые организмы создают в биосфере круговороты важнейших биогенных элементов, которые попеременно переходят из живого вещества в неорганическую материю. Эти циклы делят на две основные группы: круговороты газов и осадочные круговороты. В первом случае главный поставщик элементов – атмосфера (углерод, кислород, азот), во втором – горные осадочные породы (фосфор, сера и др.).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4911" y="2828836"/>
            <a:ext cx="441725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2000" dirty="0" smtClean="0">
                <a:latin typeface="Arial Black" pitchFamily="34" charset="0"/>
              </a:rPr>
              <a:t>В</a:t>
            </a:r>
            <a:r>
              <a:rPr lang="ru-RU" sz="2000" dirty="0">
                <a:latin typeface="Arial Black" pitchFamily="34" charset="0"/>
              </a:rPr>
              <a:t>. В. Докучаев </a:t>
            </a:r>
            <a:br>
              <a:rPr lang="ru-RU" sz="2000" dirty="0">
                <a:latin typeface="Arial Black" pitchFamily="34" charset="0"/>
              </a:rPr>
            </a:br>
            <a:r>
              <a:rPr lang="ru-RU" sz="2000" dirty="0">
                <a:latin typeface="Arial Black" pitchFamily="34" charset="0"/>
              </a:rPr>
              <a:t>(1846 - 1903)</a:t>
            </a:r>
            <a:br>
              <a:rPr lang="ru-RU" sz="2000" dirty="0">
                <a:latin typeface="Arial Black" pitchFamily="34" charset="0"/>
              </a:rPr>
            </a:br>
            <a:r>
              <a:rPr lang="ru-RU" sz="2000" dirty="0">
                <a:latin typeface="Arial Black" pitchFamily="34" charset="0"/>
              </a:rPr>
              <a:t/>
            </a:r>
            <a:br>
              <a:rPr lang="ru-RU" sz="2000" dirty="0">
                <a:latin typeface="Arial Black" pitchFamily="34" charset="0"/>
              </a:rPr>
            </a:br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48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smtClean="0">
                <a:latin typeface="Arial" charset="0"/>
                <a:cs typeface="Arial" charset="0"/>
              </a:rPr>
              <a:t>КРУГОВОРОТ СЕРЫ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1668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2708" y="1443841"/>
            <a:ext cx="112400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диоксид серы (SO2) — бесцветный   удушливый газ —  при извержении вулканов;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-частицы сульфатных солей, например сульфата аммония, -из мельчайших брызг океанической воды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Около трети всех соединений серы и 99% диоксида серы, попадающих в атмосферу, имеют антропогенное происхождение. Сжигание серосодержащих углей и нефти для производства электроэнергии дает примерно две трети всех антропогенных выбросов диоксида серы в атмосферу. Оставшаяся треть выделяется во время таких технологических процессов, как переработка нефти, выплавка металлов из серо­содержащих медных, свинцовых и цинковых руд.</a:t>
            </a:r>
          </a:p>
        </p:txBody>
      </p:sp>
    </p:spTree>
    <p:extLst>
      <p:ext uri="{BB962C8B-B14F-4D97-AF65-F5344CB8AC3E}">
        <p14:creationId xmlns:p14="http://schemas.microsoft.com/office/powerpoint/2010/main" val="160633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СЕРЫ</a:t>
            </a: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69332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26" y="1294228"/>
            <a:ext cx="11662116" cy="5247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41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smtClean="0">
                <a:latin typeface="Arial" charset="0"/>
                <a:cs typeface="Arial" charset="0"/>
              </a:rPr>
              <a:t>КРУГОВОРОТ СЕРЫ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308294"/>
            <a:ext cx="11704320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1668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2708" y="1443841"/>
            <a:ext cx="112400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атмосфере диоксид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серы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окисляется кислородом до газообразного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триоксида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серы, который в свою очередь при реакции с водяным паром образует мельчайшие капельки серной кислоты (H2SO4). Взаимодействуя также с другими атмосферными компонентами,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триоксид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серы может образовывать мельчайшие частицы сульфатных солей. Эти капельки серной кислоты и частицы сульфатов вносят свой вклад в образование кислотных осадков, нарушающих жизнедеятельность лесных и водных экосистем.</a:t>
            </a: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25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988784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Следует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уточнить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,</a:t>
            </a: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что термин «круговорот веществ» употребляется в переносном смысле. Истинный круговорот совершают элементы: углерод, кислород, водород, азот и др. На каждом этапе круговорота они входят в состав различных соединений – простых (вода) или сложных (живой белок), а иногда выступают в свободном состоянии. Поэтому более точно было бы говорить о  круговороте элементов.</a:t>
            </a:r>
          </a:p>
          <a:p>
            <a:pPr marL="0" indent="0" algn="ctr">
              <a:buNone/>
            </a:pP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34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6204776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Правомочен и другой вопрос: </a:t>
            </a: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почему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энергия течет в одном направлении, а вещество «вращается» на 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месте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, ведь известно, что материя неотделима от энергии? Это кажущееся противоречие объясняется тем, что в определении «неотделимость» материя понимается в самом широком смысле слова. Солнечная энергия приходит на Землю как бы в </a:t>
            </a:r>
            <a:r>
              <a:rPr lang="ru-RU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безвещественном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виде, хотя в общем смысле она материальна ( Солнце, излучая энергию, теряет многие миллиарды тонн своей массы). Попав на планету и приведя в движение, образно, говоря, «жернова биосферы», энергия как бы стекает с них в форме теплового излучения. При этом тепло ( непревратимая далее энергия) переходит с вовлеченного в круговорот вещества в окружающую среду и навсегда покидает живую оболочку планеты.</a:t>
            </a: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88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2880789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КРУГОВОРОТ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ВЕЩЕСТВ – </a:t>
            </a: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это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такое изменение веществ при 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последовательном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использовании их живыми организмами, которое рано или поздно приводит к восстановлению исходного 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вещества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– замыканию круговорота.</a:t>
            </a: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38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2880789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КРУГОВОРОТ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ВЕЩЕСТВ – </a:t>
            </a: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это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такое изменение веществ при 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последовательном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использовании их живыми организмами, которое рано или поздно приводит к восстановлению исходного 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вещества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– замыканию круговорота.</a:t>
            </a: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67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730252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8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ru-RU" altLang="ru-RU" sz="28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Что </a:t>
            </a:r>
            <a:r>
              <a:rPr lang="ru-RU" altLang="ru-RU" sz="2800" b="1" dirty="0">
                <a:solidFill>
                  <a:schemeClr val="tx2"/>
                </a:solidFill>
                <a:latin typeface="Arial" charset="0"/>
                <a:cs typeface="Arial" charset="0"/>
              </a:rPr>
              <a:t>такое биосфера и чем она отличается от других оболочек планеты?</a:t>
            </a:r>
          </a:p>
          <a:p>
            <a:pPr marL="0" indent="0" algn="ctr">
              <a:buNone/>
            </a:pPr>
            <a:r>
              <a:rPr lang="ru-RU" altLang="ru-RU" sz="2800" b="1" dirty="0">
                <a:solidFill>
                  <a:schemeClr val="tx2"/>
                </a:solidFill>
                <a:latin typeface="Arial" charset="0"/>
                <a:cs typeface="Arial" charset="0"/>
              </a:rPr>
              <a:t>Какие этапы круговорота азота могут осуществляться без участия живых организмов, а какие нет?</a:t>
            </a: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41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ЖИЗНЬ МУСОРА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3763120716"/>
              </p:ext>
            </p:extLst>
          </p:nvPr>
        </p:nvGraphicFramePr>
        <p:xfrm>
          <a:off x="312738" y="1435100"/>
          <a:ext cx="11490056" cy="4600576"/>
        </p:xfrm>
        <a:graphic>
          <a:graphicData uri="http://schemas.openxmlformats.org/drawingml/2006/table">
            <a:tbl>
              <a:tblPr/>
              <a:tblGrid>
                <a:gridCol w="5746167"/>
                <a:gridCol w="5743889"/>
              </a:tblGrid>
              <a:tr h="1239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КАРТОННЫЕ КОРОБКИ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ДО 2 ЛЕТ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6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ЖЕЛЕЗО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ДО 90 ЛЕТ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1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ПЛАСТМАССА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ДО 200 ЛЕТ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2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СТЕКЛО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ДО 2000 ЛЕТ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00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КРУГОВОРОТ ВЕЩЕСТВ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9"/>
          <a:stretch/>
        </p:blipFill>
        <p:spPr bwMode="auto">
          <a:xfrm>
            <a:off x="267286" y="1195754"/>
            <a:ext cx="11619914" cy="541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18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ВЕЩЕСТВ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83" y="1223889"/>
            <a:ext cx="11704320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8534" y="1997839"/>
            <a:ext cx="96056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 Black" pitchFamily="34" charset="0"/>
              </a:rPr>
              <a:t>это повторяющиеся процессы превращения и перемещения вещества в природе, имеющие более или менее цикличный характер.</a:t>
            </a:r>
          </a:p>
          <a:p>
            <a:pPr algn="ctr"/>
            <a:endParaRPr lang="ru-RU" sz="2000" dirty="0">
              <a:latin typeface="Arial Black" pitchFamily="34" charset="0"/>
            </a:endParaRPr>
          </a:p>
          <a:p>
            <a:pPr algn="ctr"/>
            <a:r>
              <a:rPr lang="ru-RU" sz="2000" dirty="0">
                <a:latin typeface="Arial Black" pitchFamily="34" charset="0"/>
              </a:rPr>
              <a:t>Все вещества на нашей планете находятся в процессе круговорота.</a:t>
            </a:r>
          </a:p>
          <a:p>
            <a:pPr algn="ctr"/>
            <a:endParaRPr lang="ru-RU" sz="2000" dirty="0">
              <a:latin typeface="Arial Black" pitchFamily="34" charset="0"/>
            </a:endParaRPr>
          </a:p>
          <a:p>
            <a:pPr algn="ctr"/>
            <a:r>
              <a:rPr lang="ru-RU" sz="2000" dirty="0">
                <a:latin typeface="Arial Black" pitchFamily="34" charset="0"/>
              </a:rPr>
              <a:t>В природе имеется два основных круговорота</a:t>
            </a:r>
          </a:p>
          <a:p>
            <a:pPr algn="ctr"/>
            <a:r>
              <a:rPr lang="ru-RU" sz="2000" dirty="0">
                <a:latin typeface="Arial Black" pitchFamily="34" charset="0"/>
              </a:rPr>
              <a:t>Большой (геологический)</a:t>
            </a:r>
          </a:p>
          <a:p>
            <a:pPr algn="ctr"/>
            <a:r>
              <a:rPr lang="ru-RU" sz="2000" dirty="0">
                <a:latin typeface="Arial Black" pitchFamily="34" charset="0"/>
              </a:rPr>
              <a:t>Малый (биогеохимический)</a:t>
            </a:r>
          </a:p>
        </p:txBody>
      </p:sp>
    </p:spTree>
    <p:extLst>
      <p:ext uri="{BB962C8B-B14F-4D97-AF65-F5344CB8AC3E}">
        <p14:creationId xmlns:p14="http://schemas.microsoft.com/office/powerpoint/2010/main" val="114821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dirty="0" smtClean="0">
                <a:latin typeface="Arial" charset="0"/>
                <a:cs typeface="Arial" charset="0"/>
              </a:rPr>
              <a:t>Прочитать параграф  № </a:t>
            </a:r>
            <a:r>
              <a:rPr lang="en-US" altLang="ru-RU" b="1" dirty="0" smtClean="0">
                <a:latin typeface="Arial" charset="0"/>
                <a:cs typeface="Arial" charset="0"/>
              </a:rPr>
              <a:t>30</a:t>
            </a:r>
            <a:r>
              <a:rPr lang="ru-RU" altLang="ru-RU" b="1" dirty="0" smtClean="0">
                <a:latin typeface="Arial" charset="0"/>
                <a:cs typeface="Arial" charset="0"/>
              </a:rPr>
              <a:t> </a:t>
            </a:r>
            <a:endParaRPr lang="ru-RU" altLang="ru-RU" b="1" dirty="0" smtClean="0">
              <a:latin typeface="Arial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b="1" dirty="0" smtClean="0">
                <a:latin typeface="Arial" charset="0"/>
                <a:cs typeface="Arial" charset="0"/>
              </a:rPr>
              <a:t>  </a:t>
            </a:r>
            <a:r>
              <a:rPr lang="ru-RU" altLang="ru-RU" b="1" dirty="0" smtClean="0">
                <a:latin typeface="Arial" charset="0"/>
                <a:cs typeface="Arial" charset="0"/>
              </a:rPr>
              <a:t>выполните самостоятельные </a:t>
            </a:r>
            <a:r>
              <a:rPr lang="ru-RU" altLang="ru-RU" b="1" dirty="0" smtClean="0">
                <a:latin typeface="Arial" charset="0"/>
                <a:cs typeface="Arial" charset="0"/>
              </a:rPr>
              <a:t>задание на стр. </a:t>
            </a:r>
            <a:r>
              <a:rPr lang="en-US" altLang="ru-RU" b="1" dirty="0" smtClean="0">
                <a:latin typeface="Arial" charset="0"/>
                <a:cs typeface="Arial" charset="0"/>
              </a:rPr>
              <a:t>160</a:t>
            </a:r>
            <a:endParaRPr lang="en-US" altLang="ru-RU" b="1" dirty="0" smtClean="0">
              <a:latin typeface="Arial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altLang="ru-RU" sz="3600" b="1" dirty="0" smtClean="0">
              <a:latin typeface="Arial" charset="0"/>
              <a:cs typeface="Arial" charset="0"/>
            </a:endParaRP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Закрепление пройденного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754" y="3376246"/>
            <a:ext cx="4978522" cy="29307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 smtClean="0"/>
              <a:t>КРУГОВОРОТ ВЕЩЕСТВ И ЭНЕРГИИ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6"/>
          <a:stretch/>
        </p:blipFill>
        <p:spPr bwMode="auto">
          <a:xfrm>
            <a:off x="225083" y="1223890"/>
            <a:ext cx="11704320" cy="541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777"/>
          </a:xfrm>
        </p:spPr>
        <p:txBody>
          <a:bodyPr/>
          <a:lstStyle/>
          <a:p>
            <a:r>
              <a:rPr lang="ru-RU" dirty="0" smtClean="0"/>
              <a:t>КРУГОВОРОТ ВЕЩЕСТВ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>
          <a:xfrm>
            <a:off x="7526216" y="1577339"/>
            <a:ext cx="4515730" cy="5515356"/>
          </a:xfrm>
        </p:spPr>
        <p:txBody>
          <a:bodyPr/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В каждой экосистеме происходит круговорот вещества как результат экофизиологической взаимосвязи автотрофов и гетеротрофов.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8" y="1252025"/>
            <a:ext cx="7146387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096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Живое вещество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1055077" y="1762566"/>
            <a:ext cx="3094892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Продуценты</a:t>
            </a:r>
          </a:p>
        </p:txBody>
      </p:sp>
      <p:sp>
        <p:nvSpPr>
          <p:cNvPr id="7" name="Овал 6"/>
          <p:cNvSpPr/>
          <p:nvPr/>
        </p:nvSpPr>
        <p:spPr>
          <a:xfrm>
            <a:off x="7061982" y="1762567"/>
            <a:ext cx="3165230" cy="86880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Неорганические вещества</a:t>
            </a:r>
          </a:p>
        </p:txBody>
      </p:sp>
      <p:sp>
        <p:nvSpPr>
          <p:cNvPr id="8" name="Овал 7"/>
          <p:cNvSpPr/>
          <p:nvPr/>
        </p:nvSpPr>
        <p:spPr>
          <a:xfrm>
            <a:off x="2715066" y="3629055"/>
            <a:ext cx="279947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itchFamily="34" charset="0"/>
                <a:cs typeface="Arial" pitchFamily="34" charset="0"/>
              </a:rPr>
              <a:t>Консументы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202658" y="3367446"/>
            <a:ext cx="3024554" cy="106387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itchFamily="34" charset="0"/>
                <a:cs typeface="Arial" pitchFamily="34" charset="0"/>
              </a:rPr>
              <a:t>Редуценты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9318" y="5233182"/>
            <a:ext cx="11000934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Участвуют в круговороте веществ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4149969" y="2046599"/>
            <a:ext cx="2912013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2976106">
            <a:off x="3134694" y="2851261"/>
            <a:ext cx="1486214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5514536" y="3629055"/>
            <a:ext cx="1871002" cy="689727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6637738">
            <a:off x="8537056" y="2712021"/>
            <a:ext cx="826953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>
            <a:off x="4149969" y="4543455"/>
            <a:ext cx="484632" cy="689727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>
            <a:off x="8588326" y="4261996"/>
            <a:ext cx="484632" cy="897167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rot="20455397">
            <a:off x="10480431" y="2370613"/>
            <a:ext cx="484632" cy="2845336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>
            <a:off x="1707970" y="2676966"/>
            <a:ext cx="484632" cy="2540050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9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977188"/>
          </a:xfrm>
        </p:spPr>
        <p:txBody>
          <a:bodyPr/>
          <a:lstStyle/>
          <a:p>
            <a:r>
              <a:rPr lang="ru-RU" sz="3600" dirty="0" smtClean="0"/>
              <a:t>ЗАКОНОМЕРНОСТИ КРУГОВОРОТА ВЕЩЕСТВ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38288" y="1470179"/>
            <a:ext cx="7005711" cy="8688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Отходы одних организмов используют другие организмы.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38289" y="2720331"/>
            <a:ext cx="7005710" cy="8858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В конце цепи вновь восстанавливается вещество с которым эта цепь начиналась.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38289" y="4135902"/>
            <a:ext cx="7005710" cy="6682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Каждый вид организмов занимает определенное место.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38289" y="5472332"/>
            <a:ext cx="700571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Каждый вид организмов выполняет свою роль.</a:t>
            </a:r>
          </a:p>
        </p:txBody>
      </p:sp>
    </p:spTree>
    <p:extLst>
      <p:ext uri="{BB962C8B-B14F-4D97-AF65-F5344CB8AC3E}">
        <p14:creationId xmlns:p14="http://schemas.microsoft.com/office/powerpoint/2010/main" val="52462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4695</TotalTime>
  <Words>2285</Words>
  <Application>Microsoft Office PowerPoint</Application>
  <PresentationFormat>Произвольный</PresentationFormat>
  <Paragraphs>256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50</vt:i4>
      </vt:variant>
    </vt:vector>
  </HeadingPairs>
  <TitlesOfParts>
    <vt:vector size="52" baseType="lpstr">
      <vt:lpstr>Тема Office</vt:lpstr>
      <vt:lpstr>1_Тема Office</vt:lpstr>
      <vt:lpstr>Презентация PowerPoint</vt:lpstr>
      <vt:lpstr> Вернадский Владимир Иванович .  </vt:lpstr>
      <vt:lpstr>Биосфера  </vt:lpstr>
      <vt:lpstr>В. В. ДОКУЧАЕВ </vt:lpstr>
      <vt:lpstr>КРУГОВОРОТ ВЕЩЕСТВ </vt:lpstr>
      <vt:lpstr>КРУГОВОРОТ ВЕЩЕСТВ И ЭНЕРГИИ </vt:lpstr>
      <vt:lpstr>КРУГОВОРОТ ВЕЩЕСТВ </vt:lpstr>
      <vt:lpstr>Живое вещество </vt:lpstr>
      <vt:lpstr>ЗАКОНОМЕРНОСТИ КРУГОВОРОТА ВЕЩЕСТВ </vt:lpstr>
      <vt:lpstr>КРУГОВОРОТ ВОДЫ </vt:lpstr>
      <vt:lpstr>КРУГОВОРОТ ВОДЫ </vt:lpstr>
      <vt:lpstr>Биомасса поверхности суши</vt:lpstr>
      <vt:lpstr>КРУГОВОРОТ ВОДЫ</vt:lpstr>
      <vt:lpstr>ВЛИЯНИЕ ЧЕЛОВЕКА </vt:lpstr>
      <vt:lpstr>КРУГОВОРОТ КИСЛОРОДА</vt:lpstr>
      <vt:lpstr>КРУГОВОРОТ КИСЛОРОДА </vt:lpstr>
      <vt:lpstr>Биомасса поверхности суши</vt:lpstr>
      <vt:lpstr>ЗАПОМНИ!!!!!!!!!!!!!!!!!</vt:lpstr>
      <vt:lpstr>КРУГОВОРОТ УГЛЕРОДА</vt:lpstr>
      <vt:lpstr>КРУГОВОРОТ УГЛЕРОДА </vt:lpstr>
      <vt:lpstr>КРУГОВОРОТ УГЛЕРОДА</vt:lpstr>
      <vt:lpstr>КРУГОВОРОТ УГЛЕРОДА</vt:lpstr>
      <vt:lpstr>ВЛИЯНИЕ ЧЕЛОВЕКА</vt:lpstr>
      <vt:lpstr>КРУГОВОРОТ УГЛЕРОДА</vt:lpstr>
      <vt:lpstr>Презентация PowerPoint</vt:lpstr>
      <vt:lpstr>КРУГОВОРОТ УГЛЕРОДА</vt:lpstr>
      <vt:lpstr>КРУГОВОРОТ АЗОТА</vt:lpstr>
      <vt:lpstr>КРУГОВОРОТ АЗОТА</vt:lpstr>
      <vt:lpstr>КРУГОВОРОТ АЗОТА</vt:lpstr>
      <vt:lpstr>ВЛИЯНИЕ ЧЕЛОВЕКА</vt:lpstr>
      <vt:lpstr>КРУГОВОРОТ АЗОТА</vt:lpstr>
      <vt:lpstr>КРУГОВОРОТ ФОСФОРА</vt:lpstr>
      <vt:lpstr>КРУГОВОРОТ ФОСФОРА</vt:lpstr>
      <vt:lpstr>КРУГОВОРОТ ФОСФОРА</vt:lpstr>
      <vt:lpstr>КРУГОВОРОТ ФОСФОРА</vt:lpstr>
      <vt:lpstr>ВОЗДЕЙСТВИЕ ЧЕЛОВЕКА</vt:lpstr>
      <vt:lpstr>ВОЗДЕЙСТВИЕ ЧЕЛОВЕКА</vt:lpstr>
      <vt:lpstr>ВОЗДЕЙСТВИЕ ЧЕЛОВЕКА</vt:lpstr>
      <vt:lpstr>КРУГОВОРОТ СЕРЫ</vt:lpstr>
      <vt:lpstr>КРУГОВОРОТ СЕРЫ</vt:lpstr>
      <vt:lpstr>КРУГОВОРОТ СЕРЫ</vt:lpstr>
      <vt:lpstr>КРУГОВОРОТ СЕРЫ</vt:lpstr>
      <vt:lpstr>ЗАКРЕПЛЕНИЕ ЗНАНИЙ</vt:lpstr>
      <vt:lpstr>ЗАКРЕПЛЕНИЕ ЗНАНИЙ</vt:lpstr>
      <vt:lpstr>ЗАКРЕПЛЕНИЕ ЗНАНИЙ</vt:lpstr>
      <vt:lpstr>ЗАКРЕПЛЕНИЕ ЗНАНИЙ</vt:lpstr>
      <vt:lpstr>ЗАКРЕПЛЕНИЕ ЗНАНИЙ</vt:lpstr>
      <vt:lpstr>ЖИЗНЬ МУСОРА</vt:lpstr>
      <vt:lpstr>КРУГОВОРОТ ВЕЩЕСТВ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834</cp:revision>
  <dcterms:created xsi:type="dcterms:W3CDTF">2020-05-11T10:31:43Z</dcterms:created>
  <dcterms:modified xsi:type="dcterms:W3CDTF">2021-01-08T21:19:50Z</dcterms:modified>
</cp:coreProperties>
</file>