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7"/>
  </p:notesMasterIdLst>
  <p:sldIdLst>
    <p:sldId id="296" r:id="rId3"/>
    <p:sldId id="517" r:id="rId4"/>
    <p:sldId id="521" r:id="rId5"/>
    <p:sldId id="519" r:id="rId6"/>
    <p:sldId id="518" r:id="rId7"/>
    <p:sldId id="553" r:id="rId8"/>
    <p:sldId id="554" r:id="rId9"/>
    <p:sldId id="551" r:id="rId10"/>
    <p:sldId id="552" r:id="rId11"/>
    <p:sldId id="550" r:id="rId12"/>
    <p:sldId id="549" r:id="rId13"/>
    <p:sldId id="520" r:id="rId14"/>
    <p:sldId id="555" r:id="rId15"/>
    <p:sldId id="523" r:id="rId16"/>
    <p:sldId id="524" r:id="rId17"/>
    <p:sldId id="556" r:id="rId18"/>
    <p:sldId id="522" r:id="rId19"/>
    <p:sldId id="448" r:id="rId20"/>
    <p:sldId id="557" r:id="rId21"/>
    <p:sldId id="526" r:id="rId22"/>
    <p:sldId id="527" r:id="rId23"/>
    <p:sldId id="558" r:id="rId24"/>
    <p:sldId id="525" r:id="rId25"/>
    <p:sldId id="352" r:id="rId26"/>
  </p:sldIdLst>
  <p:sldSz cx="12192000" cy="6858000"/>
  <p:notesSz cx="6858000" cy="9144000"/>
  <p:custDataLst>
    <p:tags r:id="rId28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>
        <p:scale>
          <a:sx n="75" d="100"/>
          <a:sy n="75" d="100"/>
        </p:scale>
        <p:origin x="-294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1/10/2021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587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Обобщающий </a:t>
            </a:r>
            <a:r>
              <a:rPr lang="ru-RU" altLang="ru-RU" sz="4400" b="1">
                <a:solidFill>
                  <a:srgbClr val="0070C0"/>
                </a:solidFill>
                <a:latin typeface="Arial" charset="0"/>
                <a:cs typeface="Arial" charset="0"/>
              </a:rPr>
              <a:t>урок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иосфера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67285" y="1166843"/>
            <a:ext cx="116621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Биосфера </a:t>
            </a:r>
            <a:r>
              <a:rPr lang="ru-RU" sz="2000" dirty="0">
                <a:latin typeface="Arial Black" pitchFamily="34" charset="0"/>
              </a:rPr>
              <a:t>располагается на пересечении верхней части литосферы, нижней части атмосферы и занимает всю гидросферу.</a:t>
            </a:r>
          </a:p>
          <a:p>
            <a:pPr algn="ctr"/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000" dirty="0" smtClean="0">
                <a:latin typeface="Arial Black" pitchFamily="34" charset="0"/>
              </a:rPr>
              <a:t>Верхняя </a:t>
            </a:r>
            <a:r>
              <a:rPr lang="ru-RU" sz="2000" dirty="0">
                <a:latin typeface="Arial Black" pitchFamily="34" charset="0"/>
              </a:rPr>
              <a:t>граница (атмосфера): 15÷20 км. </a:t>
            </a:r>
          </a:p>
          <a:p>
            <a:pPr algn="ctr"/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000" dirty="0" smtClean="0">
                <a:latin typeface="Arial Black" pitchFamily="34" charset="0"/>
              </a:rPr>
              <a:t>Нижняя </a:t>
            </a:r>
            <a:r>
              <a:rPr lang="ru-RU" sz="2000" dirty="0">
                <a:latin typeface="Arial Black" pitchFamily="34" charset="0"/>
              </a:rPr>
              <a:t>граница (литосфера): 3,5÷7,5 км. </a:t>
            </a:r>
          </a:p>
          <a:p>
            <a:pPr algn="ctr"/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000" dirty="0" smtClean="0">
                <a:latin typeface="Arial Black" pitchFamily="34" charset="0"/>
              </a:rPr>
              <a:t>Нижняя </a:t>
            </a:r>
            <a:r>
              <a:rPr lang="ru-RU" sz="2000" dirty="0">
                <a:latin typeface="Arial Black" pitchFamily="34" charset="0"/>
              </a:rPr>
              <a:t>граница (гидросфера): 10÷11 км. 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Атмосфера (от греч. α</a:t>
            </a:r>
            <a:r>
              <a:rPr lang="ru-RU" sz="2000" dirty="0" err="1">
                <a:latin typeface="Arial Black" pitchFamily="34" charset="0"/>
              </a:rPr>
              <a:t>τμός</a:t>
            </a:r>
            <a:r>
              <a:rPr lang="ru-RU" sz="2000" dirty="0">
                <a:latin typeface="Arial Black" pitchFamily="34" charset="0"/>
              </a:rPr>
              <a:t> — пар и </a:t>
            </a:r>
            <a:r>
              <a:rPr lang="ru-RU" sz="2000" dirty="0" err="1">
                <a:latin typeface="Arial Black" pitchFamily="34" charset="0"/>
              </a:rPr>
              <a:t>σφ</a:t>
            </a:r>
            <a:r>
              <a:rPr lang="ru-RU" sz="2000" dirty="0">
                <a:latin typeface="Arial Black" pitchFamily="34" charset="0"/>
              </a:rPr>
              <a:t>αῖρα — сфера) — газовая оболочка небесного тела, удерживаемая около него гравитацией.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Литосфера (от греч. </a:t>
            </a:r>
            <a:r>
              <a:rPr lang="ru-RU" sz="2000" dirty="0" err="1">
                <a:latin typeface="Arial Black" pitchFamily="34" charset="0"/>
              </a:rPr>
              <a:t>λίθος</a:t>
            </a:r>
            <a:r>
              <a:rPr lang="ru-RU" sz="2000" dirty="0">
                <a:latin typeface="Arial Black" pitchFamily="34" charset="0"/>
              </a:rPr>
              <a:t> — камень и </a:t>
            </a:r>
            <a:r>
              <a:rPr lang="ru-RU" sz="2000" dirty="0" err="1">
                <a:latin typeface="Arial Black" pitchFamily="34" charset="0"/>
              </a:rPr>
              <a:t>σφ</a:t>
            </a:r>
            <a:r>
              <a:rPr lang="ru-RU" sz="2000" dirty="0">
                <a:latin typeface="Arial Black" pitchFamily="34" charset="0"/>
              </a:rPr>
              <a:t>αίρα — сфера) — твёрдая оболочка Земли.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Гидросфера (от греч. </a:t>
            </a:r>
            <a:r>
              <a:rPr lang="ru-RU" sz="2000" dirty="0" err="1">
                <a:latin typeface="Arial Black" pitchFamily="34" charset="0"/>
              </a:rPr>
              <a:t>Yδωρ</a:t>
            </a:r>
            <a:r>
              <a:rPr lang="ru-RU" sz="2000" dirty="0">
                <a:latin typeface="Arial Black" pitchFamily="34" charset="0"/>
              </a:rPr>
              <a:t> — вода и </a:t>
            </a:r>
            <a:r>
              <a:rPr lang="ru-RU" sz="2000" dirty="0" err="1">
                <a:latin typeface="Arial Black" pitchFamily="34" charset="0"/>
              </a:rPr>
              <a:t>σφ</a:t>
            </a:r>
            <a:r>
              <a:rPr lang="ru-RU" sz="2000" dirty="0">
                <a:latin typeface="Arial Black" pitchFamily="34" charset="0"/>
              </a:rPr>
              <a:t>αῖρα — шар) — совокупность всех водных запасов Земли.</a:t>
            </a:r>
          </a:p>
        </p:txBody>
      </p:sp>
    </p:spTree>
    <p:extLst>
      <p:ext uri="{BB962C8B-B14F-4D97-AF65-F5344CB8AC3E}">
        <p14:creationId xmlns:p14="http://schemas.microsoft.com/office/powerpoint/2010/main" val="35554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000" dirty="0" smtClean="0"/>
              <a:t>Основные особенности живого вещества</a:t>
            </a:r>
            <a:r>
              <a:rPr lang="en-US" sz="4000" dirty="0" smtClean="0"/>
              <a:t>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65760" y="2551837"/>
            <a:ext cx="114088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 Black" pitchFamily="34" charset="0"/>
              </a:rPr>
              <a:t>Содержит огромное количество свободной энергии.</a:t>
            </a:r>
          </a:p>
          <a:p>
            <a:r>
              <a:rPr lang="ru-RU" sz="2800" dirty="0">
                <a:latin typeface="Arial Black" pitchFamily="34" charset="0"/>
              </a:rPr>
              <a:t>Высокая скорость протекания химических реакций.</a:t>
            </a:r>
          </a:p>
          <a:p>
            <a:r>
              <a:rPr lang="ru-RU" sz="2800" dirty="0">
                <a:latin typeface="Arial Black" pitchFamily="34" charset="0"/>
              </a:rPr>
              <a:t>Состоит из ассиметричных молекул.</a:t>
            </a:r>
          </a:p>
          <a:p>
            <a:r>
              <a:rPr lang="ru-RU" sz="2800" dirty="0">
                <a:latin typeface="Arial Black" pitchFamily="34" charset="0"/>
              </a:rPr>
              <a:t>Обладает концентрационной способностью.</a:t>
            </a:r>
          </a:p>
          <a:p>
            <a:r>
              <a:rPr lang="ru-RU" sz="2800" dirty="0">
                <a:latin typeface="Arial Black" pitchFamily="34" charset="0"/>
              </a:rPr>
              <a:t>Специфическая форма движения</a:t>
            </a:r>
          </a:p>
          <a:p>
            <a:r>
              <a:rPr lang="ru-RU" sz="2800" dirty="0">
                <a:latin typeface="Arial Black" pitchFamily="34" charset="0"/>
              </a:rPr>
              <a:t>Газовая функция</a:t>
            </a:r>
          </a:p>
        </p:txBody>
      </p:sp>
    </p:spTree>
    <p:extLst>
      <p:ext uri="{BB962C8B-B14F-4D97-AF65-F5344CB8AC3E}">
        <p14:creationId xmlns:p14="http://schemas.microsoft.com/office/powerpoint/2010/main" val="37616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БОЛЬШОЙ  КРУГОВОРОТ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1686" y="1720840"/>
            <a:ext cx="94816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продолжающийся миллионы лет, заключается в том, что горные породы подвергаются разрушению, а продукты выветривания (в том числе растворимые в воде питательные вещества) сносятся потоками воды в Мировой океан, где они образуют морские напластования и лишь частично возвращаются на сушу с осадками. Геотектонические изменения, процессы опускания материков и поднятия морского дна, перемещения морей и океанов в течение длительного времени приводят к тому, что эти напластования возвращаются на сушу и процесс начинается вновь.</a:t>
            </a:r>
          </a:p>
        </p:txBody>
      </p:sp>
    </p:spTree>
    <p:extLst>
      <p:ext uri="{BB962C8B-B14F-4D97-AF65-F5344CB8AC3E}">
        <p14:creationId xmlns:p14="http://schemas.microsoft.com/office/powerpoint/2010/main" val="12605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000" dirty="0" smtClean="0"/>
              <a:t>Большой круговорот</a:t>
            </a:r>
            <a:r>
              <a:rPr lang="en-US" sz="4000" dirty="0" smtClean="0"/>
              <a:t>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65760" y="2551837"/>
            <a:ext cx="1140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4911" y="2136339"/>
            <a:ext cx="111697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горные породы разрушаются, выветриваются, сносятся водными потоками в Мировой океан, где образуют мощные морские отложения пластов. 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Часть соединений растворяется в воде или используется биоценозом. 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Тектонические процессы в течение долгого времени приводят к возврату на сушу морских </a:t>
            </a:r>
            <a:r>
              <a:rPr lang="ru-RU" sz="2400" dirty="0" err="1">
                <a:latin typeface="Arial Black" pitchFamily="34" charset="0"/>
              </a:rPr>
              <a:t>напластовываний</a:t>
            </a:r>
            <a:r>
              <a:rPr lang="ru-RU" sz="2400" dirty="0">
                <a:latin typeface="Arial Black" pitchFamily="34" charset="0"/>
              </a:rPr>
              <a:t>, и процесс начинается вновь. 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Большой круговорот длится миллионы лет.</a:t>
            </a:r>
          </a:p>
        </p:txBody>
      </p:sp>
    </p:spTree>
    <p:extLst>
      <p:ext uri="{BB962C8B-B14F-4D97-AF65-F5344CB8AC3E}">
        <p14:creationId xmlns:p14="http://schemas.microsoft.com/office/powerpoint/2010/main" val="23320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БОЛЬШОЙ КРУГОВОРОТ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5" y="1252025"/>
            <a:ext cx="11648048" cy="533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3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МАЛЫЙ КРУГОВОРОТ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1" y="1336431"/>
            <a:ext cx="11633981" cy="524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8593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(часть большого) происходит на уровне экосистемы и состоит в том, что питательные вещества, вода и углерод аккумулируются в веществе растений, расходуются на построение тела и на жизненные процессы как самих этих растений, так и других организмов (как правило животных), которые поедают эти растения (</a:t>
            </a:r>
            <a:r>
              <a:rPr lang="ru-RU" dirty="0" err="1">
                <a:latin typeface="Arial Black" pitchFamily="34" charset="0"/>
              </a:rPr>
              <a:t>консументы</a:t>
            </a:r>
            <a:r>
              <a:rPr lang="ru-RU" dirty="0">
                <a:latin typeface="Arial Black" pitchFamily="34" charset="0"/>
              </a:rPr>
              <a:t>). Продукты распада органического вещества под действием деструкторов и микроорганизмов (бактерии, грибы, черви) вновь разлагаются до минеральных компонентов, доступных растениям и вовлекаемых ими в потоки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18291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МАЛЫЙ КРУГОВОРОТ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1" y="1336431"/>
            <a:ext cx="11633981" cy="524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8593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369" y="1443841"/>
            <a:ext cx="112963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на уровне биогеоценоза и является составной частью большого круговорота. При этом питательные вещества воздуха, воды, почвы аккумулируются в растениях и расходуются на создание их массы и жизненные процессы.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Продукты распада органического вещества под воздействием бактерий вновь разлагаются до минеральных компонентов, доступных растениям, и вовлекаются ими в поток вещества.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Возврат химических веществ из неорганической среды через живые организмы и растения обратно в неорганическую среду с использованием солнечной энергии и химических реакций называют биохимическим циклам.</a:t>
            </a:r>
          </a:p>
        </p:txBody>
      </p:sp>
    </p:spTree>
    <p:extLst>
      <p:ext uri="{BB962C8B-B14F-4D97-AF65-F5344CB8AC3E}">
        <p14:creationId xmlns:p14="http://schemas.microsoft.com/office/powerpoint/2010/main" val="34741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МАЛЫЙ КРУГОВОРОТ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8"/>
          <a:stretch/>
        </p:blipFill>
        <p:spPr bwMode="auto">
          <a:xfrm>
            <a:off x="323557" y="1280159"/>
            <a:ext cx="11605845" cy="535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9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8574"/>
          </a:xfrm>
        </p:spPr>
        <p:txBody>
          <a:bodyPr/>
          <a:lstStyle/>
          <a:p>
            <a:r>
              <a:rPr lang="ru-RU" sz="4400" dirty="0" smtClean="0"/>
              <a:t>КРУГОВОРОТ ВЕЩЕСТВ И ЭНЕРГИИ</a:t>
            </a:r>
            <a:r>
              <a:rPr lang="en-US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1846659"/>
          </a:xfrm>
        </p:spPr>
        <p:txBody>
          <a:bodyPr/>
          <a:lstStyle/>
          <a:p>
            <a:r>
              <a:rPr lang="ru-RU" dirty="0"/>
              <a:t>В круговороте веществ участвуют три группы организмов: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>
          <a:xfrm>
            <a:off x="984739" y="1577339"/>
            <a:ext cx="10597664" cy="4628960"/>
          </a:xfrm>
        </p:spPr>
        <p:txBody>
          <a:bodyPr/>
          <a:lstStyle/>
          <a:p>
            <a:r>
              <a:rPr lang="ru-RU" dirty="0"/>
              <a:t>В круговороте веществ участвуют три группы организмов</a:t>
            </a:r>
            <a:r>
              <a:rPr lang="ru-RU" dirty="0" smtClean="0"/>
              <a:t>: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Продуценты</a:t>
            </a:r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консументы</a:t>
            </a:r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 err="1"/>
              <a:t>редуценты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4062" y="3105835"/>
            <a:ext cx="206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>
          <a:xfrm>
            <a:off x="7526216" y="1577339"/>
            <a:ext cx="4220307" cy="4924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" y="1209822"/>
            <a:ext cx="11521440" cy="544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2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1 вопрос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" y="3629055"/>
            <a:ext cx="3465097" cy="28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1350499"/>
            <a:ext cx="3699803" cy="298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824024" y="2828836"/>
            <a:ext cx="59506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по В. И. Вернадскому, – это общепланетарная оболочка, та область Земли, где существует или существовала жизнь и которая подвергается или подвергалась ее воздействию. За миллиарды лет фотосинтезирующие организмы связали и превратили в химическую работу огромное количество солнечной энергии. Часть ее запасов в ходе геологической истории накопилась в виде залежей угля и других ископаемых органических веществ – нефти, торфа и др.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81500" y="1762566"/>
            <a:ext cx="5055533" cy="868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БИОСФЕРА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9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Живое вещество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055077" y="1762566"/>
            <a:ext cx="3094892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Продуценты</a:t>
            </a:r>
          </a:p>
        </p:txBody>
      </p:sp>
      <p:sp>
        <p:nvSpPr>
          <p:cNvPr id="7" name="Овал 6"/>
          <p:cNvSpPr/>
          <p:nvPr/>
        </p:nvSpPr>
        <p:spPr>
          <a:xfrm>
            <a:off x="7061982" y="1762567"/>
            <a:ext cx="3165230" cy="86880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Неорганические вещества</a:t>
            </a:r>
          </a:p>
        </p:txBody>
      </p:sp>
      <p:sp>
        <p:nvSpPr>
          <p:cNvPr id="8" name="Овал 7"/>
          <p:cNvSpPr/>
          <p:nvPr/>
        </p:nvSpPr>
        <p:spPr>
          <a:xfrm>
            <a:off x="2715066" y="3629055"/>
            <a:ext cx="279947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itchFamily="34" charset="0"/>
                <a:cs typeface="Arial" pitchFamily="34" charset="0"/>
              </a:rPr>
              <a:t>Консументы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202658" y="3367446"/>
            <a:ext cx="3024554" cy="106387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itchFamily="34" charset="0"/>
                <a:cs typeface="Arial" pitchFamily="34" charset="0"/>
              </a:rPr>
              <a:t>Редуценты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9318" y="5233182"/>
            <a:ext cx="11000934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Участвуют в круговороте веществ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149969" y="2046599"/>
            <a:ext cx="2912013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976106">
            <a:off x="3134694" y="2851261"/>
            <a:ext cx="1486214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514536" y="3629055"/>
            <a:ext cx="1871002" cy="68972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637738">
            <a:off x="8537056" y="2712021"/>
            <a:ext cx="826953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>
            <a:off x="4149969" y="4543455"/>
            <a:ext cx="484632" cy="689727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8588326" y="4261996"/>
            <a:ext cx="484632" cy="897167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20455397">
            <a:off x="10480431" y="2370613"/>
            <a:ext cx="484632" cy="2845336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>
            <a:off x="1707970" y="2676966"/>
            <a:ext cx="484632" cy="2540050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>
          <a:xfrm>
            <a:off x="7526216" y="1577339"/>
            <a:ext cx="4220307" cy="475312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Какое биологическое исследование может провести женщина, изображённая на картине Анри Матисса «Женщина перед аквариумом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»?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1209823"/>
            <a:ext cx="6611816" cy="53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29269" y="1575582"/>
            <a:ext cx="4600134" cy="4698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Black" pitchFamily="34" charset="0"/>
              </a:rPr>
              <a:t>Определить </a:t>
            </a:r>
          </a:p>
          <a:p>
            <a:pPr algn="ctr"/>
            <a:r>
              <a:rPr lang="ru-RU" sz="3600" dirty="0">
                <a:latin typeface="Arial Black" pitchFamily="34" charset="0"/>
              </a:rPr>
              <a:t>видовой состав</a:t>
            </a:r>
          </a:p>
          <a:p>
            <a:pPr algn="ctr"/>
            <a:r>
              <a:rPr lang="ru-RU" sz="3600" dirty="0">
                <a:latin typeface="Arial Black" pitchFamily="34" charset="0"/>
              </a:rPr>
              <a:t> обитателей аквариума</a:t>
            </a:r>
          </a:p>
        </p:txBody>
      </p:sp>
    </p:spTree>
    <p:extLst>
      <p:ext uri="{BB962C8B-B14F-4D97-AF65-F5344CB8AC3E}">
        <p14:creationId xmlns:p14="http://schemas.microsoft.com/office/powerpoint/2010/main" val="19909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/>
          <a:lstStyle/>
          <a:p>
            <a:r>
              <a:rPr lang="ru-RU" dirty="0" smtClean="0"/>
              <a:t>Постройте пищевую цепь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>
          <a:xfrm>
            <a:off x="508001" y="1470180"/>
            <a:ext cx="11216752" cy="4567404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Хулиганы-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воробьишки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– превосходные воришки.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Им зерно лишь подавай –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поуменьшат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урожай.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Вот китайцы подсчитали, сколько зерен потеряли,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И издали свой декрет – воробьев свести на нет!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Перебили всех подряд, ждут – каков же результат?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Поначалу, в самом деле, закрома их пополнели.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А потом пришла беда – отворяйте ворота!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Все посевы, урожай насекомые поели.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Их в таком большом числе прежде не было нигде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6699" y="1244600"/>
            <a:ext cx="11662703" cy="529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Оказалось, воробьята не едят совсем зерна-то: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Им родители с полей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тащут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мошек и червей.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Стало тут властям понятно – надо птиц вернуть обратно.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И пришлось им воробьев из чужих вести краев.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Если все с плеча рубить, можно дело загубить!</a:t>
            </a:r>
          </a:p>
        </p:txBody>
      </p:sp>
    </p:spTree>
    <p:extLst>
      <p:ext uri="{BB962C8B-B14F-4D97-AF65-F5344CB8AC3E}">
        <p14:creationId xmlns:p14="http://schemas.microsoft.com/office/powerpoint/2010/main" val="2277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977188"/>
          </a:xfrm>
        </p:spPr>
        <p:txBody>
          <a:bodyPr/>
          <a:lstStyle/>
          <a:p>
            <a:r>
              <a:rPr lang="ru-RU" sz="3600" dirty="0" smtClean="0"/>
              <a:t>ЗАКОНОМЕРНОСТИ КРУГОВОРОТА ВЕЩЕСТВ</a:t>
            </a:r>
            <a:r>
              <a:rPr lang="en-US" sz="3600" dirty="0" smtClean="0"/>
              <a:t>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8288" y="1470179"/>
            <a:ext cx="7005711" cy="868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Отходы одних организмов используют другие организмы.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38289" y="2720331"/>
            <a:ext cx="7005710" cy="885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конце цепи вновь восстанавливается вещество с которым эта цепь начиналась.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8289" y="4135902"/>
            <a:ext cx="7005710" cy="668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Каждый вид организмов занимает определенное место.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8289" y="5472332"/>
            <a:ext cx="700571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Каждый вид организмов выполняет свою роль.</a:t>
            </a:r>
          </a:p>
        </p:txBody>
      </p:sp>
    </p:spTree>
    <p:extLst>
      <p:ext uri="{BB962C8B-B14F-4D97-AF65-F5344CB8AC3E}">
        <p14:creationId xmlns:p14="http://schemas.microsoft.com/office/powerpoint/2010/main" val="5246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3600" b="1" dirty="0" smtClean="0">
                <a:latin typeface="Arial" charset="0"/>
                <a:cs typeface="Arial" charset="0"/>
              </a:rPr>
              <a:t>Прочитать параграф  № 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24-29 </a:t>
            </a:r>
            <a:endParaRPr lang="ru-RU" altLang="ru-RU" sz="3600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3600" b="1" dirty="0" smtClean="0">
                <a:latin typeface="Arial" charset="0"/>
                <a:cs typeface="Arial" charset="0"/>
              </a:rPr>
              <a:t>  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подготовиться </a:t>
            </a:r>
            <a:r>
              <a:rPr lang="ru-RU" altLang="ru-RU" sz="3600" b="1" smtClean="0">
                <a:latin typeface="Arial" charset="0"/>
                <a:cs typeface="Arial" charset="0"/>
              </a:rPr>
              <a:t>к отчетному уроку</a:t>
            </a: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Закрепление пройденного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4" y="3376246"/>
            <a:ext cx="4978522" cy="29307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ВЕЩЕСТВ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1223889"/>
            <a:ext cx="11704320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8534" y="1997839"/>
            <a:ext cx="96056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itchFamily="34" charset="0"/>
              </a:rPr>
              <a:t>это повторяющиеся процессы превращения и перемещения вещества в природе, имеющие более или менее цикличный характер.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Все вещества на нашей планете находятся в процессе круговорота.</a:t>
            </a:r>
          </a:p>
          <a:p>
            <a:pPr algn="ctr"/>
            <a:endParaRPr lang="ru-RU" sz="2000" dirty="0">
              <a:latin typeface="Arial Black" pitchFamily="34" charset="0"/>
            </a:endParaRPr>
          </a:p>
          <a:p>
            <a:pPr algn="ctr"/>
            <a:r>
              <a:rPr lang="ru-RU" sz="2000" dirty="0">
                <a:latin typeface="Arial Black" pitchFamily="34" charset="0"/>
              </a:rPr>
              <a:t>В природе имеется два основных круговорота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Большой (геологический)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Малый (биогеохимический)</a:t>
            </a:r>
          </a:p>
        </p:txBody>
      </p:sp>
    </p:spTree>
    <p:extLst>
      <p:ext uri="{BB962C8B-B14F-4D97-AF65-F5344CB8AC3E}">
        <p14:creationId xmlns:p14="http://schemas.microsoft.com/office/powerpoint/2010/main" val="11482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492369"/>
            <a:ext cx="10972800" cy="379828"/>
          </a:xfrm>
        </p:spPr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БИОСФЕРА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36431"/>
            <a:ext cx="11663363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3384" y="2631374"/>
            <a:ext cx="2700997" cy="167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56074" y="2518117"/>
            <a:ext cx="2729132" cy="128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65033" y="2771336"/>
            <a:ext cx="2152357" cy="2729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284677" y="2771336"/>
            <a:ext cx="2447778" cy="240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ru-RU" dirty="0"/>
              <a:t>Ж</a:t>
            </a:r>
            <a:r>
              <a:rPr lang="ru-RU" dirty="0" smtClean="0"/>
              <a:t>ивое вещество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209820"/>
            <a:ext cx="11662118" cy="552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4911" y="1209823"/>
            <a:ext cx="8679766" cy="30245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совокупность всех живых организмов , существующих на Земле в данный момент и образующих  ее биомассу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4912" y="3105835"/>
            <a:ext cx="3882682" cy="363258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97% от биомассы биосферы приходится на растения суши, 3% все остальные живые организмы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87594" y="3615398"/>
            <a:ext cx="7441809" cy="2968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Живое вещество составляет 0,25% от всего вещества биомассы , однако играет ведущую роль в биогеохимических процессах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209822"/>
            <a:ext cx="11485563" cy="537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2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9821"/>
            <a:ext cx="11693525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err="1" smtClean="0"/>
              <a:t>Биокосное</a:t>
            </a:r>
            <a:r>
              <a:rPr lang="ru-RU" dirty="0" smtClean="0"/>
              <a:t> вещество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09821"/>
            <a:ext cx="11595100" cy="547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5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Границы биосферы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" y="1209822"/>
            <a:ext cx="11662118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1" y="2828836"/>
            <a:ext cx="4417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209821"/>
            <a:ext cx="11607800" cy="53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5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</TotalTime>
  <Words>740</Words>
  <Application>Microsoft Office PowerPoint</Application>
  <PresentationFormat>Произвольный</PresentationFormat>
  <Paragraphs>174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1_Тема Office</vt:lpstr>
      <vt:lpstr>Презентация PowerPoint</vt:lpstr>
      <vt:lpstr>1 вопрос  </vt:lpstr>
      <vt:lpstr>КРУГОВОРОТ ВЕЩЕСТВ </vt:lpstr>
      <vt:lpstr> БИОСФЕРА  </vt:lpstr>
      <vt:lpstr> Живое вещество</vt:lpstr>
      <vt:lpstr> </vt:lpstr>
      <vt:lpstr> </vt:lpstr>
      <vt:lpstr>Биокосное вещество </vt:lpstr>
      <vt:lpstr>Границы биосферы </vt:lpstr>
      <vt:lpstr>Биосфера </vt:lpstr>
      <vt:lpstr>Основные особенности живого вещества </vt:lpstr>
      <vt:lpstr>БОЛЬШОЙ  КРУГОВОРОТ </vt:lpstr>
      <vt:lpstr>Большой круговорот </vt:lpstr>
      <vt:lpstr>БОЛЬШОЙ КРУГОВОРОТ </vt:lpstr>
      <vt:lpstr>МАЛЫЙ КРУГОВОРОТ </vt:lpstr>
      <vt:lpstr>МАЛЫЙ КРУГОВОРОТ </vt:lpstr>
      <vt:lpstr>МАЛЫЙ КРУГОВОРОТ </vt:lpstr>
      <vt:lpstr>КРУГОВОРОТ ВЕЩЕСТВ И ЭНЕРГИИ </vt:lpstr>
      <vt:lpstr> </vt:lpstr>
      <vt:lpstr>Живое вещество </vt:lpstr>
      <vt:lpstr> </vt:lpstr>
      <vt:lpstr>Постройте пищевую цепь </vt:lpstr>
      <vt:lpstr>ЗАКОНОМЕРНОСТИ КРУГОВОРОТА ВЕЩЕСТВ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master</cp:lastModifiedBy>
  <cp:revision>837</cp:revision>
  <dcterms:created xsi:type="dcterms:W3CDTF">2020-05-11T10:31:43Z</dcterms:created>
  <dcterms:modified xsi:type="dcterms:W3CDTF">2021-01-10T13:35:35Z</dcterms:modified>
</cp:coreProperties>
</file>