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</p:sldMasterIdLst>
  <p:notesMasterIdLst>
    <p:notesMasterId r:id="rId30"/>
  </p:notesMasterIdLst>
  <p:sldIdLst>
    <p:sldId id="296" r:id="rId3"/>
    <p:sldId id="519" r:id="rId4"/>
    <p:sldId id="517" r:id="rId5"/>
    <p:sldId id="518" r:id="rId6"/>
    <p:sldId id="552" r:id="rId7"/>
    <p:sldId id="551" r:id="rId8"/>
    <p:sldId id="553" r:id="rId9"/>
    <p:sldId id="557" r:id="rId10"/>
    <p:sldId id="556" r:id="rId11"/>
    <p:sldId id="554" r:id="rId12"/>
    <p:sldId id="558" r:id="rId13"/>
    <p:sldId id="555" r:id="rId14"/>
    <p:sldId id="550" r:id="rId15"/>
    <p:sldId id="521" r:id="rId16"/>
    <p:sldId id="561" r:id="rId17"/>
    <p:sldId id="560" r:id="rId18"/>
    <p:sldId id="559" r:id="rId19"/>
    <p:sldId id="563" r:id="rId20"/>
    <p:sldId id="520" r:id="rId21"/>
    <p:sldId id="523" r:id="rId22"/>
    <p:sldId id="524" r:id="rId23"/>
    <p:sldId id="522" r:id="rId24"/>
    <p:sldId id="448" r:id="rId25"/>
    <p:sldId id="527" r:id="rId26"/>
    <p:sldId id="526" r:id="rId27"/>
    <p:sldId id="525" r:id="rId28"/>
    <p:sldId id="564" r:id="rId29"/>
  </p:sldIdLst>
  <p:sldSz cx="12192000" cy="6858000"/>
  <p:notesSz cx="6858000" cy="9144000"/>
  <p:custDataLst>
    <p:tags r:id="rId31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 snapToGrid="0">
      <p:cViewPr>
        <p:scale>
          <a:sx n="68" d="100"/>
          <a:sy n="68" d="100"/>
        </p:scale>
        <p:origin x="-576" y="-13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09.01.2021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09.01.2021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09.01.2021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09.01.2021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09.01.2021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09.01.2021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09.01.2021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09.01.2021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09.01.2021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09.01.2021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09.01.2021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09.01.2021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09.01.2021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09.01.2021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09.01.2021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09.01.2021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5831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1/9/2021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09.01.2021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09.01.2021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09.01.2021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09.01.2021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09.01.2021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09.01.2021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09.01.2021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09.01.2021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09.01.2021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19" r:id="rId12"/>
    <p:sldLayoutId id="2147485120" r:id="rId13"/>
    <p:sldLayoutId id="214748512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754188" y="2144118"/>
            <a:ext cx="9656494" cy="494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16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4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uz-Cyrl-UZ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ТЕМА</a:t>
            </a: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ru-RU" altLang="ru-RU" sz="4400" b="1" dirty="0">
                <a:solidFill>
                  <a:srgbClr val="0070C0"/>
                </a:solidFill>
                <a:latin typeface="Arial" charset="0"/>
                <a:cs typeface="Arial" charset="0"/>
              </a:rPr>
              <a:t>Круговорот веществ </a:t>
            </a:r>
            <a:endParaRPr lang="ru-RU" altLang="ru-RU" sz="44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ru-RU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и энергии </a:t>
            </a:r>
            <a:r>
              <a:rPr lang="ru-RU" altLang="ru-RU" sz="4400" b="1" dirty="0">
                <a:solidFill>
                  <a:srgbClr val="0070C0"/>
                </a:solidFill>
                <a:latin typeface="Arial" charset="0"/>
                <a:cs typeface="Arial" charset="0"/>
              </a:rPr>
              <a:t>в биосфере</a:t>
            </a: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ru-RU" altLang="ru-RU" sz="44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ru-RU" altLang="ru-RU" sz="44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1027113" y="2589213"/>
            <a:ext cx="727075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985838" y="4413250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01" y="527050"/>
            <a:ext cx="7524750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ru-RU" altLang="ru-RU" sz="6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БИОЛОГИЯ 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88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0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0009188" y="526188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10015538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10036175" y="787400"/>
            <a:ext cx="1657350" cy="101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en-US" altLang="ru-RU" b="1" dirty="0" smtClean="0">
                <a:solidFill>
                  <a:srgbClr val="FEFEFE"/>
                </a:solidFill>
                <a:latin typeface="Arial" charset="0"/>
                <a:cs typeface="Arial" charset="0"/>
              </a:rPr>
              <a:t>11</a:t>
            </a:r>
            <a:r>
              <a:rPr lang="ru-RU" altLang="ru-RU" b="1" dirty="0" smtClean="0">
                <a:solidFill>
                  <a:srgbClr val="FEFEFE"/>
                </a:solidFill>
                <a:latin typeface="Arial" charset="0"/>
                <a:cs typeface="Arial" charset="0"/>
              </a:rPr>
              <a:t> КЛАСС</a:t>
            </a:r>
            <a:endParaRPr lang="ru-RU" altLang="ru-RU" dirty="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0002" y="4566493"/>
            <a:ext cx="1653906" cy="2085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5" y="1209822"/>
            <a:ext cx="11662118" cy="537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4911" y="2828836"/>
            <a:ext cx="44172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67285" y="1166843"/>
            <a:ext cx="116621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Биохимические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процессы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осуществляющиеся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организме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представляют собой сложные организованные в циклы цепи реакций. На воспроизведение их в неживой природе потребовались бы огромные энергетические затраты. В живых организмах они протекают при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посредстве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белковых катализаторов – ферментов,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понижающих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энергию активации молекул на несколько порядков величин. Так как материалы и энергию для обменных реакций живые существа черпают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окружающей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среде, они преобразуют среду уже тем только, что они живут. Вернадский подчеркивал, что живое вещество является самой активной формой материи во вселенной. Оно производит гигантскую геохимическую работу в биосфере, полностью преобразуя верхние оболочки земли за время своего существования.</a:t>
            </a:r>
          </a:p>
        </p:txBody>
      </p:sp>
    </p:spTree>
    <p:extLst>
      <p:ext uri="{BB962C8B-B14F-4D97-AF65-F5344CB8AC3E}">
        <p14:creationId xmlns:p14="http://schemas.microsoft.com/office/powerpoint/2010/main" val="162192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5" y="1209822"/>
            <a:ext cx="11662118" cy="537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4911" y="2828836"/>
            <a:ext cx="44172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93895" y="1997839"/>
            <a:ext cx="113666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Живое вещество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основном состоит из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элементов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являющихся водными и воздушными мигрантами, то есть образующих газообразные и растворимые соединения, причем 89, 9% массы живого вещества приходится на те 14 элементов, которые преобладают и в земной коре, хотя и в других соотношениях. Таким образом, жизнь - это химическое производное земной коры. В организмах обнаружены почти все элементы таблицы Менделеева, т.к. они характеризуются той же химией, что и неживая природа. </a:t>
            </a:r>
          </a:p>
        </p:txBody>
      </p:sp>
    </p:spTree>
    <p:extLst>
      <p:ext uri="{BB962C8B-B14F-4D97-AF65-F5344CB8AC3E}">
        <p14:creationId xmlns:p14="http://schemas.microsoft.com/office/powerpoint/2010/main" val="283035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5" y="1209822"/>
            <a:ext cx="11662118" cy="537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4911" y="2828836"/>
            <a:ext cx="44172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67285" y="1720840"/>
            <a:ext cx="116621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Для биосферы характерно не только присутствие живого вещества. Она обладает следующими тремя особенностями: в ней в значительных количествах содержится жидкая вода; на нее падает мощный поток энергии солнечных лучей; в биосфере находятся поверхности раздела между веществами, находящимися в трех фазах – твердой, жидкой и газообразной. В связи с этим для биосферы характерен непрерывный круговорот вещества, в котором активнейшую роль играют живые организмы.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Биосфера аккумулирует и перераспределяет огромные потоки вещества и энергии.</a:t>
            </a:r>
          </a:p>
        </p:txBody>
      </p:sp>
    </p:spTree>
    <p:extLst>
      <p:ext uri="{BB962C8B-B14F-4D97-AF65-F5344CB8AC3E}">
        <p14:creationId xmlns:p14="http://schemas.microsoft.com/office/powerpoint/2010/main" val="122044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5" y="1209822"/>
            <a:ext cx="11662118" cy="537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4911" y="2828836"/>
            <a:ext cx="44172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67285" y="1443841"/>
            <a:ext cx="116621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Солнечная энергия на Земле вызывает два круговорота веществ в природе – малый, или биохимический и большой, или геологический. Первый развивается на основе второго, оба взаимосвязаны и представляют собой как бы единый процесс.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Геологический круговорот – это круговая циркуляция веществ между почвой, растениями, микроорганизма-ми, и животными, это также и круговорот веществ между океаном и сушей.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Биологический круговорот – основа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существования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биосферы. Он основан на способности одних организмов пользоваться отходами других. Все живые организмы выполняют в биосфере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определенную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роль.</a:t>
            </a:r>
          </a:p>
        </p:txBody>
      </p:sp>
    </p:spTree>
    <p:extLst>
      <p:ext uri="{BB962C8B-B14F-4D97-AF65-F5344CB8AC3E}">
        <p14:creationId xmlns:p14="http://schemas.microsoft.com/office/powerpoint/2010/main" val="28296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smtClean="0"/>
              <a:t>КРУГОВОРОТ ВЕЩЕСТВ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3" y="1223889"/>
            <a:ext cx="11704320" cy="534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48534" y="1997839"/>
            <a:ext cx="96056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 Black" pitchFamily="34" charset="0"/>
              </a:rPr>
              <a:t>это повторяющиеся процессы превращения и перемещения вещества в природе, имеющие более или менее цикличный характер.</a:t>
            </a:r>
          </a:p>
          <a:p>
            <a:pPr algn="ctr"/>
            <a:endParaRPr lang="ru-RU" sz="2000" dirty="0">
              <a:latin typeface="Arial Black" pitchFamily="34" charset="0"/>
            </a:endParaRPr>
          </a:p>
          <a:p>
            <a:pPr algn="ctr"/>
            <a:r>
              <a:rPr lang="ru-RU" sz="2000" dirty="0">
                <a:latin typeface="Arial Black" pitchFamily="34" charset="0"/>
              </a:rPr>
              <a:t>Все вещества на нашей планете находятся в процессе круговорота.</a:t>
            </a:r>
          </a:p>
          <a:p>
            <a:pPr algn="ctr"/>
            <a:endParaRPr lang="ru-RU" sz="2000" dirty="0">
              <a:latin typeface="Arial Black" pitchFamily="34" charset="0"/>
            </a:endParaRPr>
          </a:p>
          <a:p>
            <a:pPr algn="ctr"/>
            <a:r>
              <a:rPr lang="ru-RU" sz="2000" dirty="0">
                <a:latin typeface="Arial Black" pitchFamily="34" charset="0"/>
              </a:rPr>
              <a:t>В природе имеется два основных круговорота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Большой (геологический)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Малый (биогеохимический)</a:t>
            </a:r>
          </a:p>
        </p:txBody>
      </p:sp>
    </p:spTree>
    <p:extLst>
      <p:ext uri="{BB962C8B-B14F-4D97-AF65-F5344CB8AC3E}">
        <p14:creationId xmlns:p14="http://schemas.microsoft.com/office/powerpoint/2010/main" val="114821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5" y="1209822"/>
            <a:ext cx="11662118" cy="537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4911" y="2828836"/>
            <a:ext cx="44172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17208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7285" y="1997839"/>
            <a:ext cx="114511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Границы геологического круговорота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значительно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шире границ биосферы, его амплитуда захватывает слои земной коры далеко за ее пределами. И, самое главное, - в процессах указанного круговорота живые организмы играют второстепенную роль.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Напротив, биологический круговорот вещества проходит в границах обитаемой биосферы и воплощает в себе уникальные свойства живого вещества планеты. Будучи частью большого, малый круговорот осуществляется на уровне биогеоценоза .</a:t>
            </a:r>
          </a:p>
        </p:txBody>
      </p:sp>
    </p:spTree>
    <p:extLst>
      <p:ext uri="{BB962C8B-B14F-4D97-AF65-F5344CB8AC3E}">
        <p14:creationId xmlns:p14="http://schemas.microsoft.com/office/powerpoint/2010/main" val="290946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ru-RU" dirty="0"/>
              <a:t>Б</a:t>
            </a:r>
            <a:r>
              <a:rPr lang="ru-RU" dirty="0" smtClean="0"/>
              <a:t>иологический круговорот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5" y="1209822"/>
            <a:ext cx="11662118" cy="537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4911" y="2828836"/>
            <a:ext cx="44172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79827" y="1997839"/>
            <a:ext cx="111978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Круговорот химических веществ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из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неорганической среды через растительные и животные организмы обратно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органическую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среду с использованием энергии Солнца и химических реакций называется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биогеохимическим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циклом. 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Его часто называют большим биосферным кругом, имея в виду безостановочный плане-тарный процесс перераспределения вещества, энергии и информации, многократно входящих в непрерывно обновляющиеся экологические системы биосферы.</a:t>
            </a:r>
          </a:p>
        </p:txBody>
      </p:sp>
    </p:spTree>
    <p:extLst>
      <p:ext uri="{BB962C8B-B14F-4D97-AF65-F5344CB8AC3E}">
        <p14:creationId xmlns:p14="http://schemas.microsoft.com/office/powerpoint/2010/main" val="9765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5" y="1209822"/>
            <a:ext cx="11662118" cy="537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4911" y="2828836"/>
            <a:ext cx="44172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67285" y="1720840"/>
            <a:ext cx="1154957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Биогеохимические круговороты в биосфере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подразделяются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на: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AutoNum type="arabicParenR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круговороты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газового типа с резервным фондом веществ в атмосфере или гидросфере ( азота, кислорода, диоксида углерода, водяных паров) и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 круговороты осадочного типа с менее обширными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резервуарами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земной коре (фосфора, кальция, железа).</a:t>
            </a:r>
          </a:p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биосфере круговорот элемента будет быстрым и устойчивым только в том случае, если он не только  растворим, но и летуч, т.е. если одно из его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соединений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может, подобно воде, возвращаться на сушу через атмосферу.</a:t>
            </a:r>
          </a:p>
        </p:txBody>
      </p:sp>
    </p:spTree>
    <p:extLst>
      <p:ext uri="{BB962C8B-B14F-4D97-AF65-F5344CB8AC3E}">
        <p14:creationId xmlns:p14="http://schemas.microsoft.com/office/powerpoint/2010/main" val="30439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5" y="1209822"/>
            <a:ext cx="11662118" cy="537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4911" y="2828836"/>
            <a:ext cx="44172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67285" y="1443841"/>
            <a:ext cx="116621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Биологические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круговороты несколько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палеозойском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 мезозойском и кайнозойском периодах)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нарушались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так как из круговоротов «выводились»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излишки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которые откладывались на дне океана, в глубинах земной коры в виде нефти, каменного угля, газа,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известняков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 других минеральных веществ органического происхождения. Особенно важно подчеркнуть, что эти излишки не засоряли биосферу и не оказывали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вредного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влияния на течение самого процесса. Они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дальнейшем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под влиянием тех или иных тектонических и геологических процессов (вулканическая деятельность, подъем и опускание земной коры, изменение границ суши и воды и т.д.) вновь попадают в биологический круговорот.</a:t>
            </a:r>
          </a:p>
        </p:txBody>
      </p:sp>
    </p:spTree>
    <p:extLst>
      <p:ext uri="{BB962C8B-B14F-4D97-AF65-F5344CB8AC3E}">
        <p14:creationId xmlns:p14="http://schemas.microsoft.com/office/powerpoint/2010/main" val="19083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smtClean="0"/>
              <a:t>БОЛЬШОЙ  КРУГОВОРОТ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5" y="1209822"/>
            <a:ext cx="11662118" cy="537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1686" y="1720840"/>
            <a:ext cx="94816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продолжающийся миллионы лет, заключается в том, что горные породы подвергаются разрушению, а продукты выветривания (в том числе растворимые в воде питательные вещества) сносятся потоками воды в Мировой океан, где они образуют морские напластования и лишь частично возвращаются на сушу с осадками. Геотектонические изменения, процессы опускания материков и поднятия морского дна, перемещения морей и океанов в течение длительного времени приводят к тому, что эти напластования возвращаются на сушу и процесс начинается вновь.</a:t>
            </a:r>
          </a:p>
        </p:txBody>
      </p:sp>
    </p:spTree>
    <p:extLst>
      <p:ext uri="{BB962C8B-B14F-4D97-AF65-F5344CB8AC3E}">
        <p14:creationId xmlns:p14="http://schemas.microsoft.com/office/powerpoint/2010/main" val="126052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400" dirty="0" smtClean="0"/>
              <a:t>Вернадский Владимир </a:t>
            </a:r>
            <a:r>
              <a:rPr lang="ru-RU" sz="4400" dirty="0"/>
              <a:t>Иванович .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4" y="1209822"/>
            <a:ext cx="11648049" cy="537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449" y="1209823"/>
            <a:ext cx="3770142" cy="408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4399" y="2690336"/>
            <a:ext cx="62460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Круговорот </a:t>
            </a:r>
            <a:r>
              <a:rPr lang="ru-RU" sz="2000" dirty="0">
                <a:latin typeface="Arial Black" pitchFamily="34" charset="0"/>
              </a:rPr>
              <a:t>отдельных веществ </a:t>
            </a:r>
            <a:r>
              <a:rPr lang="ru-RU" sz="2000" dirty="0" smtClean="0">
                <a:latin typeface="Arial Black" pitchFamily="34" charset="0"/>
              </a:rPr>
              <a:t>Вернадский,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назвал </a:t>
            </a:r>
            <a:r>
              <a:rPr lang="ru-RU" sz="2000" dirty="0">
                <a:latin typeface="Arial Black" pitchFamily="34" charset="0"/>
              </a:rPr>
              <a:t>биологическим циклов. Дал в 1926 г. определение биосферы. Сущность учения Вернадского заключена в признании исключительной роли «живого вещества», преобразующего облик планеты. </a:t>
            </a:r>
            <a:endParaRPr lang="ru-RU" sz="2000" dirty="0" smtClean="0"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60454" y="3105835"/>
            <a:ext cx="50315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Вернадский </a:t>
            </a:r>
            <a:r>
              <a:rPr lang="ru-RU" dirty="0"/>
              <a:t>Владимир Иванович</a:t>
            </a:r>
          </a:p>
          <a:p>
            <a:r>
              <a:rPr lang="ru-RU" dirty="0" smtClean="0"/>
              <a:t>                        12.03.1863</a:t>
            </a:r>
            <a:r>
              <a:rPr lang="ru-RU" dirty="0"/>
              <a:t> – 6.01.1945</a:t>
            </a:r>
          </a:p>
        </p:txBody>
      </p:sp>
    </p:spTree>
    <p:extLst>
      <p:ext uri="{BB962C8B-B14F-4D97-AF65-F5344CB8AC3E}">
        <p14:creationId xmlns:p14="http://schemas.microsoft.com/office/powerpoint/2010/main" val="330054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smtClean="0"/>
              <a:t>БОЛЬШОЙ КРУГОВОРОТ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5" y="1252025"/>
            <a:ext cx="11648048" cy="533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34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smtClean="0"/>
              <a:t>МАЛЫЙ КРУГОВОРОТ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" y="1336431"/>
            <a:ext cx="11633981" cy="524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0" y="1859340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Arial Black" pitchFamily="34" charset="0"/>
              </a:rPr>
              <a:t>(часть большого) происходит на уровне экосистемы и состоит в том, что питательные вещества, вода и углерод аккумулируются в веществе растений, расходуются на построение тела и на жизненные процессы как самих этих растений, так и других организмов (как правило животных), которые поедают эти растения (</a:t>
            </a:r>
            <a:r>
              <a:rPr lang="ru-RU" dirty="0" err="1">
                <a:latin typeface="Arial Black" pitchFamily="34" charset="0"/>
              </a:rPr>
              <a:t>консументы</a:t>
            </a:r>
            <a:r>
              <a:rPr lang="ru-RU" dirty="0">
                <a:latin typeface="Arial Black" pitchFamily="34" charset="0"/>
              </a:rPr>
              <a:t>). Продукты распада органического вещества под действием деструкторов и микроорганизмов (бактерии, грибы, черви) вновь разлагаются до минеральных компонентов, доступных растениям и вовлекаемых ими в потоки вещества.</a:t>
            </a:r>
          </a:p>
        </p:txBody>
      </p:sp>
    </p:spTree>
    <p:extLst>
      <p:ext uri="{BB962C8B-B14F-4D97-AF65-F5344CB8AC3E}">
        <p14:creationId xmlns:p14="http://schemas.microsoft.com/office/powerpoint/2010/main" val="18291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smtClean="0"/>
              <a:t>МАЛЫЙ КРУГОВОРОТ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8"/>
          <a:stretch/>
        </p:blipFill>
        <p:spPr bwMode="auto">
          <a:xfrm>
            <a:off x="323557" y="1280159"/>
            <a:ext cx="11605845" cy="535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92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08574"/>
          </a:xfrm>
        </p:spPr>
        <p:txBody>
          <a:bodyPr/>
          <a:lstStyle/>
          <a:p>
            <a:r>
              <a:rPr lang="ru-RU" sz="4400" dirty="0" smtClean="0"/>
              <a:t>КРУГОВОРОТ ВЕЩЕСТВ И ЭНЕРГИИ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6"/>
          <a:stretch/>
        </p:blipFill>
        <p:spPr bwMode="auto">
          <a:xfrm>
            <a:off x="225083" y="1223890"/>
            <a:ext cx="11704320" cy="541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0777"/>
          </a:xfrm>
        </p:spPr>
        <p:txBody>
          <a:bodyPr/>
          <a:lstStyle/>
          <a:p>
            <a:r>
              <a:rPr lang="ru-RU" dirty="0" smtClean="0"/>
              <a:t>КРУГОВОРОТ ВЕЩЕСТВ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3"/>
          </p:nvPr>
        </p:nvSpPr>
        <p:spPr>
          <a:xfrm>
            <a:off x="7526216" y="1577339"/>
            <a:ext cx="4515730" cy="5515356"/>
          </a:xfrm>
        </p:spPr>
        <p:txBody>
          <a:bodyPr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 каждой экосистеме происходит круговорот вещества как результат экофизиологической взаимосвязи автотрофов и гетеротрофов.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8" y="1252025"/>
            <a:ext cx="7146387" cy="534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9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smtClean="0"/>
              <a:t>Живое вещество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5" y="1209822"/>
            <a:ext cx="11662118" cy="537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1055077" y="1762566"/>
            <a:ext cx="3094892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Продуценты</a:t>
            </a:r>
          </a:p>
        </p:txBody>
      </p:sp>
      <p:sp>
        <p:nvSpPr>
          <p:cNvPr id="7" name="Овал 6"/>
          <p:cNvSpPr/>
          <p:nvPr/>
        </p:nvSpPr>
        <p:spPr>
          <a:xfrm>
            <a:off x="7061982" y="1762567"/>
            <a:ext cx="3165230" cy="86880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Неорганические вещества</a:t>
            </a:r>
          </a:p>
        </p:txBody>
      </p:sp>
      <p:sp>
        <p:nvSpPr>
          <p:cNvPr id="8" name="Овал 7"/>
          <p:cNvSpPr/>
          <p:nvPr/>
        </p:nvSpPr>
        <p:spPr>
          <a:xfrm>
            <a:off x="2715066" y="3629055"/>
            <a:ext cx="279947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Arial" pitchFamily="34" charset="0"/>
                <a:cs typeface="Arial" pitchFamily="34" charset="0"/>
              </a:rPr>
              <a:t>Консументы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202658" y="3367446"/>
            <a:ext cx="3024554" cy="106387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Arial" pitchFamily="34" charset="0"/>
                <a:cs typeface="Arial" pitchFamily="34" charset="0"/>
              </a:rPr>
              <a:t>Редуценты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9318" y="5233182"/>
            <a:ext cx="11000934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" pitchFamily="34" charset="0"/>
                <a:cs typeface="Arial" pitchFamily="34" charset="0"/>
              </a:rPr>
              <a:t>Участвуют в круговороте веществ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4149969" y="2046599"/>
            <a:ext cx="2912013" cy="48463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976106">
            <a:off x="3134694" y="2851261"/>
            <a:ext cx="1486214" cy="48463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514536" y="3629055"/>
            <a:ext cx="1871002" cy="689727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6637738">
            <a:off x="8537056" y="2712021"/>
            <a:ext cx="826953" cy="48463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149969" y="4543455"/>
            <a:ext cx="484632" cy="689727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8588326" y="4261996"/>
            <a:ext cx="484632" cy="897167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20455397">
            <a:off x="10480431" y="2370613"/>
            <a:ext cx="484632" cy="2845336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1707970" y="2676966"/>
            <a:ext cx="484632" cy="2540050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9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977188"/>
          </a:xfrm>
        </p:spPr>
        <p:txBody>
          <a:bodyPr/>
          <a:lstStyle/>
          <a:p>
            <a:r>
              <a:rPr lang="ru-RU" sz="3600" dirty="0" smtClean="0"/>
              <a:t>ЗАКОНОМЕРНОСТИ КРУГОВОРОТА ВЕЩЕСТВ</a:t>
            </a:r>
            <a:r>
              <a:rPr lang="en-US" sz="3600" dirty="0" smtClean="0"/>
              <a:t>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5" y="1209822"/>
            <a:ext cx="11662118" cy="537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38288" y="1470179"/>
            <a:ext cx="7005711" cy="8688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Отходы одних организмов используют другие организмы.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38289" y="2720331"/>
            <a:ext cx="7005710" cy="8858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В конце цепи вновь восстанавливается вещество с которым эта цепь начиналась.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38289" y="4135902"/>
            <a:ext cx="7005710" cy="6682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Каждый вид организмов занимает определенное место.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38289" y="5472332"/>
            <a:ext cx="700571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Каждый вид организмов выполняет свою роль.</a:t>
            </a:r>
          </a:p>
        </p:txBody>
      </p:sp>
    </p:spTree>
    <p:extLst>
      <p:ext uri="{BB962C8B-B14F-4D97-AF65-F5344CB8AC3E}">
        <p14:creationId xmlns:p14="http://schemas.microsoft.com/office/powerpoint/2010/main" val="52462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smtClean="0"/>
              <a:t>ЗАКРЕПЛЕНИЕ ЗНАНИЙ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" y="1336431"/>
            <a:ext cx="11633981" cy="524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078436" y="1631852"/>
            <a:ext cx="6036031" cy="43750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ПРОЧИТАТЬ ПАРАГРАФ 29</a:t>
            </a:r>
          </a:p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ВЫПОЛНИТЬ ЗАДАНИЕ НА СТР .152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В КОТОРОМ НЕОБХОДИМО СРАВНИТЬ В ВИДЕ ТАБЛИЦЫ ГЕОЛОГИЧЕСКИЙ И БИОЛОГИЧЕСКИЙ КРУГОВОРОТ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smtClean="0"/>
              <a:t>Биосфера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5" y="1209822"/>
            <a:ext cx="11662118" cy="537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5" y="3629055"/>
            <a:ext cx="3465097" cy="281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22" y="1350499"/>
            <a:ext cx="3699803" cy="298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824024" y="2828836"/>
            <a:ext cx="59506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Биосфера</a:t>
            </a:r>
            <a:r>
              <a:rPr lang="ru-RU" dirty="0">
                <a:latin typeface="Arial Black" pitchFamily="34" charset="0"/>
              </a:rPr>
              <a:t>, по В. И. Вернадскому, – это общепланетарная оболочка, та область Земли, где существует или существовала жизнь и которая подвергается или подвергалась ее воздействию. За миллиарды лет фотосинтезирующие организмы связали и превратили в химическую работу огромное количество солнечной энергии. Часть ее запасов в ходе геологической истории накопилась в виде залежей угля и других ископаемых органических веществ – нефти, торфа и др.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99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5" y="1209822"/>
            <a:ext cx="11662118" cy="537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4911" y="2828836"/>
            <a:ext cx="44172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026941" y="1720840"/>
            <a:ext cx="998806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экосистемного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анализа привело к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возрождению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 новой экологической основе учения 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биосфере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принадлежащего В.И. Вернадскому, который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своих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идеях намного опередил современную ему науку. Он разработал  учение о биосфере («Биосфера»,1926), как глобальной единой системе Земли, где весь основ-ной ход геохимических и энергетических превращений определяется жизнью.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Сущность его учения заключается в том, что высшая форма развития растений на земле – жизнь опосредует другие планетарные процессы. 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4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5" y="1209822"/>
            <a:ext cx="11662118" cy="537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4911" y="2828836"/>
            <a:ext cx="44172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65759" y="1443841"/>
            <a:ext cx="113948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Несомненно, что энергия, придающая биосфере ее обычный облик, имеет космическое происхождение. Она исходит из Солнца в форме лучистой энергии. Но именно живые организмы, совокупность жизни,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превращают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эту лучистую космическую энергию в земную, химическую и создают бесконечное разнообразие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нашего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мира. 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Значение организмов обусловлено их большим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разнообразием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повсеместным распространением,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длительностью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существования в истории Земли,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избирательным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характером биохимической деятельности и исключительно высокой химической активностью по сравнению с другими компонентами природы.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0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5" y="1209822"/>
            <a:ext cx="11662118" cy="537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4911" y="2828836"/>
            <a:ext cx="44172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67285" y="1720840"/>
            <a:ext cx="115636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Границы биосферы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охватывают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всю гидросферу, то есть водяную оболочку, верхнюю часть земной коры (литосферу) и нижнюю часть воздушной оболочки Земли (атмосферу) 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В атмосфере жизнь может существовать до высоты 10-15 км; перенос покоящихся зачатков происходит на высоте свыше 20км., т.е. уже в стратосфере.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В гидросфере жизнь проникает до наибольших глубин Мирового океана, превышающих 11 км.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В верхней части твердой оболочки (литосфере) жизнь ограничивается температурой горных пород и подзем-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ных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вод. </a:t>
            </a:r>
          </a:p>
        </p:txBody>
      </p:sp>
    </p:spTree>
    <p:extLst>
      <p:ext uri="{BB962C8B-B14F-4D97-AF65-F5344CB8AC3E}">
        <p14:creationId xmlns:p14="http://schemas.microsoft.com/office/powerpoint/2010/main" val="237726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5" y="1209822"/>
            <a:ext cx="11662118" cy="537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4911" y="2828836"/>
            <a:ext cx="44172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097" y="1443841"/>
            <a:ext cx="1149330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Однако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по В. И. Вернадскому нижнюю границу биосферы следует проводить еще глубже. Постепенно  накапливающиеся в океане толщи осадочных пород, происхождение которых связано с деятельностью живых существ –  это  тоже часть биосферы.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 Верхняя граница жизни биосферы, атмосферы определяется нарастанием с высотой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ультрафиолетовой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радиации. На высоте 25-27 км большую часть ультрафиолетового излучения солнца поглощает находящийся здесь тонкий слой воздушной среды – озоновый экран. Все живое, поднимающееся выше защитного слоя озона, погибает, хотя установленные на ракетах специальные ловушки выявили наличие микроорганизмов на высотах до 85 км.</a:t>
            </a:r>
          </a:p>
        </p:txBody>
      </p:sp>
    </p:spTree>
    <p:extLst>
      <p:ext uri="{BB962C8B-B14F-4D97-AF65-F5344CB8AC3E}">
        <p14:creationId xmlns:p14="http://schemas.microsoft.com/office/powerpoint/2010/main" val="21492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5" y="1209822"/>
            <a:ext cx="11662118" cy="537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4911" y="2828836"/>
            <a:ext cx="44172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67285" y="1859340"/>
            <a:ext cx="116621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Распределение  жизни в биосфере отличается крайней неравномерностью. Она слабо развита в пустынях, тундрах, глубинах океана, высоко в горах, тогда как в других участках биосферы, чрезвычайно обильна и разнообразна. Наиболее высокая концентрация живого вещества на границах раздела основных сред – в почве, то есть в пограничном слое между литосферой, атмосферой, в поверхностных слоях океана, на дне водоемов и т.д. Места наибольшей концентрации организмов в биосфере В. И. Вернадский назвал «пленкой жизни». </a:t>
            </a:r>
          </a:p>
        </p:txBody>
      </p:sp>
    </p:spTree>
    <p:extLst>
      <p:ext uri="{BB962C8B-B14F-4D97-AF65-F5344CB8AC3E}">
        <p14:creationId xmlns:p14="http://schemas.microsoft.com/office/powerpoint/2010/main" val="31425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5" y="1209822"/>
            <a:ext cx="11662118" cy="537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4911" y="2828836"/>
            <a:ext cx="44172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67285" y="1997839"/>
            <a:ext cx="115214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Решающее значение в истории образования биосферы имело появление на Земле автотрофных растений, способных улавливать энергию солнечных лучей и синтезировать органическое вещество из минерального. Фотосинтез до работ В.И. Вернадского рассматривался как собственно биологический процесс, как процесс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самоподдержания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жизни путем улавливания лучистой энергии Солнца. В. И. Вернадский показал, что благодаря фотосинтезу меняется весь облик Земли.</a:t>
            </a:r>
          </a:p>
        </p:txBody>
      </p:sp>
    </p:spTree>
    <p:extLst>
      <p:ext uri="{BB962C8B-B14F-4D97-AF65-F5344CB8AC3E}">
        <p14:creationId xmlns:p14="http://schemas.microsoft.com/office/powerpoint/2010/main" val="11129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b7c1c3befb8f71b2d8b6a34d1897bfe3867e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4687</TotalTime>
  <Words>1523</Words>
  <Application>Microsoft Office PowerPoint</Application>
  <PresentationFormat>Произвольный</PresentationFormat>
  <Paragraphs>207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1_Тема Office</vt:lpstr>
      <vt:lpstr>Презентация PowerPoint</vt:lpstr>
      <vt:lpstr> Вернадский Владимир Иванович .  </vt:lpstr>
      <vt:lpstr>Биосфера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КРУГОВОРОТ ВЕЩЕСТВ </vt:lpstr>
      <vt:lpstr> </vt:lpstr>
      <vt:lpstr> Биологический круговорот </vt:lpstr>
      <vt:lpstr> </vt:lpstr>
      <vt:lpstr> </vt:lpstr>
      <vt:lpstr>БОЛЬШОЙ  КРУГОВОРОТ </vt:lpstr>
      <vt:lpstr>БОЛЬШОЙ КРУГОВОРОТ </vt:lpstr>
      <vt:lpstr>МАЛЫЙ КРУГОВОРОТ </vt:lpstr>
      <vt:lpstr>МАЛЫЙ КРУГОВОРОТ </vt:lpstr>
      <vt:lpstr>КРУГОВОРОТ ВЕЩЕСТВ И ЭНЕРГИИ </vt:lpstr>
      <vt:lpstr>КРУГОВОРОТ ВЕЩЕСТВ </vt:lpstr>
      <vt:lpstr>Живое вещество </vt:lpstr>
      <vt:lpstr>ЗАКОНОМЕРНОСТИ КРУГОВОРОТА ВЕЩЕСТВ </vt:lpstr>
      <vt:lpstr>ЗАКРЕПЛЕНИЕ ЗНАНИЙ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master</cp:lastModifiedBy>
  <cp:revision>833</cp:revision>
  <dcterms:created xsi:type="dcterms:W3CDTF">2020-05-11T10:31:43Z</dcterms:created>
  <dcterms:modified xsi:type="dcterms:W3CDTF">2021-01-08T20:30:16Z</dcterms:modified>
</cp:coreProperties>
</file>