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28"/>
  </p:notesMasterIdLst>
  <p:sldIdLst>
    <p:sldId id="296" r:id="rId3"/>
    <p:sldId id="448" r:id="rId4"/>
    <p:sldId id="474" r:id="rId5"/>
    <p:sldId id="475" r:id="rId6"/>
    <p:sldId id="354" r:id="rId7"/>
    <p:sldId id="476" r:id="rId8"/>
    <p:sldId id="478" r:id="rId9"/>
    <p:sldId id="481" r:id="rId10"/>
    <p:sldId id="453" r:id="rId11"/>
    <p:sldId id="449" r:id="rId12"/>
    <p:sldId id="477" r:id="rId13"/>
    <p:sldId id="480" r:id="rId14"/>
    <p:sldId id="479" r:id="rId15"/>
    <p:sldId id="482" r:id="rId16"/>
    <p:sldId id="483" r:id="rId17"/>
    <p:sldId id="484" r:id="rId18"/>
    <p:sldId id="485" r:id="rId19"/>
    <p:sldId id="486" r:id="rId20"/>
    <p:sldId id="488" r:id="rId21"/>
    <p:sldId id="487" r:id="rId22"/>
    <p:sldId id="489" r:id="rId23"/>
    <p:sldId id="496" r:id="rId24"/>
    <p:sldId id="492" r:id="rId25"/>
    <p:sldId id="498" r:id="rId26"/>
    <p:sldId id="352" r:id="rId27"/>
  </p:sldIdLst>
  <p:sldSz cx="12192000" cy="6858000"/>
  <p:notesSz cx="6858000" cy="9144000"/>
  <p:custDataLst>
    <p:tags r:id="rId29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>
        <p:scale>
          <a:sx n="68" d="100"/>
          <a:sy n="68" d="100"/>
        </p:scale>
        <p:origin x="-576" y="-13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1/13/2021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13.01.2021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9656494" cy="468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Свойства </a:t>
            </a: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и функции живого вещества в биосфере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002" y="4566493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>ФУНКЦИИ ЖИВОГО ВЕЩЕСТВА</a:t>
            </a:r>
            <a:r>
              <a:rPr lang="en-US" sz="4400" dirty="0" smtClean="0"/>
              <a:t> 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2193" y="2307891"/>
            <a:ext cx="11445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2192" y="1762566"/>
            <a:ext cx="2675241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Газовая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99803" y="1762566"/>
            <a:ext cx="3826412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Энергетическая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80959" y="1762566"/>
            <a:ext cx="429625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концентрационная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5422" y="3277772"/>
            <a:ext cx="3953021" cy="942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средообразующая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26745" y="3277772"/>
            <a:ext cx="3559126" cy="942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деструктивные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09428" y="3277772"/>
            <a:ext cx="3367785" cy="942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транспортная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06770" y="5317588"/>
            <a:ext cx="921433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err="1" smtClean="0"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- восстановительная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4000" dirty="0" smtClean="0"/>
              <a:t>ГАЗОВАЯ ФУНКЦИЯ ОРГАНИЗМОВ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altLang="ru-RU" sz="3200" dirty="0">
                <a:solidFill>
                  <a:srgbClr val="FF0000"/>
                </a:solidFill>
                <a:latin typeface="Arial" panose="020B0604020202020204" pitchFamily="34" charset="0"/>
              </a:rPr>
              <a:t>Газовая</a:t>
            </a:r>
            <a:r>
              <a:rPr lang="ru-RU" altLang="ru-RU" sz="3200" dirty="0">
                <a:latin typeface="Arial" panose="020B0604020202020204" pitchFamily="34" charset="0"/>
              </a:rPr>
              <a:t>- способность изменять и поддерживать определенный газовый состав среды обитания и атмосферы в целом. В частности, включение углерода в процессы фотосинтеза, а затем в цепи питания обусловливало аккумуляцию его в биогенном веществе (органические остатки, известняки и т. п.) В результате этого шло постепенное уменьшение содержания углерода и его соединений, прежде всего двуокиси (СО2) в атмосфере с десятков процентов до современных 0,03%. Это же относится к накоплению в ат­мосфере кислорода, синтезу озона и другим процессам.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87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dirty="0" smtClean="0"/>
              <a:t>Газовая функция организмов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altLang="ru-RU" sz="3200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6" y="1292772"/>
            <a:ext cx="11548054" cy="537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4400" dirty="0" smtClean="0"/>
              <a:t>Энергетическая функция организмов 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altLang="ru-RU" sz="3200" dirty="0">
                <a:solidFill>
                  <a:srgbClr val="FF0000"/>
                </a:solidFill>
                <a:latin typeface="Arial" panose="020B0604020202020204" pitchFamily="34" charset="0"/>
              </a:rPr>
              <a:t>Энергетическая- </a:t>
            </a:r>
            <a:endParaRPr lang="ru-RU" altLang="ru-RU" sz="32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 algn="ctr"/>
            <a:r>
              <a:rPr lang="ru-RU" altLang="ru-RU" sz="3200" dirty="0" smtClean="0">
                <a:latin typeface="Arial" panose="020B0604020202020204" pitchFamily="34" charset="0"/>
              </a:rPr>
              <a:t>Связана </a:t>
            </a:r>
            <a:r>
              <a:rPr lang="ru-RU" altLang="ru-RU" sz="3200" dirty="0">
                <a:latin typeface="Arial" panose="020B0604020202020204" pitchFamily="34" charset="0"/>
              </a:rPr>
              <a:t>с запасанием энергии в процессе фотосинтеза, передачей ее по цепям питания, рассеиванием. </a:t>
            </a:r>
          </a:p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Энергетическая функция живого вещества нашла отражение в двух биогеохимических принципах, сформулированных </a:t>
            </a:r>
            <a:r>
              <a:rPr lang="ru-RU" altLang="ru-RU" sz="3200" dirty="0" err="1">
                <a:latin typeface="Arial" panose="020B0604020202020204" pitchFamily="34" charset="0"/>
              </a:rPr>
              <a:t>В.И.Вернадским</a:t>
            </a:r>
            <a:r>
              <a:rPr lang="ru-RU" altLang="ru-RU" sz="3200" dirty="0">
                <a:latin typeface="Arial" panose="020B0604020202020204" pitchFamily="34" charset="0"/>
              </a:rPr>
              <a:t>. В соответствии с первым из них геохимическая биогенная энергия стремится в биосфере к максимальному проявлению. Второй принцип гласит, что в процессе эволюции выживают те организмы, которые своей жизнью увеличивают геохимическую энергию.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5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4400" dirty="0" smtClean="0"/>
              <a:t>Энергетическая функция организмов 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altLang="ru-RU" sz="3200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6" y="1292772"/>
            <a:ext cx="11548054" cy="526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6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4000" dirty="0" smtClean="0"/>
              <a:t>Концентрационная функция организмов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altLang="ru-RU" sz="3000" dirty="0" smtClean="0">
                <a:solidFill>
                  <a:srgbClr val="FF0000"/>
                </a:solidFill>
                <a:latin typeface="Arial" panose="020B0604020202020204" pitchFamily="34" charset="0"/>
              </a:rPr>
              <a:t>Концентрационная-</a:t>
            </a:r>
          </a:p>
          <a:p>
            <a:pPr lvl="0" algn="ctr"/>
            <a:r>
              <a:rPr lang="ru-RU" altLang="ru-RU" sz="3000" dirty="0" smtClean="0">
                <a:latin typeface="Arial" panose="020B0604020202020204" pitchFamily="34" charset="0"/>
              </a:rPr>
              <a:t> способность </a:t>
            </a:r>
            <a:r>
              <a:rPr lang="ru-RU" altLang="ru-RU" sz="3000" dirty="0">
                <a:latin typeface="Arial" panose="020B0604020202020204" pitchFamily="34" charset="0"/>
              </a:rPr>
              <a:t>организмов концентрировать в своем теле рассеянные химические элементы, повышая их содержание по сравнению с окружающей организмы средой на несколько порядков (по марганцу, например, в теле отдельных организмов - в миллионы раз). Результат концентрационной деятельности - залежи горючих ископаемых, известняки, рудные месторождения </a:t>
            </a:r>
            <a:r>
              <a:rPr lang="ru-RU" altLang="ru-RU" sz="3000" dirty="0" smtClean="0">
                <a:latin typeface="Arial" panose="020B0604020202020204" pitchFamily="34" charset="0"/>
              </a:rPr>
              <a:t>. </a:t>
            </a:r>
            <a:r>
              <a:rPr lang="ru-RU" altLang="ru-RU" sz="3000" dirty="0">
                <a:latin typeface="Arial" panose="020B0604020202020204" pitchFamily="34" charset="0"/>
              </a:rPr>
              <a:t>Эту функцию живого вещества всесторонне изучает наука </a:t>
            </a:r>
            <a:r>
              <a:rPr lang="ru-RU" altLang="ru-RU" sz="3000" dirty="0" err="1">
                <a:latin typeface="Arial" panose="020B0604020202020204" pitchFamily="34" charset="0"/>
              </a:rPr>
              <a:t>биоминералогия</a:t>
            </a:r>
            <a:r>
              <a:rPr lang="ru-RU" altLang="ru-RU" sz="3000" dirty="0">
                <a:latin typeface="Arial" panose="020B0604020202020204" pitchFamily="34" charset="0"/>
              </a:rPr>
              <a:t>. Организмы-концентраторы используются для решения конкретных прикладных вопросов, например для обогащения руд интересующими человека химическими элементами или соединениями.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64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4000" dirty="0" smtClean="0"/>
              <a:t>Концентрационная функция организмов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altLang="ru-RU" sz="3200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3"/>
          <a:stretch/>
        </p:blipFill>
        <p:spPr bwMode="auto">
          <a:xfrm>
            <a:off x="339145" y="1292772"/>
            <a:ext cx="11548055" cy="524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6" y="1292772"/>
            <a:ext cx="11548054" cy="524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8"/>
          <a:stretch/>
        </p:blipFill>
        <p:spPr bwMode="auto">
          <a:xfrm>
            <a:off x="339146" y="1292771"/>
            <a:ext cx="11548054" cy="524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15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4400" dirty="0" smtClean="0"/>
              <a:t>Деструктивная функция организмов 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altLang="ru-RU" sz="3600" dirty="0">
                <a:solidFill>
                  <a:srgbClr val="FF0000"/>
                </a:solidFill>
                <a:latin typeface="Arial" panose="020B0604020202020204" pitchFamily="34" charset="0"/>
              </a:rPr>
              <a:t>Деструктивная- </a:t>
            </a:r>
            <a:endParaRPr lang="ru-RU" altLang="ru-RU" sz="36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 algn="ctr"/>
            <a:r>
              <a:rPr lang="ru-RU" altLang="ru-RU" sz="3600" dirty="0" smtClean="0">
                <a:latin typeface="Arial" panose="020B0604020202020204" pitchFamily="34" charset="0"/>
              </a:rPr>
              <a:t>разрушение </a:t>
            </a:r>
            <a:r>
              <a:rPr lang="ru-RU" altLang="ru-RU" sz="3600" dirty="0">
                <a:latin typeface="Arial" panose="020B0604020202020204" pitchFamily="34" charset="0"/>
              </a:rPr>
              <a:t>организмами и продуктами их жизнедеятельности как самих остатков органического вещества, так и косных веществ. Основной механизм этой функции связан с круговоротом веществ. Наиболее существенную роль в этом отношении выполняют низшие формы жизни - грибы, бактерии (деструкторы, </a:t>
            </a:r>
            <a:r>
              <a:rPr lang="ru-RU" altLang="ru-RU" sz="3600" dirty="0" err="1">
                <a:latin typeface="Arial" panose="020B0604020202020204" pitchFamily="34" charset="0"/>
              </a:rPr>
              <a:t>редуценты</a:t>
            </a:r>
            <a:r>
              <a:rPr lang="ru-RU" altLang="ru-RU" sz="3600" dirty="0">
                <a:latin typeface="Arial" panose="020B0604020202020204" pitchFamily="34" charset="0"/>
              </a:rPr>
              <a:t>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4400" dirty="0" smtClean="0"/>
              <a:t>Деструктивная  функция организмов 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altLang="ru-RU" sz="3200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5" y="1593850"/>
            <a:ext cx="4572000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72" y="1607409"/>
            <a:ext cx="5442951" cy="479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 bwMode="auto">
          <a:xfrm>
            <a:off x="339146" y="1292773"/>
            <a:ext cx="11548054" cy="531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30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4000" dirty="0" err="1" smtClean="0"/>
              <a:t>Средообразующая</a:t>
            </a:r>
            <a:r>
              <a:rPr lang="ru-RU" sz="4000" dirty="0" smtClean="0"/>
              <a:t>  функция организмов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altLang="ru-RU" sz="3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Средообразующая</a:t>
            </a:r>
            <a:r>
              <a:rPr lang="ru-RU" altLang="ru-RU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ru-RU" altLang="ru-RU" sz="3200" dirty="0" smtClean="0">
                <a:latin typeface="Arial" panose="020B0604020202020204" pitchFamily="34" charset="0"/>
              </a:rPr>
              <a:t> </a:t>
            </a:r>
          </a:p>
          <a:p>
            <a:pPr lvl="0" algn="ctr"/>
            <a:r>
              <a:rPr lang="ru-RU" altLang="ru-RU" sz="3200" dirty="0" smtClean="0">
                <a:latin typeface="Arial" panose="020B0604020202020204" pitchFamily="34" charset="0"/>
              </a:rPr>
              <a:t>Эта </a:t>
            </a:r>
            <a:r>
              <a:rPr lang="ru-RU" altLang="ru-RU" sz="3200" dirty="0">
                <a:latin typeface="Arial" panose="020B0604020202020204" pitchFamily="34" charset="0"/>
              </a:rPr>
              <a:t>функция является в значительной мере интегративной (результат совместного действия других функций). С ней в конечном счете связано преобразование физико-химических параметров среды. Эту функцию можно рассматривать в широком и более узком планах</a:t>
            </a:r>
            <a:r>
              <a:rPr lang="ru-RU" altLang="ru-RU" sz="3200" dirty="0" smtClean="0">
                <a:latin typeface="Arial" panose="020B0604020202020204" pitchFamily="34" charset="0"/>
              </a:rPr>
              <a:t>.</a:t>
            </a:r>
            <a:endParaRPr lang="ru-RU" altLang="ru-RU" sz="3200" dirty="0">
              <a:latin typeface="Arial" panose="020B0604020202020204" pitchFamily="34" charset="0"/>
            </a:endParaRPr>
          </a:p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В широком понимании результатом данной функции является вся природная среда. Она создана живыми организмами, они же и поддерживают в относительно стабильном состоянии ее параметры практически во всех геосферах.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6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Живое вещество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42" y="1223889"/>
            <a:ext cx="11280487" cy="535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3895" y="1298333"/>
            <a:ext cx="11563643" cy="5233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atin typeface="Arial" pitchFamily="34" charset="0"/>
                <a:cs typeface="Arial" pitchFamily="34" charset="0"/>
              </a:rPr>
              <a:t>БИОСФЕРУ-составляет живое вещество планеты, представленное </a:t>
            </a:r>
            <a:r>
              <a:rPr lang="ru-RU" sz="5400" dirty="0" err="1" smtClean="0">
                <a:latin typeface="Arial" pitchFamily="34" charset="0"/>
                <a:cs typeface="Arial" pitchFamily="34" charset="0"/>
              </a:rPr>
              <a:t>микроорганизмами,грибами</a:t>
            </a:r>
            <a:r>
              <a:rPr lang="ru-RU" sz="5400" dirty="0" smtClean="0">
                <a:latin typeface="Arial" pitchFamily="34" charset="0"/>
                <a:cs typeface="Arial" pitchFamily="34" charset="0"/>
              </a:rPr>
              <a:t>, растениями, животными и человеком</a:t>
            </a:r>
            <a:endParaRPr lang="ru-RU" sz="5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4000" dirty="0" err="1" smtClean="0"/>
              <a:t>Средообразующая</a:t>
            </a:r>
            <a:r>
              <a:rPr lang="ru-RU" sz="4000" dirty="0" smtClean="0"/>
              <a:t> функция организмов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altLang="ru-RU" sz="3200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8425"/>
            <a:ext cx="11429999" cy="507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6" y="1292773"/>
            <a:ext cx="11548053" cy="51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88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4400" dirty="0" smtClean="0"/>
              <a:t>Транспортная функция организмов 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1171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altLang="ru-RU" sz="3600" dirty="0" smtClean="0">
              <a:latin typeface="Arial" panose="020B0604020202020204" pitchFamily="34" charset="0"/>
            </a:endParaRPr>
          </a:p>
          <a:p>
            <a:pPr lvl="0" algn="ctr"/>
            <a:r>
              <a:rPr lang="ru-RU" altLang="ru-RU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Транспортная -</a:t>
            </a:r>
          </a:p>
          <a:p>
            <a:pPr lvl="0" algn="ctr"/>
            <a:r>
              <a:rPr lang="ru-RU" altLang="ru-RU" sz="3600" dirty="0" smtClean="0">
                <a:latin typeface="Arial" panose="020B0604020202020204" pitchFamily="34" charset="0"/>
              </a:rPr>
              <a:t> </a:t>
            </a:r>
            <a:r>
              <a:rPr lang="ru-RU" altLang="ru-RU" sz="3600" dirty="0">
                <a:latin typeface="Arial" panose="020B0604020202020204" pitchFamily="34" charset="0"/>
              </a:rPr>
              <a:t>это осуществление переноса вещества против силы тяжести и в горизонтальном направлении. Живое вещество - единственный (помимо поверхностного натяжения) фактор, обусловливающий обратное перемещение вещества - снизу вверх, из океана - на континенты, реализующий тем самым «восходящую» ветвь биогеохимических циклов.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9146" y="1407353"/>
            <a:ext cx="11548053" cy="50497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Перенос вещества и энергии в результате активной и пассивной форм движения организмов. Например, растения всасывают корнями воду и испаряют ее в атмосферу. Часто перенос веществ может осуществляться на огромные расстояния, например при миграциях и кочевках животных. Транспортная функция может осуществляться также в процессе размножения и расселения живых организмов. Чем мельче организмы, тем выше скорость их размножения. Поэтому основной вклад в транспорт веществ в среде обитания вносят мелкие организмы.  Процесс размножения организмов и скорость их расселения ограничиваются условиями среды: наличием пищи, света, температуры.</a:t>
            </a:r>
          </a:p>
        </p:txBody>
      </p:sp>
    </p:spTree>
    <p:extLst>
      <p:ext uri="{BB962C8B-B14F-4D97-AF65-F5344CB8AC3E}">
        <p14:creationId xmlns:p14="http://schemas.microsoft.com/office/powerpoint/2010/main" val="242388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4400" dirty="0" smtClean="0"/>
              <a:t>Транспортная  функция организмов 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altLang="ru-RU" sz="3200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5"/>
          <a:stretch/>
        </p:blipFill>
        <p:spPr bwMode="auto">
          <a:xfrm>
            <a:off x="339146" y="1607410"/>
            <a:ext cx="11548053" cy="491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3200" dirty="0" err="1" smtClean="0"/>
              <a:t>Окислительно</a:t>
            </a:r>
            <a:r>
              <a:rPr lang="ru-RU" sz="3200" dirty="0" smtClean="0"/>
              <a:t> - восстановительная функция организмов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altLang="ru-RU" sz="3600" dirty="0" smtClean="0">
              <a:latin typeface="Arial" panose="020B0604020202020204" pitchFamily="34" charset="0"/>
            </a:endParaRPr>
          </a:p>
          <a:p>
            <a:pPr lvl="0" algn="ctr"/>
            <a:endParaRPr lang="ru-RU" altLang="ru-RU" sz="3600" dirty="0">
              <a:latin typeface="Arial" panose="020B0604020202020204" pitchFamily="34" charset="0"/>
            </a:endParaRPr>
          </a:p>
          <a:p>
            <a:pPr lvl="0" algn="ctr"/>
            <a:r>
              <a:rPr lang="ru-RU" altLang="ru-RU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Окислительно</a:t>
            </a:r>
            <a:r>
              <a:rPr lang="ru-RU" altLang="ru-RU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-восстановительная </a:t>
            </a:r>
            <a:r>
              <a:rPr lang="ru-RU" altLang="ru-RU" sz="3600" dirty="0">
                <a:solidFill>
                  <a:srgbClr val="FF0000"/>
                </a:solidFill>
                <a:latin typeface="Arial" panose="020B0604020202020204" pitchFamily="34" charset="0"/>
              </a:rPr>
              <a:t>функция </a:t>
            </a:r>
            <a:r>
              <a:rPr lang="ru-RU" altLang="ru-RU" sz="3600" dirty="0">
                <a:latin typeface="Arial" panose="020B0604020202020204" pitchFamily="34" charset="0"/>
              </a:rPr>
              <a:t>заключается в химическом превращении главным образом тех веществ, которые содержат атомы с переменной степенью окисления (соединения железа, марганца, азота и др.).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7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3200" dirty="0" err="1" smtClean="0"/>
              <a:t>Окислительно</a:t>
            </a:r>
            <a:r>
              <a:rPr lang="ru-RU" sz="3200" dirty="0" smtClean="0"/>
              <a:t> - восстановительная функция организмов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altLang="ru-RU" sz="3600" dirty="0" smtClean="0">
              <a:latin typeface="Arial" panose="020B0604020202020204" pitchFamily="34" charset="0"/>
            </a:endParaRPr>
          </a:p>
          <a:p>
            <a:pPr lvl="0" algn="ctr"/>
            <a:endParaRPr lang="ru-RU" altLang="ru-RU" sz="3600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5"/>
          <a:stretch/>
        </p:blipFill>
        <p:spPr bwMode="auto">
          <a:xfrm>
            <a:off x="339146" y="1292773"/>
            <a:ext cx="11548054" cy="525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3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sz="3600" b="1" dirty="0" smtClean="0">
                <a:latin typeface="Arial" charset="0"/>
                <a:cs typeface="Arial" charset="0"/>
              </a:rPr>
              <a:t>Прочитать параграф  № 27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sz="3600" b="1" dirty="0" smtClean="0">
                <a:latin typeface="Arial" charset="0"/>
                <a:cs typeface="Arial" charset="0"/>
              </a:rPr>
              <a:t>  выполнить задание на стр. 145</a:t>
            </a:r>
            <a:endParaRPr lang="en-US" altLang="ru-RU" sz="3600" b="1" dirty="0" smtClean="0">
              <a:latin typeface="Arial" charset="0"/>
              <a:cs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altLang="ru-RU" sz="3600" b="1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v"/>
            </a:pP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4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Закрепление пройденного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754" y="3376246"/>
            <a:ext cx="4978522" cy="29307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Основные составляющие биосферы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6933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7"/>
          <a:stretch/>
        </p:blipFill>
        <p:spPr bwMode="auto">
          <a:xfrm>
            <a:off x="281354" y="1167618"/>
            <a:ext cx="11704320" cy="54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6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000" dirty="0" smtClean="0">
                <a:latin typeface="Arial" charset="0"/>
                <a:cs typeface="Arial" charset="0"/>
              </a:rPr>
              <a:t>Все вещества  биосферы подразделяются</a:t>
            </a:r>
            <a:r>
              <a:rPr lang="en-US" altLang="ru-RU" sz="4000" dirty="0" smtClean="0">
                <a:latin typeface="Arial" charset="0"/>
                <a:cs typeface="Arial" charset="0"/>
              </a:rPr>
              <a:t> </a:t>
            </a:r>
            <a:endParaRPr lang="ru-RU" altLang="ru-RU" sz="40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6933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9489" y="1350498"/>
            <a:ext cx="5809956" cy="18076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ЖИВОЕ </a:t>
            </a:r>
            <a:r>
              <a:rPr lang="ru-RU" dirty="0" smtClean="0"/>
              <a:t>ВЕЩЕСТВО-СОВОКУПНОСТЬ </a:t>
            </a:r>
            <a:r>
              <a:rPr lang="ru-RU" dirty="0" smtClean="0"/>
              <a:t>ЖИВЫХ </a:t>
            </a:r>
            <a:r>
              <a:rPr lang="ru-RU" dirty="0" smtClean="0"/>
              <a:t>ОРГАНИЗМОВ </a:t>
            </a:r>
            <a:r>
              <a:rPr lang="ru-RU" dirty="0" smtClean="0"/>
              <a:t>ЗЕМЛИ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83680" y="1350498"/>
            <a:ext cx="5275385" cy="20046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КОСТНОЕ ВЕЩЕСТВО-ВЕЩЕСТВО НЕЖИВОЙ ПРИРОДЫ (ПЕСОК ,ГЛИНА, ГРАНИТ, БАЗАЛЬТ)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9489" y="4009292"/>
            <a:ext cx="5669280" cy="21101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БИОКОСТНОЕ ВЕЩЕСТВО –РЕЗУЛЬТАТ ВЗАИМОДЕЙСТВИЯ ЖИВЫХ ОРГАНИЗМОВ С НЕЖИВОЙ ПРИРОДОЙ (ВОДА ,ПОЧВА, ИЛ)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83680" y="4009292"/>
            <a:ext cx="5275385" cy="21101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БИОГЕННОЕ ВЕЩЕСТВО –ВЕЩЕСТВА,СОЗДАВАЕМЫЕ В РЕЗУЛЬТАТЕ ЖИЗНЕДЕЯТЕЛЬНОСТИ ОРГАНИЗМОВ (ОСАДОЧНЫЕ ПОРОДЫ КАМЕННЫЙ УГОЛЬ НЕФТЬ)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49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ЧТО ЖЕ ТАКОЕ ЖИВОЕ ВЕЩЕСТВО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206062" y="1526773"/>
            <a:ext cx="5743977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ru-RU" altLang="ru-RU" dirty="0">
                <a:solidFill>
                  <a:srgbClr val="1F497D"/>
                </a:solidFill>
                <a:latin typeface="Arial" charset="0"/>
                <a:cs typeface="Arial" charset="0"/>
              </a:rPr>
              <a:t>Живое вещество-это уникальное явление биосферы. Живым веществом В.И. Вернадский именует в обобщенном виде все огромное разнообразие живого, представленного «в мириадах особей, непрерывно умирающих и рождающихся»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38" y="1364566"/>
            <a:ext cx="5740213" cy="496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СВОЙСТВА  ЖИВОГО ВЕЩЕСТВА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206062" y="1526773"/>
            <a:ext cx="5743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endParaRPr lang="ru-RU" altLang="ru-RU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" y="1336432"/>
            <a:ext cx="6507847" cy="53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90118" y="2136339"/>
            <a:ext cx="48533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Физико-химическое единство;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Исключительная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упорядоченность ;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Накопитель и трансформатор лучистой энергии;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Перенос веществ против силы  тяжести;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Существует на земле в форме непрерывного чередования;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Преобразует физико-химические  параметры биосферы;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Способность к эволюционному процессу;</a:t>
            </a:r>
          </a:p>
        </p:txBody>
      </p:sp>
    </p:spTree>
    <p:extLst>
      <p:ext uri="{BB962C8B-B14F-4D97-AF65-F5344CB8AC3E}">
        <p14:creationId xmlns:p14="http://schemas.microsoft.com/office/powerpoint/2010/main" val="6604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dirty="0" smtClean="0"/>
              <a:t>Признаки живого организма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altLang="ru-RU" sz="3200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8"/>
          <a:stretch/>
        </p:blipFill>
        <p:spPr bwMode="auto">
          <a:xfrm>
            <a:off x="339145" y="1407354"/>
            <a:ext cx="11548055" cy="50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1292773"/>
            <a:ext cx="11676184" cy="531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4" y="1292773"/>
            <a:ext cx="11548055" cy="517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6" y="1292773"/>
            <a:ext cx="11548053" cy="517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5" y="1292773"/>
            <a:ext cx="11548053" cy="517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/>
          <a:stretch/>
        </p:blipFill>
        <p:spPr bwMode="auto">
          <a:xfrm>
            <a:off x="275081" y="1292773"/>
            <a:ext cx="11548054" cy="531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5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dirty="0" smtClean="0"/>
              <a:t>Признаки живого организма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altLang="ru-RU" sz="3200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/>
          <a:stretch/>
        </p:blipFill>
        <p:spPr bwMode="auto">
          <a:xfrm>
            <a:off x="472966" y="1292773"/>
            <a:ext cx="11209282" cy="521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8"/>
          <a:stretch/>
        </p:blipFill>
        <p:spPr bwMode="auto">
          <a:xfrm>
            <a:off x="339146" y="1292774"/>
            <a:ext cx="11548054" cy="498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" y="1292773"/>
            <a:ext cx="11548054" cy="515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" y="1229712"/>
            <a:ext cx="11378668" cy="521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/>
          <a:stretch/>
        </p:blipFill>
        <p:spPr bwMode="auto">
          <a:xfrm>
            <a:off x="339146" y="1229712"/>
            <a:ext cx="11512487" cy="528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39067"/>
            <a:ext cx="10972800" cy="1143000"/>
          </a:xfrm>
        </p:spPr>
        <p:txBody>
          <a:bodyPr/>
          <a:lstStyle/>
          <a:p>
            <a:r>
              <a:rPr lang="ru-RU" sz="3600" dirty="0" smtClean="0"/>
              <a:t>Признаки живого организма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146" y="1407354"/>
            <a:ext cx="536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9146" y="1292773"/>
            <a:ext cx="11548054" cy="45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Тела организмов состоят из клеток.</a:t>
            </a:r>
          </a:p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Организмы имеют сходный состав образующих их веществ.</a:t>
            </a:r>
          </a:p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Организмы питаются.</a:t>
            </a:r>
          </a:p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Организмы дышат.</a:t>
            </a:r>
          </a:p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Организмы выделяют ненужные вещества в окружающую среду.</a:t>
            </a:r>
          </a:p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Организмы обладают раздражимостью.</a:t>
            </a:r>
          </a:p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Организмы способны двигаться.</a:t>
            </a:r>
          </a:p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Они растут.</a:t>
            </a:r>
          </a:p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Они развиваются.</a:t>
            </a:r>
          </a:p>
          <a:p>
            <a:pPr lvl="0" algn="ctr"/>
            <a:r>
              <a:rPr lang="ru-RU" altLang="ru-RU" sz="3200" dirty="0">
                <a:latin typeface="Arial" panose="020B0604020202020204" pitchFamily="34" charset="0"/>
              </a:rPr>
              <a:t>Организмы размножаются.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2551837"/>
            <a:ext cx="660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b7c1c3befb8f71b2d8b6a34d1897bfe3867e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4206</TotalTime>
  <Words>804</Words>
  <Application>Microsoft Office PowerPoint</Application>
  <PresentationFormat>Произвольный</PresentationFormat>
  <Paragraphs>80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1_Тема Office</vt:lpstr>
      <vt:lpstr>Презентация PowerPoint</vt:lpstr>
      <vt:lpstr>Живое вещество </vt:lpstr>
      <vt:lpstr>Основные составляющие биосферы </vt:lpstr>
      <vt:lpstr>Все вещества  биосферы подразделяются </vt:lpstr>
      <vt:lpstr>ЧТО ЖЕ ТАКОЕ ЖИВОЕ ВЕЩЕСТВО</vt:lpstr>
      <vt:lpstr>СВОЙСТВА  ЖИВОГО ВЕЩЕСТВА</vt:lpstr>
      <vt:lpstr>Признаки живого организма </vt:lpstr>
      <vt:lpstr>Признаки живого организма </vt:lpstr>
      <vt:lpstr>Признаки живого организма </vt:lpstr>
      <vt:lpstr>ФУНКЦИИ ЖИВОГО ВЕЩЕСТВА </vt:lpstr>
      <vt:lpstr>ГАЗОВАЯ ФУНКЦИЯ ОРГАНИЗМОВ </vt:lpstr>
      <vt:lpstr>Газовая функция организмов </vt:lpstr>
      <vt:lpstr>Энергетическая функция организмов </vt:lpstr>
      <vt:lpstr>Энергетическая функция организмов </vt:lpstr>
      <vt:lpstr>Концентрационная функция организмов </vt:lpstr>
      <vt:lpstr>Концентрационная функция организмов </vt:lpstr>
      <vt:lpstr>Деструктивная функция организмов </vt:lpstr>
      <vt:lpstr>Деструктивная  функция организмов </vt:lpstr>
      <vt:lpstr>Средообразующая  функция организмов </vt:lpstr>
      <vt:lpstr>Средообразующая функция организмов </vt:lpstr>
      <vt:lpstr>Транспортная функция организмов </vt:lpstr>
      <vt:lpstr>Транспортная  функция организмов </vt:lpstr>
      <vt:lpstr>Окислительно - восстановительная функция организмов </vt:lpstr>
      <vt:lpstr>Окислительно - восстановительная функция организмов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master</cp:lastModifiedBy>
  <cp:revision>807</cp:revision>
  <dcterms:created xsi:type="dcterms:W3CDTF">2020-05-11T10:31:43Z</dcterms:created>
  <dcterms:modified xsi:type="dcterms:W3CDTF">2021-01-12T23:35:58Z</dcterms:modified>
</cp:coreProperties>
</file>