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23"/>
  </p:notesMasterIdLst>
  <p:sldIdLst>
    <p:sldId id="296" r:id="rId3"/>
    <p:sldId id="563" r:id="rId4"/>
    <p:sldId id="515" r:id="rId5"/>
    <p:sldId id="582" r:id="rId6"/>
    <p:sldId id="586" r:id="rId7"/>
    <p:sldId id="583" r:id="rId8"/>
    <p:sldId id="585" r:id="rId9"/>
    <p:sldId id="609" r:id="rId10"/>
    <p:sldId id="599" r:id="rId11"/>
    <p:sldId id="624" r:id="rId12"/>
    <p:sldId id="628" r:id="rId13"/>
    <p:sldId id="626" r:id="rId14"/>
    <p:sldId id="584" r:id="rId15"/>
    <p:sldId id="602" r:id="rId16"/>
    <p:sldId id="613" r:id="rId17"/>
    <p:sldId id="608" r:id="rId18"/>
    <p:sldId id="614" r:id="rId19"/>
    <p:sldId id="604" r:id="rId20"/>
    <p:sldId id="630" r:id="rId21"/>
    <p:sldId id="579" r:id="rId22"/>
  </p:sldIdLst>
  <p:sldSz cx="12192000" cy="6858000"/>
  <p:notesSz cx="6858000" cy="9144000"/>
  <p:custDataLst>
    <p:tags r:id="rId24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9" autoAdjust="0"/>
    <p:restoredTop sz="94660"/>
  </p:normalViewPr>
  <p:slideViewPr>
    <p:cSldViewPr snapToGrid="0">
      <p:cViewPr varScale="1">
        <p:scale>
          <a:sx n="54" d="100"/>
          <a:sy n="54" d="100"/>
        </p:scale>
        <p:origin x="475" y="5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12/1/2020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01.12.2020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144118"/>
            <a:ext cx="10274680" cy="4943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ТЕМА: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Обобщение и повторение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622300" y="2544763"/>
            <a:ext cx="540000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633413" y="4298951"/>
            <a:ext cx="540000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иология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10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11</a:t>
            </a:r>
            <a:endParaRPr lang="ru-RU" altLang="ru-RU" b="1" dirty="0" smtClean="0">
              <a:solidFill>
                <a:srgbClr val="FEFEFE"/>
              </a:solidFill>
              <a:latin typeface="Arial" charset="0"/>
              <a:cs typeface="Arial" charset="0"/>
            </a:endParaRPr>
          </a:p>
          <a:p>
            <a:pPr algn="ctr">
              <a:spcBef>
                <a:spcPts val="263"/>
              </a:spcBef>
            </a:pP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9188" y="5060950"/>
            <a:ext cx="1653906" cy="17617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sz="3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672274" y="1207100"/>
            <a:ext cx="3323967" cy="1890583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В аквариуме должны быть организмы разных «профессий»:</a:t>
            </a:r>
          </a:p>
        </p:txBody>
      </p:sp>
      <p:sp>
        <p:nvSpPr>
          <p:cNvPr id="5" name="Овал 4"/>
          <p:cNvSpPr/>
          <p:nvPr/>
        </p:nvSpPr>
        <p:spPr>
          <a:xfrm>
            <a:off x="252926" y="2243138"/>
            <a:ext cx="3804723" cy="2204136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 производители (кормильцы) – </a:t>
            </a:r>
          </a:p>
          <a:p>
            <a:pPr algn="ctr"/>
            <a:r>
              <a:rPr lang="ru-RU" dirty="0"/>
              <a:t>создают органические вещества </a:t>
            </a:r>
          </a:p>
          <a:p>
            <a:pPr algn="ctr"/>
            <a:r>
              <a:rPr lang="ru-RU" dirty="0"/>
              <a:t>из неорганических, </a:t>
            </a:r>
          </a:p>
          <a:p>
            <a:pPr algn="ctr"/>
            <a:r>
              <a:rPr lang="ru-RU" dirty="0"/>
              <a:t>минеральных веществ;</a:t>
            </a:r>
          </a:p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1161534" y="4509443"/>
            <a:ext cx="4003589" cy="2113005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 потребители (едоки) – используют </a:t>
            </a:r>
          </a:p>
          <a:p>
            <a:pPr algn="ctr"/>
            <a:r>
              <a:rPr lang="ru-RU" dirty="0"/>
              <a:t>в качестве пищи готовые органические вещества;</a:t>
            </a:r>
          </a:p>
        </p:txBody>
      </p:sp>
      <p:sp>
        <p:nvSpPr>
          <p:cNvPr id="7" name="Овал 6"/>
          <p:cNvSpPr/>
          <p:nvPr/>
        </p:nvSpPr>
        <p:spPr>
          <a:xfrm>
            <a:off x="5733535" y="5844746"/>
            <a:ext cx="45719" cy="494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576373" y="4707924"/>
            <a:ext cx="5622324" cy="1828799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разрушители (мусорщики) – используют для питания остатки умерших организмов.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32" b="35052"/>
          <a:stretch/>
        </p:blipFill>
        <p:spPr bwMode="auto">
          <a:xfrm>
            <a:off x="7129848" y="1235674"/>
            <a:ext cx="4819135" cy="3472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80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sz="3600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49" y="1260389"/>
            <a:ext cx="6409518" cy="532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36"/>
          <a:stretch/>
        </p:blipFill>
        <p:spPr bwMode="auto">
          <a:xfrm>
            <a:off x="6647934" y="1223319"/>
            <a:ext cx="5362833" cy="535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418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sz="3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78"/>
          <a:stretch/>
        </p:blipFill>
        <p:spPr bwMode="auto">
          <a:xfrm>
            <a:off x="259492" y="1198605"/>
            <a:ext cx="11726562" cy="5362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387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/>
              <a:t>А</a:t>
            </a:r>
            <a:r>
              <a:rPr lang="ru-RU" dirty="0" smtClean="0"/>
              <a:t>квариум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8587947" y="1603097"/>
            <a:ext cx="3410464" cy="4653582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Гипотеза:</a:t>
            </a:r>
          </a:p>
          <a:p>
            <a:pPr marL="0" indent="0" algn="ctr">
              <a:buNone/>
            </a:pP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предположим, 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жизнь экосистемы аквариума возможна 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вмешательства человека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2" t="23378" r="10339" b="7433"/>
          <a:stretch/>
        </p:blipFill>
        <p:spPr bwMode="auto">
          <a:xfrm>
            <a:off x="259493" y="1186249"/>
            <a:ext cx="8328454" cy="5399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796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76" y="1173892"/>
            <a:ext cx="11689492" cy="542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399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Самостоятельные задания</a:t>
            </a:r>
            <a:endParaRPr lang="ru-RU" dirty="0"/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half" idx="3"/>
            <p:extLst>
              <p:ext uri="{D42A27DB-BD31-4B8C-83A1-F6EECF244321}">
                <p14:modId xmlns:p14="http://schemas.microsoft.com/office/powerpoint/2010/main" val="1809900623"/>
              </p:ext>
            </p:extLst>
          </p:nvPr>
        </p:nvGraphicFramePr>
        <p:xfrm>
          <a:off x="315913" y="1403350"/>
          <a:ext cx="11612992" cy="5090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28980"/>
                <a:gridCol w="2374268"/>
                <a:gridCol w="764348"/>
                <a:gridCol w="2138900"/>
                <a:gridCol w="604300"/>
                <a:gridCol w="2298948"/>
                <a:gridCol w="765528"/>
                <a:gridCol w="213772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растения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растения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растения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растения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Рогоз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Василек растопыренный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Солянка  </a:t>
                      </a:r>
                      <a:r>
                        <a:rPr lang="ru-RU" dirty="0" err="1" smtClean="0"/>
                        <a:t>бояличевидная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Буюргун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Солончаковый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Туранга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Типчак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Соляроз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Полынь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гиргенсония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Девясил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камыш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Жимолость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Акантолимон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Вейник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Молочай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Горлец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Эремурус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Сарсазан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Живокость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Жузгун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Солодка голая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анабазис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илак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Шалфей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Клемакоптера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копеечник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ребеньщик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 gridSpan="8">
                  <a:txBody>
                    <a:bodyPr/>
                    <a:lstStyle/>
                    <a:p>
                      <a:r>
                        <a:rPr lang="ru-RU" dirty="0" smtClean="0"/>
                        <a:t>В песчаных пустынях растут :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8">
                  <a:txBody>
                    <a:bodyPr/>
                    <a:lstStyle/>
                    <a:p>
                      <a:r>
                        <a:rPr lang="ru-RU" dirty="0" smtClean="0"/>
                        <a:t>На солончаковых почвах растут: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8">
                  <a:txBody>
                    <a:bodyPr/>
                    <a:lstStyle/>
                    <a:p>
                      <a:r>
                        <a:rPr lang="ru-RU" dirty="0" smtClean="0"/>
                        <a:t>В </a:t>
                      </a:r>
                      <a:r>
                        <a:rPr lang="ru-RU" dirty="0" err="1" smtClean="0"/>
                        <a:t>тугаях</a:t>
                      </a:r>
                      <a:r>
                        <a:rPr lang="ru-RU" dirty="0" smtClean="0"/>
                        <a:t> произрастают: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8">
                  <a:txBody>
                    <a:bodyPr/>
                    <a:lstStyle/>
                    <a:p>
                      <a:r>
                        <a:rPr lang="ru-RU" dirty="0" smtClean="0"/>
                        <a:t>В </a:t>
                      </a:r>
                      <a:r>
                        <a:rPr lang="ru-RU" dirty="0" err="1" smtClean="0"/>
                        <a:t>адырах</a:t>
                      </a:r>
                      <a:r>
                        <a:rPr lang="ru-RU" dirty="0" smtClean="0"/>
                        <a:t> произрастают :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8">
                  <a:txBody>
                    <a:bodyPr/>
                    <a:lstStyle/>
                    <a:p>
                      <a:r>
                        <a:rPr lang="ru-RU" dirty="0" smtClean="0"/>
                        <a:t> На джайлау растут :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583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30638" y="1542217"/>
            <a:ext cx="11399413" cy="4481227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1.Объясните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почему </a:t>
            </a:r>
            <a:r>
              <a:rPr lang="ru-RU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агроэкосистемы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неустойчивы и быстро 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разрушаются без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поддержки человека. Предложите пути повышения их устойчивости.</a:t>
            </a:r>
          </a:p>
          <a:p>
            <a:pPr marL="0" indent="0" algn="ctr">
              <a:buNone/>
            </a:pPr>
            <a:endParaRPr lang="ru-RU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Объясните, почему в </a:t>
            </a:r>
            <a:r>
              <a:rPr lang="ru-RU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агроэкосистемах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насекомые-вредители 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могут достигать высокой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численности, а в природных экосистемах их 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численность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относительно постоянна. Объясните, каковы 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 использования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биологических методов сокращения их численности 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по сравнению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химическими методами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81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endParaRPr lang="ru-RU" sz="3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75889"/>
            <a:ext cx="11499426" cy="4062651"/>
          </a:xfrm>
        </p:spPr>
        <p:txBody>
          <a:bodyPr/>
          <a:lstStyle/>
          <a:p>
            <a:pPr marL="0" indent="0" algn="ctr">
              <a:spcBef>
                <a:spcPts val="2400"/>
              </a:spcBef>
              <a:buNone/>
            </a:pP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3.Каковы особенности городской флоры и фауны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Назовите основных её представителей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образа жизни позволяют 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этим организмам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существовать в городских 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условиях? Как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могли появиться  такие приспособления?</a:t>
            </a:r>
          </a:p>
          <a:p>
            <a:pPr marL="0" indent="0" algn="ctr">
              <a:spcBef>
                <a:spcPts val="2400"/>
              </a:spcBef>
              <a:buNone/>
            </a:pP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Каково значение 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зелёных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насаждений и животных 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городской    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среды?</a:t>
            </a:r>
          </a:p>
          <a:p>
            <a:pPr marL="0" indent="0" algn="ctr">
              <a:spcBef>
                <a:spcPts val="2400"/>
              </a:spcBef>
              <a:buNone/>
            </a:pP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Предложите рекомендации по озеленению пришкольной территории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34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Закрепление знаний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65" y="1186250"/>
            <a:ext cx="11788346" cy="5412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2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endParaRPr lang="ru-RU" sz="3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161535"/>
            <a:ext cx="11964474" cy="1378839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Напишите в таблице отличительные и сходные признаки природной и  антропогенной 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экосистем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ctr">
              <a:buNone/>
            </a:pP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4109760"/>
              </p:ext>
            </p:extLst>
          </p:nvPr>
        </p:nvGraphicFramePr>
        <p:xfrm>
          <a:off x="739475" y="2124089"/>
          <a:ext cx="10639167" cy="437199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864004"/>
                <a:gridCol w="3191703"/>
                <a:gridCol w="3583460"/>
              </a:tblGrid>
              <a:tr h="1638338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err="1" smtClean="0">
                          <a:latin typeface="Arial" pitchFamily="34" charset="0"/>
                          <a:cs typeface="Arial" pitchFamily="34" charset="0"/>
                        </a:rPr>
                        <a:t>Арчовый</a:t>
                      </a:r>
                      <a:r>
                        <a:rPr lang="ru-RU" sz="4000" dirty="0" smtClean="0">
                          <a:latin typeface="Arial" pitchFamily="34" charset="0"/>
                          <a:cs typeface="Arial" pitchFamily="34" charset="0"/>
                        </a:rPr>
                        <a:t> лес</a:t>
                      </a:r>
                      <a:endParaRPr lang="ru-RU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Arial" pitchFamily="34" charset="0"/>
                          <a:cs typeface="Arial" pitchFamily="34" charset="0"/>
                        </a:rPr>
                        <a:t>Сходные признаки</a:t>
                      </a:r>
                      <a:endParaRPr lang="ru-RU" sz="3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Хлопковое поле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0953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63833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318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Характеристика экосистемы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155367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23"/>
          <a:stretch/>
        </p:blipFill>
        <p:spPr bwMode="auto">
          <a:xfrm>
            <a:off x="222422" y="1223318"/>
            <a:ext cx="11775989" cy="5350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739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Закрепление знаний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7567613" y="2288897"/>
            <a:ext cx="4318816" cy="2166747"/>
          </a:xfrm>
        </p:spPr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Прочитать параграф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19, 20, 21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Стр. 105 - 118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62" y="1235676"/>
            <a:ext cx="7203989" cy="5387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898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Виды биоценоза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637281" cy="307777"/>
          </a:xfrm>
        </p:spPr>
        <p:txBody>
          <a:bodyPr/>
          <a:lstStyle/>
          <a:p>
            <a:pPr marL="0" indent="0" algn="ctr">
              <a:buNone/>
            </a:pP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8" t="18868" r="1410" b="4789"/>
          <a:stretch/>
        </p:blipFill>
        <p:spPr bwMode="auto">
          <a:xfrm>
            <a:off x="197708" y="1210961"/>
            <a:ext cx="11640065" cy="5498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10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sz="3600" dirty="0" smtClean="0"/>
              <a:t>Естественная  экосистем</a:t>
            </a:r>
            <a:endParaRPr lang="ru-RU" sz="3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13065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0"/>
          <a:stretch/>
        </p:blipFill>
        <p:spPr bwMode="auto">
          <a:xfrm>
            <a:off x="234778" y="1235676"/>
            <a:ext cx="11800703" cy="5449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574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Искусственные системы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0772308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76"/>
          <a:stretch/>
        </p:blipFill>
        <p:spPr bwMode="auto">
          <a:xfrm>
            <a:off x="259491" y="1346886"/>
            <a:ext cx="11738919" cy="5226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483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sz="5400" dirty="0" smtClean="0"/>
              <a:t>Сравнительная характеристика</a:t>
            </a:r>
            <a:endParaRPr lang="ru-RU" sz="5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6" b="12649"/>
          <a:stretch/>
        </p:blipFill>
        <p:spPr bwMode="auto">
          <a:xfrm>
            <a:off x="247135" y="1173892"/>
            <a:ext cx="11726562" cy="5412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449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5" t="20946" r="4460" b="16081"/>
          <a:stretch/>
        </p:blipFill>
        <p:spPr bwMode="auto">
          <a:xfrm>
            <a:off x="247135" y="1198606"/>
            <a:ext cx="11726562" cy="5362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365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sz="3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92" y="1272745"/>
            <a:ext cx="11751276" cy="531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040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/>
          <a:lstStyle/>
          <a:p>
            <a:r>
              <a:rPr lang="ru-RU" dirty="0" smtClean="0"/>
              <a:t>Немного истории </a:t>
            </a:r>
            <a:endParaRPr lang="ru-RU" sz="3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73487" y="1603097"/>
            <a:ext cx="11964474" cy="492443"/>
          </a:xfrm>
        </p:spPr>
        <p:txBody>
          <a:bodyPr/>
          <a:lstStyle/>
          <a:p>
            <a:pPr marL="0" indent="0" algn="ctr">
              <a:buNone/>
            </a:pP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49" y="1186249"/>
            <a:ext cx="11689492" cy="5498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623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c6c0f4406415bebfbd1ddbc5cfaf916ed967b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5003</TotalTime>
  <Words>326</Words>
  <Application>Microsoft Office PowerPoint</Application>
  <PresentationFormat>Широкоэкранный</PresentationFormat>
  <Paragraphs>117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Tw Cen MT</vt:lpstr>
      <vt:lpstr>Тема Office</vt:lpstr>
      <vt:lpstr>1_Тема Office</vt:lpstr>
      <vt:lpstr>Презентация PowerPoint</vt:lpstr>
      <vt:lpstr>Характеристика экосистемы</vt:lpstr>
      <vt:lpstr>Виды биоценоза </vt:lpstr>
      <vt:lpstr>Естественная  экосистем</vt:lpstr>
      <vt:lpstr>Искусственные системы</vt:lpstr>
      <vt:lpstr>Сравнительная характеристика</vt:lpstr>
      <vt:lpstr>Презентация PowerPoint</vt:lpstr>
      <vt:lpstr> </vt:lpstr>
      <vt:lpstr>Немного истории </vt:lpstr>
      <vt:lpstr> </vt:lpstr>
      <vt:lpstr> </vt:lpstr>
      <vt:lpstr> </vt:lpstr>
      <vt:lpstr>Аквариум</vt:lpstr>
      <vt:lpstr>Презентация PowerPoint</vt:lpstr>
      <vt:lpstr>Самостоятельные задания</vt:lpstr>
      <vt:lpstr>Презентация PowerPoint</vt:lpstr>
      <vt:lpstr>Презентация PowerPoint</vt:lpstr>
      <vt:lpstr>Закрепление знаний</vt:lpstr>
      <vt:lpstr>Презентация PowerPoint</vt:lpstr>
      <vt:lpstr>Закрепление знаний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Закирова Ф.М</cp:lastModifiedBy>
  <cp:revision>884</cp:revision>
  <dcterms:created xsi:type="dcterms:W3CDTF">2020-05-11T10:31:43Z</dcterms:created>
  <dcterms:modified xsi:type="dcterms:W3CDTF">2020-12-01T02:55:41Z</dcterms:modified>
</cp:coreProperties>
</file>