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1531" r:id="rId3"/>
    <p:sldId id="1532" r:id="rId4"/>
    <p:sldId id="1533" r:id="rId5"/>
    <p:sldId id="1534" r:id="rId6"/>
    <p:sldId id="1535" r:id="rId7"/>
    <p:sldId id="1530" r:id="rId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>
      <p:cViewPr varScale="1">
        <p:scale>
          <a:sx n="136" d="100"/>
          <a:sy n="136" d="100"/>
        </p:scale>
        <p:origin x="75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B546B-EA98-4F06-B25F-50DDD67F7B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12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891334" y="1305941"/>
            <a:ext cx="4278365" cy="63094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 </a:t>
            </a: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2052" name="Picture 4" descr="Химия - 10">
            <a:extLst>
              <a:ext uri="{FF2B5EF4-FFF2-40B4-BE49-F238E27FC236}">
                <a16:creationId xmlns:a16="http://schemas.microsoft.com/office/drawing/2014/main" id="{BF289FED-943D-4FA3-B760-7CBF0C77B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300" y="1058566"/>
            <a:ext cx="2237962" cy="1968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BF51818-0E2D-4614-93F2-3BF86118E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28" y="555625"/>
            <a:ext cx="5489972" cy="2590800"/>
          </a:xfrm>
          <a:prstGeom prst="rect">
            <a:avLst/>
          </a:prstGeom>
        </p:spPr>
      </p:pic>
      <p:sp>
        <p:nvSpPr>
          <p:cNvPr id="3" name="Text Box 6">
            <a:extLst>
              <a:ext uri="{FF2B5EF4-FFF2-40B4-BE49-F238E27FC236}">
                <a16:creationId xmlns:a16="http://schemas.microsoft.com/office/drawing/2014/main" id="{A4E6645B-17FE-45BD-BA50-840A61E68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" y="57785"/>
            <a:ext cx="469124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 b="1" dirty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Назовите соединения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3902748-0FC1-4B06-9928-61BA4BEE2625}"/>
              </a:ext>
            </a:extLst>
          </p:cNvPr>
          <p:cNvSpPr/>
          <p:nvPr/>
        </p:nvSpPr>
        <p:spPr>
          <a:xfrm>
            <a:off x="3881712" y="555625"/>
            <a:ext cx="1854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гептадиен-1,3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1B79FF8-70D9-4B4B-901E-34A37F7BA558}"/>
              </a:ext>
            </a:extLst>
          </p:cNvPr>
          <p:cNvSpPr/>
          <p:nvPr/>
        </p:nvSpPr>
        <p:spPr>
          <a:xfrm>
            <a:off x="2878672" y="1005054"/>
            <a:ext cx="28854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2,4-диметилгексадиен-1,3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CD7230F-7178-4E7C-B23D-8A9DA452631E}"/>
              </a:ext>
            </a:extLst>
          </p:cNvPr>
          <p:cNvCxnSpPr>
            <a:cxnSpLocks/>
          </p:cNvCxnSpPr>
          <p:nvPr/>
        </p:nvCxnSpPr>
        <p:spPr>
          <a:xfrm flipV="1">
            <a:off x="1054100" y="924957"/>
            <a:ext cx="0" cy="7712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7DF6305-4686-4154-8CF7-45C7AB2E75A8}"/>
              </a:ext>
            </a:extLst>
          </p:cNvPr>
          <p:cNvCxnSpPr/>
          <p:nvPr/>
        </p:nvCxnSpPr>
        <p:spPr>
          <a:xfrm>
            <a:off x="1054100" y="924957"/>
            <a:ext cx="9906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F2941DD-B1FB-430F-9302-F5A8E07D0E74}"/>
              </a:ext>
            </a:extLst>
          </p:cNvPr>
          <p:cNvCxnSpPr/>
          <p:nvPr/>
        </p:nvCxnSpPr>
        <p:spPr>
          <a:xfrm>
            <a:off x="2044700" y="924957"/>
            <a:ext cx="0" cy="33855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436E5AB-A759-45F4-890A-E0ED2832D323}"/>
              </a:ext>
            </a:extLst>
          </p:cNvPr>
          <p:cNvCxnSpPr/>
          <p:nvPr/>
        </p:nvCxnSpPr>
        <p:spPr>
          <a:xfrm>
            <a:off x="2044700" y="1254111"/>
            <a:ext cx="6096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160DB59-CAA1-4BD4-AB4B-6AB671C69AA0}"/>
              </a:ext>
            </a:extLst>
          </p:cNvPr>
          <p:cNvCxnSpPr/>
          <p:nvPr/>
        </p:nvCxnSpPr>
        <p:spPr>
          <a:xfrm>
            <a:off x="2654300" y="1263511"/>
            <a:ext cx="0" cy="43511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62D9725-11FC-4C21-9048-A841617A1162}"/>
              </a:ext>
            </a:extLst>
          </p:cNvPr>
          <p:cNvCxnSpPr/>
          <p:nvPr/>
        </p:nvCxnSpPr>
        <p:spPr>
          <a:xfrm>
            <a:off x="1823329" y="1696232"/>
            <a:ext cx="8382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D86FB800-B516-4D4E-A50B-2A39519BE50F}"/>
              </a:ext>
            </a:extLst>
          </p:cNvPr>
          <p:cNvCxnSpPr>
            <a:cxnSpLocks/>
          </p:cNvCxnSpPr>
          <p:nvPr/>
        </p:nvCxnSpPr>
        <p:spPr>
          <a:xfrm flipV="1">
            <a:off x="1823329" y="1263511"/>
            <a:ext cx="0" cy="43272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E8DC2000-0B3A-4313-8FAB-174D2E1036A7}"/>
              </a:ext>
            </a:extLst>
          </p:cNvPr>
          <p:cNvCxnSpPr/>
          <p:nvPr/>
        </p:nvCxnSpPr>
        <p:spPr>
          <a:xfrm>
            <a:off x="1435100" y="1254111"/>
            <a:ext cx="38822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D7A24734-C711-4BD2-98B3-BC916BA41719}"/>
              </a:ext>
            </a:extLst>
          </p:cNvPr>
          <p:cNvCxnSpPr/>
          <p:nvPr/>
        </p:nvCxnSpPr>
        <p:spPr>
          <a:xfrm>
            <a:off x="1054100" y="1696232"/>
            <a:ext cx="381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E9D6230C-A38C-4417-880E-7451A16B54EC}"/>
              </a:ext>
            </a:extLst>
          </p:cNvPr>
          <p:cNvCxnSpPr>
            <a:cxnSpLocks/>
          </p:cNvCxnSpPr>
          <p:nvPr/>
        </p:nvCxnSpPr>
        <p:spPr>
          <a:xfrm flipV="1">
            <a:off x="1435100" y="1254111"/>
            <a:ext cx="0" cy="44212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42999A84-7090-4A9B-B083-49FB1BF854D3}"/>
              </a:ext>
            </a:extLst>
          </p:cNvPr>
          <p:cNvSpPr/>
          <p:nvPr/>
        </p:nvSpPr>
        <p:spPr>
          <a:xfrm>
            <a:off x="263631" y="2967156"/>
            <a:ext cx="25715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2-метил-4-этилпентадиен-1,4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CFF0353C-BD54-45CA-9D37-F64FEFF8EF92}"/>
              </a:ext>
            </a:extLst>
          </p:cNvPr>
          <p:cNvSpPr/>
          <p:nvPr/>
        </p:nvSpPr>
        <p:spPr>
          <a:xfrm>
            <a:off x="516647" y="2003425"/>
            <a:ext cx="15280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5         4      3       2</a:t>
            </a:r>
          </a:p>
          <a:p>
            <a:pPr lvl="2"/>
            <a:r>
              <a:rPr lang="ru-RU" sz="1200" dirty="0">
                <a:solidFill>
                  <a:srgbClr val="FF0000"/>
                </a:solidFill>
              </a:rPr>
              <a:t>         </a:t>
            </a:r>
            <a:r>
              <a:rPr lang="ru-RU" sz="1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1E6B745A-2EAE-46F8-A60E-7C3D66DD88F2}"/>
              </a:ext>
            </a:extLst>
          </p:cNvPr>
          <p:cNvSpPr/>
          <p:nvPr/>
        </p:nvSpPr>
        <p:spPr>
          <a:xfrm>
            <a:off x="3492500" y="2014184"/>
            <a:ext cx="20609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5        4        3     2        1</a:t>
            </a:r>
          </a:p>
          <a:p>
            <a:pPr lvl="2"/>
            <a:r>
              <a:rPr lang="ru-RU" sz="1200" dirty="0">
                <a:solidFill>
                  <a:srgbClr val="FF0000"/>
                </a:solidFill>
              </a:rPr>
              <a:t>         </a:t>
            </a:r>
            <a:endParaRPr lang="ru-RU" sz="12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9BCFD493-E76B-417C-B01E-DD37DC13F31C}"/>
              </a:ext>
            </a:extLst>
          </p:cNvPr>
          <p:cNvSpPr/>
          <p:nvPr/>
        </p:nvSpPr>
        <p:spPr>
          <a:xfrm>
            <a:off x="3163463" y="2949523"/>
            <a:ext cx="25388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2,3,5-триметилгептадиен-1,4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C312387E-7685-40F1-A10E-9FDCEA8A85EA}"/>
              </a:ext>
            </a:extLst>
          </p:cNvPr>
          <p:cNvSpPr/>
          <p:nvPr/>
        </p:nvSpPr>
        <p:spPr>
          <a:xfrm>
            <a:off x="3430723" y="2201549"/>
            <a:ext cx="2696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endParaRPr lang="ru-RU" sz="12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61077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9" grpId="0"/>
      <p:bldP spid="30" grpId="0"/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98A6815-57BD-4211-A9D7-B2A2DF0D57EA}"/>
              </a:ext>
            </a:extLst>
          </p:cNvPr>
          <p:cNvSpPr/>
          <p:nvPr/>
        </p:nvSpPr>
        <p:spPr>
          <a:xfrm>
            <a:off x="63500" y="479425"/>
            <a:ext cx="57023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Относительная плотность углеводорода по кислороду равна 1,25. Массовая доля углерода в нем равна 90%.Выведите молекулярную формулу углеводорода.</a:t>
            </a:r>
          </a:p>
          <a:p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C77E759-7BFA-4E90-8EBE-E3F6824F1CC3}"/>
              </a:ext>
            </a:extLst>
          </p:cNvPr>
          <p:cNvSpPr/>
          <p:nvPr/>
        </p:nvSpPr>
        <p:spPr>
          <a:xfrm>
            <a:off x="2075179" y="22225"/>
            <a:ext cx="1941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n w="1905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 1</a:t>
            </a:r>
            <a:endParaRPr lang="ru-RU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83F7DE0-55D9-4E75-AE2E-C274EF28C797}"/>
                  </a:ext>
                </a:extLst>
              </p:cNvPr>
              <p:cNvSpPr txBox="1"/>
              <p:nvPr/>
            </p:nvSpPr>
            <p:spPr>
              <a:xfrm>
                <a:off x="63500" y="1198234"/>
                <a:ext cx="1600308" cy="675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  <a:endParaRPr lang="en-US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𝐷</m:t>
                          </m:r>
                        </m:e>
                        <m:sub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1200" b="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=1,2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</m:oMath>
                  </m:oMathPara>
                </a14:m>
                <a:endParaRPr lang="en-US" sz="12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 xmlns:m="http://schemas.openxmlformats.org/officeDocument/2006/math">
                    <m:r>
                      <a:rPr lang="en-US" sz="11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d>
                      <m:dPr>
                        <m:ctrlPr>
                          <a:rPr lang="en-US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</m:d>
                    <m:r>
                      <a:rPr lang="en-US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</m:oMath>
                </a14:m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90%</a:t>
                </a:r>
                <a:endParaRPr lang="ru-RU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83F7DE0-55D9-4E75-AE2E-C274EF28C7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1198234"/>
                <a:ext cx="1600308" cy="675441"/>
              </a:xfrm>
              <a:prstGeom prst="rect">
                <a:avLst/>
              </a:prstGeom>
              <a:blipFill>
                <a:blip r:embed="rId2"/>
                <a:stretch>
                  <a:fillRect t="-1818" b="-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275B12F-2A63-40CB-BA91-36528FB81781}"/>
              </a:ext>
            </a:extLst>
          </p:cNvPr>
          <p:cNvCxnSpPr>
            <a:cxnSpLocks/>
          </p:cNvCxnSpPr>
          <p:nvPr/>
        </p:nvCxnSpPr>
        <p:spPr>
          <a:xfrm>
            <a:off x="173489" y="1905566"/>
            <a:ext cx="1185411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35CA93A7-0694-40E8-8BD8-E8D5332FBC4C}"/>
              </a:ext>
            </a:extLst>
          </p:cNvPr>
          <p:cNvCxnSpPr/>
          <p:nvPr/>
        </p:nvCxnSpPr>
        <p:spPr>
          <a:xfrm rot="5400000">
            <a:off x="821557" y="1741713"/>
            <a:ext cx="1081088" cy="75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A4E6E75-61B5-48AA-BD8B-EE115DDA6E75}"/>
                  </a:ext>
                </a:extLst>
              </p:cNvPr>
              <p:cNvSpPr txBox="1"/>
              <p:nvPr/>
            </p:nvSpPr>
            <p:spPr>
              <a:xfrm>
                <a:off x="145062" y="1896564"/>
                <a:ext cx="1279098" cy="52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324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Найти: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sub>
                      </m:sSub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sub>
                      </m:sSub>
                      <m:r>
                        <a:rPr lang="en-US" sz="1324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−?</m:t>
                      </m:r>
                    </m:oMath>
                  </m:oMathPara>
                </a14:m>
                <a:endParaRPr lang="ru-RU" sz="1324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A4E6E75-61B5-48AA-BD8B-EE115DDA6E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62" y="1896564"/>
                <a:ext cx="1279098" cy="528543"/>
              </a:xfrm>
              <a:prstGeom prst="rect">
                <a:avLst/>
              </a:prstGeom>
              <a:blipFill>
                <a:blip r:embed="rId3"/>
                <a:stretch>
                  <a:fillRect l="-1429" t="-11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4498AA2-F939-4873-AF4A-5E552CCD84DF}"/>
              </a:ext>
            </a:extLst>
          </p:cNvPr>
          <p:cNvSpPr txBox="1"/>
          <p:nvPr/>
        </p:nvSpPr>
        <p:spPr>
          <a:xfrm>
            <a:off x="1384585" y="1099550"/>
            <a:ext cx="1477486" cy="49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4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endParaRPr lang="ru-RU" sz="1324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523A431A-7522-4CB3-984F-92AD63A38347}"/>
                  </a:ext>
                </a:extLst>
              </p:cNvPr>
              <p:cNvSpPr/>
              <p:nvPr/>
            </p:nvSpPr>
            <p:spPr>
              <a:xfrm>
                <a:off x="1387860" y="1336366"/>
                <a:ext cx="1890005" cy="5223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324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𝐷</m:t>
                          </m:r>
                        </m:e>
                        <m:sub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324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sSub>
                        <m:sSubPr>
                          <m:ctrlP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1324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sub>
                      </m:sSub>
                      <m:sSub>
                        <m:sSubPr>
                          <m:ctrlP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  <m:sub>
                          <m:r>
                            <a:rPr lang="en-US" sz="1324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sub>
                      </m:sSub>
                      <m:r>
                        <a:rPr lang="en-US" sz="1324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f>
                        <m:fPr>
                          <m:ctrlP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  <m: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324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324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324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en-US" sz="1324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  <m: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sz="1324" dirty="0"/>
              </a:p>
            </p:txBody>
          </p:sp>
        </mc:Choice>
        <mc:Fallback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523A431A-7522-4CB3-984F-92AD63A383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7860" y="1336366"/>
                <a:ext cx="1890005" cy="522322"/>
              </a:xfrm>
              <a:prstGeom prst="rect">
                <a:avLst/>
              </a:prstGeom>
              <a:blipFill>
                <a:blip r:embed="rId4"/>
                <a:stretch>
                  <a:fillRect b="-58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C52940-4211-431E-BEDB-B9372FCA338A}"/>
                  </a:ext>
                </a:extLst>
              </p:cNvPr>
              <p:cNvSpPr txBox="1"/>
              <p:nvPr/>
            </p:nvSpPr>
            <p:spPr>
              <a:xfrm>
                <a:off x="1436078" y="1864233"/>
                <a:ext cx="2331536" cy="2358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24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n-US" sz="1324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ru-RU" sz="1324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𝐷</m:t>
                          </m:r>
                        </m:e>
                        <m:sub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en-US" sz="1324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324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𝑀</m:t>
                      </m:r>
                      <m:d>
                        <m:dPr>
                          <m:ctrlPr>
                            <a:rPr lang="en-US" sz="1324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1324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C52940-4211-431E-BEDB-B9372FCA33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6078" y="1864233"/>
                <a:ext cx="2331536" cy="235898"/>
              </a:xfrm>
              <a:prstGeom prst="rect">
                <a:avLst/>
              </a:prstGeom>
              <a:blipFill>
                <a:blip r:embed="rId5"/>
                <a:stretch>
                  <a:fillRect l="-1309" b="-17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A4EFF77-3142-498C-BF8C-9285E1BF850D}"/>
                  </a:ext>
                </a:extLst>
              </p:cNvPr>
              <p:cNvSpPr/>
              <p:nvPr/>
            </p:nvSpPr>
            <p:spPr>
              <a:xfrm>
                <a:off x="1277986" y="2119271"/>
                <a:ext cx="2839303" cy="3268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24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n-US" sz="1324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ru-RU" sz="1324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324" b="0" i="0" smtClean="0">
                          <a:latin typeface="Cambria Math" panose="02040503050406030204" pitchFamily="18" charset="0"/>
                        </a:rPr>
                        <m:t>1,25</m:t>
                      </m:r>
                      <m:r>
                        <a:rPr lang="en-US" sz="1324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32</m:t>
                      </m:r>
                      <m:r>
                        <a:rPr lang="en-US" sz="1324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40</m:t>
                      </m:r>
                      <m:r>
                        <a:rPr lang="en-US" sz="1324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ru-RU" sz="1324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г/моль</m:t>
                      </m:r>
                    </m:oMath>
                  </m:oMathPara>
                </a14:m>
                <a:endParaRPr lang="ru-RU" sz="1324" dirty="0"/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A4EFF77-3142-498C-BF8C-9285E1BF85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986" y="2119271"/>
                <a:ext cx="2839303" cy="326821"/>
              </a:xfrm>
              <a:prstGeom prst="rect">
                <a:avLst/>
              </a:prstGeom>
              <a:blipFill>
                <a:blip r:embed="rId6"/>
                <a:stretch>
                  <a:fillRect b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754DE2FE-FD7C-4DC9-B0D7-74A398FC0A67}"/>
                  </a:ext>
                </a:extLst>
              </p:cNvPr>
              <p:cNvSpPr/>
              <p:nvPr/>
            </p:nvSpPr>
            <p:spPr>
              <a:xfrm>
                <a:off x="1351660" y="2853198"/>
                <a:ext cx="2714333" cy="3251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513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13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513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1513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sz="1513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513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513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1513" b="1" dirty="0"/>
                  <a:t> -</a:t>
                </a:r>
                <a:r>
                  <a:rPr lang="ru-RU" sz="1513" b="1" dirty="0"/>
                  <a:t> </a:t>
                </a:r>
                <a:r>
                  <a:rPr lang="en-US" sz="1513" b="1" dirty="0"/>
                  <a:t> </a:t>
                </a:r>
                <a:r>
                  <a:rPr lang="ru-RU" sz="1513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пропадиен</a:t>
                </a:r>
                <a:endParaRPr lang="ru-RU" sz="1513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754DE2FE-FD7C-4DC9-B0D7-74A398FC0A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660" y="2853198"/>
                <a:ext cx="2714333" cy="325154"/>
              </a:xfrm>
              <a:prstGeom prst="rect">
                <a:avLst/>
              </a:prstGeom>
              <a:blipFill>
                <a:blip r:embed="rId7"/>
                <a:stretch>
                  <a:fillRect l="-1124" t="-5660" b="-245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51BC19C4-DBD1-45AF-A7B4-D3032B0AA77B}"/>
                  </a:ext>
                </a:extLst>
              </p:cNvPr>
              <p:cNvSpPr/>
              <p:nvPr/>
            </p:nvSpPr>
            <p:spPr>
              <a:xfrm>
                <a:off x="956536" y="2379157"/>
                <a:ext cx="2752651" cy="4740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24" b="0" i="1" smtClean="0">
                          <a:latin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sz="1324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324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ru-RU" sz="1324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324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24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  <m:r>
                            <a:rPr lang="en-US" sz="1324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∙0,9</m:t>
                          </m:r>
                        </m:num>
                        <m:den>
                          <m:r>
                            <a:rPr lang="en-US" sz="1324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1324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</m:oMath>
                  </m:oMathPara>
                </a14:m>
                <a:endParaRPr lang="ru-RU" sz="1324" dirty="0"/>
              </a:p>
            </p:txBody>
          </p:sp>
        </mc:Choice>
        <mc:Fallback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51BC19C4-DBD1-45AF-A7B4-D3032B0AA7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536" y="2379157"/>
                <a:ext cx="2752651" cy="474041"/>
              </a:xfrm>
              <a:prstGeom prst="rect">
                <a:avLst/>
              </a:prstGeom>
              <a:blipFill>
                <a:blip r:embed="rId8"/>
                <a:stretch>
                  <a:fillRect b="-3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925D9440-C429-4597-BDEE-7B70CBB1B912}"/>
                  </a:ext>
                </a:extLst>
              </p:cNvPr>
              <p:cNvSpPr/>
              <p:nvPr/>
            </p:nvSpPr>
            <p:spPr>
              <a:xfrm>
                <a:off x="2779027" y="2457648"/>
                <a:ext cx="2882900" cy="30777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</m:d>
                      <m:r>
                        <a:rPr lang="ru-RU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40−36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925D9440-C429-4597-BDEE-7B70CBB1B9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027" y="2457648"/>
                <a:ext cx="2882900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838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 build="p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71050C4-1ED6-44C8-A176-C00A49EB154D}"/>
              </a:ext>
            </a:extLst>
          </p:cNvPr>
          <p:cNvSpPr/>
          <p:nvPr/>
        </p:nvSpPr>
        <p:spPr>
          <a:xfrm>
            <a:off x="2075179" y="22225"/>
            <a:ext cx="1941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n w="1905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 2</a:t>
            </a:r>
            <a:endParaRPr lang="ru-RU" sz="24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A9EBEFF-3F05-487D-85E6-C81F7875DF1A}"/>
              </a:ext>
            </a:extLst>
          </p:cNvPr>
          <p:cNvSpPr/>
          <p:nvPr/>
        </p:nvSpPr>
        <p:spPr>
          <a:xfrm>
            <a:off x="63500" y="487488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Сколько граммов 1,3-бутадиена потребуется для получения 97 г 1,2,3,4 - </a:t>
            </a:r>
            <a:r>
              <a:rPr lang="ru-RU" sz="1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тетрахлорбутана</a:t>
            </a:r>
            <a:r>
              <a:rPr lang="ru-RU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993DC36F-1EC4-4F8B-A4E9-C6DC9DA301BF}"/>
              </a:ext>
            </a:extLst>
          </p:cNvPr>
          <p:cNvSpPr txBox="1">
            <a:spLocks/>
          </p:cNvSpPr>
          <p:nvPr/>
        </p:nvSpPr>
        <p:spPr>
          <a:xfrm>
            <a:off x="151130" y="1045272"/>
            <a:ext cx="5410200" cy="1123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kern="0" dirty="0"/>
              <a:t>Дано:</a:t>
            </a:r>
            <a:endParaRPr lang="ru-RU" sz="1200" kern="0" dirty="0"/>
          </a:p>
          <a:p>
            <a:r>
              <a:rPr lang="en-US" sz="1200" kern="0" dirty="0"/>
              <a:t>m</a:t>
            </a:r>
            <a:r>
              <a:rPr lang="ru-RU" sz="1200" kern="0" dirty="0"/>
              <a:t>(С</a:t>
            </a:r>
            <a:r>
              <a:rPr lang="ru-RU" sz="700" kern="0" dirty="0"/>
              <a:t>4</a:t>
            </a:r>
            <a:r>
              <a:rPr lang="en-US" sz="1200" kern="0" dirty="0"/>
              <a:t>H</a:t>
            </a:r>
            <a:r>
              <a:rPr lang="ru-RU" sz="700" kern="0" dirty="0"/>
              <a:t>2</a:t>
            </a:r>
            <a:r>
              <a:rPr lang="en-US" sz="1200" kern="0" dirty="0"/>
              <a:t>Br</a:t>
            </a:r>
            <a:r>
              <a:rPr lang="en-US" sz="700" kern="0" dirty="0"/>
              <a:t>4</a:t>
            </a:r>
            <a:r>
              <a:rPr lang="ru-RU" sz="1200" kern="0" dirty="0"/>
              <a:t>) = </a:t>
            </a:r>
            <a:r>
              <a:rPr lang="en-US" sz="1200" kern="0" dirty="0"/>
              <a:t>97 </a:t>
            </a:r>
            <a:r>
              <a:rPr lang="ru-RU" sz="1200" kern="0" dirty="0"/>
              <a:t>г</a:t>
            </a:r>
            <a:endParaRPr lang="en-US" sz="1200" kern="0" dirty="0"/>
          </a:p>
          <a:p>
            <a:endParaRPr lang="ru-RU" sz="1050" b="1" kern="0" dirty="0"/>
          </a:p>
          <a:p>
            <a:r>
              <a:rPr lang="ru-RU" sz="1200" b="1" kern="0" dirty="0"/>
              <a:t>Найти:</a:t>
            </a:r>
            <a:endParaRPr lang="ru-RU" sz="1200" kern="0" dirty="0"/>
          </a:p>
          <a:p>
            <a:r>
              <a:rPr lang="en-US" kern="0" dirty="0"/>
              <a:t>m(</a:t>
            </a:r>
            <a:r>
              <a:rPr lang="ru-RU" kern="0" dirty="0"/>
              <a:t>С</a:t>
            </a:r>
            <a:r>
              <a:rPr lang="en-US" sz="800" kern="0" dirty="0"/>
              <a:t>4</a:t>
            </a:r>
            <a:r>
              <a:rPr lang="en-US" kern="0" dirty="0"/>
              <a:t>H</a:t>
            </a:r>
            <a:r>
              <a:rPr lang="en-US" sz="700" kern="0" dirty="0"/>
              <a:t>6</a:t>
            </a:r>
            <a:r>
              <a:rPr lang="en-US" kern="0" dirty="0"/>
              <a:t>)</a:t>
            </a:r>
            <a:r>
              <a:rPr lang="ru-RU" sz="1200" kern="0" dirty="0"/>
              <a:t>- ?</a:t>
            </a:r>
            <a:br>
              <a:rPr lang="ru-RU" sz="1100" kern="0" dirty="0"/>
            </a:br>
            <a:endParaRPr lang="ru-RU" sz="1100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55473F2-D6A2-49E8-87EC-A3DC21001A08}"/>
                  </a:ext>
                </a:extLst>
              </p:cNvPr>
              <p:cNvSpPr/>
              <p:nvPr/>
            </p:nvSpPr>
            <p:spPr>
              <a:xfrm>
                <a:off x="1516074" y="1256988"/>
                <a:ext cx="4419599" cy="12511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+  2Br</a:t>
                </a:r>
                <a:r>
                  <a:rPr lang="en-US" sz="105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→ </a:t>
                </a:r>
                <a:r>
                  <a:rPr lang="ru-RU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en-US" sz="1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Br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endParaRPr lang="en-US" sz="1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𝐵𝑟</m:t>
                              </m:r>
                            </m:e>
                            <m:sub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97 </m:t>
                          </m:r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г</m:t>
                          </m:r>
                        </m:num>
                        <m:den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370 г/моль</m:t>
                          </m:r>
                        </m:den>
                      </m:f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0,26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моль</m:t>
                      </m:r>
                    </m:oMath>
                  </m:oMathPara>
                </a14:m>
                <a:endParaRPr lang="en-US" sz="11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3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𝐵𝑟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e>
                      </m:d>
                      <m:r>
                        <a:rPr lang="ru-RU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</m:t>
                      </m:r>
                      <m:r>
                        <a:rPr lang="ru-RU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моль</m:t>
                      </m:r>
                    </m:oMath>
                  </m:oMathPara>
                </a14:m>
                <a:endParaRPr lang="ru-RU" sz="1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e>
                      </m:d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e>
                      </m:d>
                      <m:r>
                        <a:rPr lang="ru-RU" sz="1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=0,26 мол</m:t>
                      </m:r>
                      <m:r>
                        <a:rPr lang="ru-RU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ь∙</m:t>
                      </m:r>
                      <m:f>
                        <m:fPr>
                          <m:ctrlPr>
                            <a:rPr lang="ru-RU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54г</m:t>
                          </m:r>
                        </m:num>
                        <m:den>
                          <m:r>
                            <a:rPr lang="ru-RU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моль</m:t>
                          </m:r>
                        </m:den>
                      </m:f>
                      <m:r>
                        <a:rPr lang="ru-RU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=14,04 г</m:t>
                      </m:r>
                    </m:oMath>
                  </m:oMathPara>
                </a14:m>
                <a:endParaRPr lang="ru-RU" sz="1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55473F2-D6A2-49E8-87EC-A3DC21001A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074" y="1256988"/>
                <a:ext cx="4419599" cy="1251176"/>
              </a:xfrm>
              <a:prstGeom prst="rect">
                <a:avLst/>
              </a:prstGeom>
              <a:blipFill>
                <a:blip r:embed="rId2"/>
                <a:stretch>
                  <a:fillRect l="-828" t="-14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DFCD1F6-04B8-45C4-9288-3AF17ACDAB8B}"/>
              </a:ext>
            </a:extLst>
          </p:cNvPr>
          <p:cNvCxnSpPr>
            <a:cxnSpLocks/>
          </p:cNvCxnSpPr>
          <p:nvPr/>
        </p:nvCxnSpPr>
        <p:spPr>
          <a:xfrm>
            <a:off x="133245" y="1470025"/>
            <a:ext cx="14097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F17DF54-8CAA-44E6-86FF-074899162C7A}"/>
              </a:ext>
            </a:extLst>
          </p:cNvPr>
          <p:cNvCxnSpPr>
            <a:cxnSpLocks/>
          </p:cNvCxnSpPr>
          <p:nvPr/>
        </p:nvCxnSpPr>
        <p:spPr>
          <a:xfrm>
            <a:off x="1542946" y="1105166"/>
            <a:ext cx="0" cy="11250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88A41DA-9786-47E7-9D90-BB71DBDCDF6A}"/>
              </a:ext>
            </a:extLst>
          </p:cNvPr>
          <p:cNvSpPr/>
          <p:nvPr/>
        </p:nvSpPr>
        <p:spPr>
          <a:xfrm>
            <a:off x="1565304" y="1009308"/>
            <a:ext cx="9151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3E5B79A8-A030-4391-8BD2-2550149B7A6D}"/>
                  </a:ext>
                </a:extLst>
              </p:cNvPr>
              <p:cNvSpPr/>
              <p:nvPr/>
            </p:nvSpPr>
            <p:spPr>
              <a:xfrm>
                <a:off x="1535547" y="2565991"/>
                <a:ext cx="2418547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14:m>
                  <m:oMath xmlns:m="http://schemas.openxmlformats.org/officeDocument/2006/math">
                    <m:r>
                      <a:rPr lang="ru-RU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ru-RU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ru-RU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e>
                    </m:d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14,04 г</m:t>
                    </m:r>
                  </m:oMath>
                </a14:m>
                <a:endParaRPr lang="ru-RU" sz="1400" dirty="0"/>
              </a:p>
            </p:txBody>
          </p:sp>
        </mc:Choice>
        <mc:Fallback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3E5B79A8-A030-4391-8BD2-2550149B7A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547" y="2565991"/>
                <a:ext cx="2418547" cy="307777"/>
              </a:xfrm>
              <a:prstGeom prst="rect">
                <a:avLst/>
              </a:prstGeom>
              <a:blipFill>
                <a:blip r:embed="rId3"/>
                <a:stretch>
                  <a:fillRect l="-756" t="-4000" b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464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3">
            <a:extLst>
              <a:ext uri="{FF2B5EF4-FFF2-40B4-BE49-F238E27FC236}">
                <a16:creationId xmlns:a16="http://schemas.microsoft.com/office/drawing/2014/main" id="{C00704E2-85A1-4D3D-A3E0-40873D069B5D}"/>
              </a:ext>
            </a:extLst>
          </p:cNvPr>
          <p:cNvSpPr txBox="1">
            <a:spLocks/>
          </p:cNvSpPr>
          <p:nvPr/>
        </p:nvSpPr>
        <p:spPr>
          <a:xfrm>
            <a:off x="68273" y="519093"/>
            <a:ext cx="5486400" cy="49244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3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Какую массу дивинила можно получить из 200 л 96%-</a:t>
            </a:r>
            <a:r>
              <a:rPr lang="ru-RU" sz="1300" kern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ного</a:t>
            </a:r>
            <a:r>
              <a:rPr lang="ru-RU" sz="13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этанола (</a:t>
            </a:r>
            <a:r>
              <a:rPr lang="el-GR" sz="13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ru-RU" sz="13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=0,8 г/мл) по методу Лебедева?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Текст 2">
                <a:extLst>
                  <a:ext uri="{FF2B5EF4-FFF2-40B4-BE49-F238E27FC236}">
                    <a16:creationId xmlns:a16="http://schemas.microsoft.com/office/drawing/2014/main" id="{D4AF74A2-D42E-49F1-801C-4083CF22E38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4473" y="1058465"/>
                <a:ext cx="5410200" cy="1107996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1400" b="0" i="1">
                    <a:solidFill>
                      <a:srgbClr val="231F20"/>
                    </a:solidFill>
                    <a:latin typeface="Arial"/>
                    <a:ea typeface="+mn-ea"/>
                    <a:cs typeface="Arial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1200" b="1" kern="0" dirty="0"/>
                  <a:t>Дано:</a:t>
                </a:r>
                <a:endParaRPr lang="ru-RU" sz="1200" kern="0" dirty="0"/>
              </a:p>
              <a:p>
                <a:r>
                  <a:rPr lang="el-GR" sz="12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ρ</a:t>
                </a:r>
                <a:r>
                  <a:rPr lang="ru-RU" sz="12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=0,8 г/мл </a:t>
                </a:r>
                <a:endParaRPr lang="en-US" sz="12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200" kern="0" dirty="0"/>
                  <a:t>V(</a:t>
                </a:r>
                <a:r>
                  <a:rPr lang="ru-RU" sz="1200" kern="0" dirty="0"/>
                  <a:t>С</a:t>
                </a:r>
                <a:r>
                  <a:rPr lang="en-US" sz="700" kern="0" dirty="0"/>
                  <a:t>2</a:t>
                </a:r>
                <a:r>
                  <a:rPr lang="en-US" sz="1200" kern="0" dirty="0"/>
                  <a:t>H</a:t>
                </a:r>
                <a:r>
                  <a:rPr lang="en-US" sz="700" kern="0" dirty="0"/>
                  <a:t>5</a:t>
                </a:r>
                <a:r>
                  <a:rPr lang="en-US" sz="1050" kern="0" dirty="0"/>
                  <a:t>OH</a:t>
                </a:r>
                <a:r>
                  <a:rPr lang="en-US" sz="1200" kern="0" dirty="0"/>
                  <a:t>) = 200 </a:t>
                </a:r>
                <a:r>
                  <a:rPr lang="ru-RU" sz="1200" kern="0" dirty="0"/>
                  <a:t>л</a:t>
                </a:r>
              </a:p>
              <a:p>
                <a14:m>
                  <m:oMath xmlns:m="http://schemas.openxmlformats.org/officeDocument/2006/math">
                    <m:r>
                      <a:rPr lang="en-US" sz="12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d>
                      <m:dPr>
                        <m:ctrlPr>
                          <a:rPr lang="en-US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ru-RU" sz="1200" kern="0" dirty="0"/>
                          <m:t>С</m:t>
                        </m:r>
                        <m:r>
                          <m:rPr>
                            <m:nor/>
                          </m:rPr>
                          <a:rPr lang="en-US" sz="700" kern="0" dirty="0"/>
                          <m:t>2</m:t>
                        </m:r>
                        <m:r>
                          <m:rPr>
                            <m:nor/>
                          </m:rPr>
                          <a:rPr lang="en-US" sz="1200" kern="0" dirty="0"/>
                          <m:t>H</m:t>
                        </m:r>
                        <m:r>
                          <m:rPr>
                            <m:nor/>
                          </m:rPr>
                          <a:rPr lang="en-US" sz="700" kern="0" dirty="0"/>
                          <m:t>5</m:t>
                        </m:r>
                        <m:r>
                          <m:rPr>
                            <m:nor/>
                          </m:rPr>
                          <a:rPr lang="en-US" sz="1050" kern="0" dirty="0"/>
                          <m:t>OH</m:t>
                        </m:r>
                      </m:e>
                    </m:d>
                    <m:r>
                      <a:rPr lang="en-US" sz="12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</m:oMath>
                </a14:m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ru-RU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%</a:t>
                </a:r>
                <a:endParaRPr lang="ru-RU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200" b="1" kern="0" dirty="0"/>
              </a:p>
              <a:p>
                <a:r>
                  <a:rPr lang="ru-RU" sz="1200" b="1" kern="0" dirty="0"/>
                  <a:t>Найти:</a:t>
                </a:r>
                <a14:m>
                  <m:oMath xmlns:m="http://schemas.openxmlformats.org/officeDocument/2006/math">
                    <m:r>
                      <a:rPr lang="en-US" sz="1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d>
                      <m:dPr>
                        <m:ctrlPr>
                          <a:rPr lang="en-US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2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ru-RU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sSub>
                          <m:sSubPr>
                            <m:ctrlPr>
                              <a:rPr lang="en-US" sz="1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1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100" kern="0" dirty="0"/>
                  <a:t> - </a:t>
                </a:r>
                <a:r>
                  <a:rPr lang="ru-RU" sz="1100" kern="0" dirty="0"/>
                  <a:t>?</a:t>
                </a:r>
              </a:p>
            </p:txBody>
          </p:sp>
        </mc:Choice>
        <mc:Fallback>
          <p:sp>
            <p:nvSpPr>
              <p:cNvPr id="4" name="Текст 2">
                <a:extLst>
                  <a:ext uri="{FF2B5EF4-FFF2-40B4-BE49-F238E27FC236}">
                    <a16:creationId xmlns:a16="http://schemas.microsoft.com/office/drawing/2014/main" id="{D4AF74A2-D42E-49F1-801C-4083CF22E3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473" y="1058465"/>
                <a:ext cx="5410200" cy="1107996"/>
              </a:xfrm>
              <a:prstGeom prst="rect">
                <a:avLst/>
              </a:prstGeom>
              <a:blipFill>
                <a:blip r:embed="rId2"/>
                <a:stretch>
                  <a:fillRect l="-1804" t="-4972" b="-7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737C766-9857-47A0-87A2-76D94014A895}"/>
                  </a:ext>
                </a:extLst>
              </p:cNvPr>
              <p:cNvSpPr/>
              <p:nvPr/>
            </p:nvSpPr>
            <p:spPr>
              <a:xfrm>
                <a:off x="1585059" y="1150035"/>
                <a:ext cx="4419599" cy="18952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ru-RU" sz="1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1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uz-Latn-UZ" sz="1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𝐂</m:t>
                        </m:r>
                      </m:e>
                      <m:sub>
                        <m:r>
                          <a:rPr lang="ru-RU" sz="1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ru-RU" sz="1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1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𝐇</m:t>
                        </m:r>
                      </m:e>
                      <m:sub>
                        <m:r>
                          <a:rPr lang="ru-RU" sz="1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b>
                    </m:sSub>
                    <m:r>
                      <a:rPr lang="en-US" sz="1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𝐎𝐇</m:t>
                    </m:r>
                    <m:groupChr>
                      <m:groupChrPr>
                        <m:chr m:val="→"/>
                        <m:vertJc m:val="bot"/>
                        <m:ctrlPr>
                          <a:rPr lang="uz-Latn-UZ" sz="1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uz-Latn-UZ" sz="1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1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        </m:t>
                        </m:r>
                      </m:e>
                    </m:groupChr>
                    <m:sSub>
                      <m:sSubPr>
                        <m:ctrlPr>
                          <a:rPr lang="uz-Latn-UZ" sz="1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1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𝐂</m:t>
                        </m:r>
                      </m:e>
                      <m:sub>
                        <m:r>
                          <a:rPr lang="en-US" sz="1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  <m:sSub>
                      <m:sSubPr>
                        <m:ctrlPr>
                          <a:rPr lang="uz-Latn-UZ" sz="1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1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𝐇</m:t>
                        </m:r>
                      </m:e>
                      <m:sub>
                        <m:r>
                          <a:rPr lang="en-US" sz="1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r>
                      <a:rPr lang="en-US" sz="1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1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𝟐𝐇</m:t>
                        </m:r>
                      </m:e>
                      <m:sub>
                        <m:r>
                          <a:rPr lang="en-US" sz="1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6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O + H</a:t>
                </a:r>
                <a:r>
                  <a:rPr lang="en-US" sz="1600" b="1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</a:t>
                </a:r>
              </a:p>
              <a:p>
                <a:endParaRPr lang="en-US" sz="2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р−ра</m:t>
                          </m:r>
                        </m:sub>
                      </m:sSub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𝑂𝐻</m:t>
                          </m:r>
                        </m:e>
                      </m:d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0,8</m:t>
                      </m:r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200∙</m:t>
                      </m:r>
                      <m:sSup>
                        <m:sSup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=160∙</m:t>
                      </m:r>
                      <m:sSup>
                        <m:sSup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г</m:t>
                      </m:r>
                    </m:oMath>
                  </m:oMathPara>
                </a14:m>
                <a:endParaRPr lang="ru-RU" sz="1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ru-RU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в−ва</m:t>
                          </m:r>
                        </m:sub>
                      </m:sSub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𝑂𝐻</m:t>
                          </m:r>
                        </m:e>
                      </m:d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ru-RU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р−ра</m:t>
                          </m:r>
                        </m:sub>
                      </m:sSub>
                    </m:oMath>
                  </m:oMathPara>
                </a14:m>
                <a:endParaRPr lang="ru-RU" sz="1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ru-RU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в−ва</m:t>
                        </m:r>
                      </m:sub>
                    </m:sSub>
                    <m:d>
                      <m:dPr>
                        <m:ctrlP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ru-RU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ru-RU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𝑂𝐻</m:t>
                        </m:r>
                      </m:e>
                    </m:d>
                    <m:r>
                      <a:rPr lang="en-US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0,96</m:t>
                    </m:r>
                    <m:r>
                      <a:rPr lang="en-US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160</m:t>
                    </m:r>
                  </m:oMath>
                </a14:m>
                <a:r>
                  <a:rPr lang="en-US" sz="11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ru-RU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1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ru-RU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153,6</a:t>
                </a:r>
                <a:r>
                  <a:rPr lang="en-US" sz="11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11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г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𝑂𝐻</m:t>
                          </m:r>
                        </m:e>
                      </m:d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ru-RU" sz="11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153,6</m:t>
                          </m:r>
                          <m:r>
                            <m:rPr>
                              <m:nor/>
                            </m:rPr>
                            <a:rPr lang="en-US" sz="1100" dirty="0"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ru-RU" sz="11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г </m:t>
                          </m:r>
                        </m:num>
                        <m:den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46 </m:t>
                          </m:r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г/моль</m:t>
                          </m:r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3,34</m:t>
                      </m:r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m:rPr>
                          <m:nor/>
                        </m:rPr>
                        <a:rPr lang="ru-RU" sz="11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моль</m:t>
                      </m:r>
                    </m:oMath>
                  </m:oMathPara>
                </a14:m>
                <a:endParaRPr lang="en-US" sz="11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e>
                      </m:d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  <m:d>
                            <m:d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ru-RU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ru-RU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𝑂𝐻</m:t>
                              </m:r>
                            </m:e>
                          </m:d>
                        </m:num>
                        <m:den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1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3,34</m:t>
                          </m:r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ru-RU" sz="11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ru-RU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моль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=1,67</m:t>
                      </m:r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моль</m:t>
                      </m:r>
                    </m:oMath>
                  </m:oMathPara>
                </a14:m>
                <a:endParaRPr lang="ru-RU" sz="1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e>
                      </m:d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=1,67∙</m:t>
                      </m:r>
                      <m:sSup>
                        <m:sSup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моль∙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54</m:t>
                      </m:r>
                      <m:f>
                        <m:fPr>
                          <m:ctrlP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г</m:t>
                          </m:r>
                        </m:num>
                        <m:den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моль</m:t>
                          </m:r>
                        </m:den>
                      </m:f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90,18</m:t>
                      </m:r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г</m:t>
                      </m:r>
                    </m:oMath>
                  </m:oMathPara>
                </a14:m>
                <a:endParaRPr lang="ru-RU" sz="11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737C766-9857-47A0-87A2-76D94014A8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5059" y="1150035"/>
                <a:ext cx="4419599" cy="1895262"/>
              </a:xfrm>
              <a:prstGeom prst="rect">
                <a:avLst/>
              </a:prstGeom>
              <a:blipFill>
                <a:blip r:embed="rId3"/>
                <a:stretch>
                  <a:fillRect t="-1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798EA0A-C7FC-46E2-BB1B-456ACE896D03}"/>
              </a:ext>
            </a:extLst>
          </p:cNvPr>
          <p:cNvCxnSpPr>
            <a:cxnSpLocks/>
          </p:cNvCxnSpPr>
          <p:nvPr/>
        </p:nvCxnSpPr>
        <p:spPr>
          <a:xfrm>
            <a:off x="144473" y="1851025"/>
            <a:ext cx="14634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48951D0-645E-462E-BA30-B7D994CECEC5}"/>
              </a:ext>
            </a:extLst>
          </p:cNvPr>
          <p:cNvCxnSpPr>
            <a:cxnSpLocks/>
          </p:cNvCxnSpPr>
          <p:nvPr/>
        </p:nvCxnSpPr>
        <p:spPr>
          <a:xfrm>
            <a:off x="1607919" y="1059907"/>
            <a:ext cx="0" cy="11250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A112FC9-C50F-4944-A467-74D587BEFBF3}"/>
              </a:ext>
            </a:extLst>
          </p:cNvPr>
          <p:cNvSpPr/>
          <p:nvPr/>
        </p:nvSpPr>
        <p:spPr>
          <a:xfrm>
            <a:off x="1607919" y="1011536"/>
            <a:ext cx="9151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D3FBDA33-231E-4EEC-A5E0-64CC3BD80F27}"/>
                  </a:ext>
                </a:extLst>
              </p:cNvPr>
              <p:cNvSpPr/>
              <p:nvPr/>
            </p:nvSpPr>
            <p:spPr>
              <a:xfrm>
                <a:off x="1578286" y="2954153"/>
                <a:ext cx="218098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14:m>
                  <m:oMath xmlns:m="http://schemas.openxmlformats.org/officeDocument/2006/math">
                    <m:r>
                      <a:rPr lang="ru-RU" sz="1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d>
                      <m:dPr>
                        <m:ctrlPr>
                          <a:rPr lang="en-US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ru-RU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1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e>
                    </m:d>
                    <m:r>
                      <a:rPr lang="ru-RU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=90,18 кг</m:t>
                    </m:r>
                  </m:oMath>
                </a14:m>
                <a:endParaRPr lang="ru-RU" sz="1200" dirty="0"/>
              </a:p>
            </p:txBody>
          </p:sp>
        </mc:Choice>
        <mc:Fallback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D3FBDA33-231E-4EEC-A5E0-64CC3BD80F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8286" y="2954153"/>
                <a:ext cx="2180982" cy="276999"/>
              </a:xfrm>
              <a:prstGeom prst="rect">
                <a:avLst/>
              </a:prstGeom>
              <a:blipFill>
                <a:blip r:embed="rId4"/>
                <a:stretch>
                  <a:fillRect l="-279" t="-4444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C9DC45C-68BA-42FD-859A-19639D21572B}"/>
              </a:ext>
            </a:extLst>
          </p:cNvPr>
          <p:cNvSpPr/>
          <p:nvPr/>
        </p:nvSpPr>
        <p:spPr>
          <a:xfrm>
            <a:off x="1934929" y="49781"/>
            <a:ext cx="1941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n w="1905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 3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8761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F59A7F1-CEA4-4C17-B514-9262E4922D4A}"/>
              </a:ext>
            </a:extLst>
          </p:cNvPr>
          <p:cNvSpPr/>
          <p:nvPr/>
        </p:nvSpPr>
        <p:spPr>
          <a:xfrm>
            <a:off x="1934929" y="49781"/>
            <a:ext cx="1941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n w="1905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 4</a:t>
            </a:r>
            <a:endParaRPr lang="ru-RU" sz="24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B23BD0-2840-41A3-AA58-A6AC85FCFB80}"/>
              </a:ext>
            </a:extLst>
          </p:cNvPr>
          <p:cNvSpPr/>
          <p:nvPr/>
        </p:nvSpPr>
        <p:spPr>
          <a:xfrm>
            <a:off x="99934" y="525555"/>
            <a:ext cx="55261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Установите соответствие между мономером и веществом, которое образуется при его полимеризации:</a:t>
            </a:r>
            <a:endParaRPr lang="ru-RU" sz="1400" i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1349514-9291-4587-B04D-1B6AB231F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8" y="1025321"/>
            <a:ext cx="4635500" cy="2091203"/>
          </a:xfrm>
          <a:prstGeom prst="rect">
            <a:avLst/>
          </a:prstGeom>
        </p:spPr>
      </p:pic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9464DB35-1EF3-41C3-9FF2-3AD370C96A54}"/>
              </a:ext>
            </a:extLst>
          </p:cNvPr>
          <p:cNvCxnSpPr/>
          <p:nvPr/>
        </p:nvCxnSpPr>
        <p:spPr>
          <a:xfrm>
            <a:off x="1435100" y="1393825"/>
            <a:ext cx="152400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09A149C7-2E43-411B-9E89-123A57A3D071}"/>
              </a:ext>
            </a:extLst>
          </p:cNvPr>
          <p:cNvCxnSpPr>
            <a:cxnSpLocks/>
          </p:cNvCxnSpPr>
          <p:nvPr/>
        </p:nvCxnSpPr>
        <p:spPr>
          <a:xfrm>
            <a:off x="1358900" y="1546225"/>
            <a:ext cx="1600200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B6E0CEBA-8089-4C70-8508-9F3E137EAFB8}"/>
              </a:ext>
            </a:extLst>
          </p:cNvPr>
          <p:cNvCxnSpPr/>
          <p:nvPr/>
        </p:nvCxnSpPr>
        <p:spPr>
          <a:xfrm flipV="1">
            <a:off x="1663700" y="1393825"/>
            <a:ext cx="1295400" cy="266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C9D055C6-6A28-49A6-B033-4BA60D1160E0}"/>
              </a:ext>
            </a:extLst>
          </p:cNvPr>
          <p:cNvCxnSpPr/>
          <p:nvPr/>
        </p:nvCxnSpPr>
        <p:spPr>
          <a:xfrm>
            <a:off x="1118772" y="1891275"/>
            <a:ext cx="182880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91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C88BBC-D513-4609-A723-01ACB39F9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6500" y="699095"/>
            <a:ext cx="4050030" cy="1846659"/>
          </a:xfrm>
        </p:spPr>
        <p:txBody>
          <a:bodyPr/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Выполните № 5,6 на стр. 56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Какую массу дивинила можно получить из 450 мл 80%-</a:t>
            </a:r>
            <a:r>
              <a:rPr lang="ru-RU" sz="20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ного</a:t>
            </a:r>
            <a:r>
              <a:rPr lang="ru-RU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этанола (</a:t>
            </a:r>
            <a:r>
              <a:rPr lang="el-GR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ru-RU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=0,85 г/мл) по методу Лебедева?</a:t>
            </a: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6F210518-6888-4A13-8E49-D683CAB9A0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85" y="98425"/>
            <a:ext cx="5165725" cy="307567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1892" dirty="0"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</a:t>
            </a:r>
            <a:endParaRPr sz="18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780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10522</TotalTime>
  <Words>403</Words>
  <Application>Microsoft Office PowerPoint</Application>
  <PresentationFormat>Произвольный</PresentationFormat>
  <Paragraphs>68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Химия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Задания для самостоятельного решения: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367</cp:revision>
  <dcterms:created xsi:type="dcterms:W3CDTF">2020-04-13T08:05:16Z</dcterms:created>
  <dcterms:modified xsi:type="dcterms:W3CDTF">2020-11-20T10:54:24Z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