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304" r:id="rId3"/>
    <p:sldId id="283" r:id="rId4"/>
    <p:sldId id="260" r:id="rId5"/>
    <p:sldId id="300" r:id="rId6"/>
    <p:sldId id="305" r:id="rId7"/>
    <p:sldId id="1531" r:id="rId8"/>
    <p:sldId id="299" r:id="rId9"/>
    <p:sldId id="297" r:id="rId10"/>
    <p:sldId id="1532" r:id="rId11"/>
    <p:sldId id="291" r:id="rId12"/>
    <p:sldId id="1530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 varScale="1">
        <p:scale>
          <a:sx n="141" d="100"/>
          <a:sy n="141" d="100"/>
        </p:scale>
        <p:origin x="66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20.11.2020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B546B-EA98-4F06-B25F-50DDD67F7B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12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91334" y="1305941"/>
            <a:ext cx="4278365" cy="63094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Алкадиены</a:t>
            </a:r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2052" name="Picture 4" descr="Химия - 10">
            <a:extLst>
              <a:ext uri="{FF2B5EF4-FFF2-40B4-BE49-F238E27FC236}">
                <a16:creationId xmlns:a16="http://schemas.microsoft.com/office/drawing/2014/main" id="{BF289FED-943D-4FA3-B760-7CBF0C77B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529" y="1115718"/>
            <a:ext cx="2237962" cy="196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A1277D2-0C28-459C-B022-AD3F2BBCAFF7}"/>
              </a:ext>
            </a:extLst>
          </p:cNvPr>
          <p:cNvSpPr/>
          <p:nvPr/>
        </p:nvSpPr>
        <p:spPr>
          <a:xfrm>
            <a:off x="101599" y="526157"/>
            <a:ext cx="55626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1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Гидрирование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 CH – CH = 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+ 2Н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– CH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CH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</a:p>
          <a:p>
            <a:pPr>
              <a:buNone/>
            </a:pPr>
            <a:r>
              <a:rPr lang="en-U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Горение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	        C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2n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O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CO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+    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>
              <a:buNone/>
            </a:pP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Заголовок 1">
            <a:extLst>
              <a:ext uri="{FF2B5EF4-FFF2-40B4-BE49-F238E27FC236}">
                <a16:creationId xmlns:a16="http://schemas.microsoft.com/office/drawing/2014/main" id="{5D9D83C5-2E7E-4D61-B800-941373ECE4C9}"/>
              </a:ext>
            </a:extLst>
          </p:cNvPr>
          <p:cNvSpPr txBox="1">
            <a:spLocks/>
          </p:cNvSpPr>
          <p:nvPr/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</a:p>
        </p:txBody>
      </p:sp>
      <p:sp>
        <p:nvSpPr>
          <p:cNvPr id="70" name="Line 40">
            <a:extLst>
              <a:ext uri="{FF2B5EF4-FFF2-40B4-BE49-F238E27FC236}">
                <a16:creationId xmlns:a16="http://schemas.microsoft.com/office/drawing/2014/main" id="{817AE662-CA4E-4EA4-8B57-5C5974EC0C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2899" y="19272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E47997C-2B8F-4317-8C65-BF80EDDFEA29}"/>
              </a:ext>
            </a:extLst>
          </p:cNvPr>
          <p:cNvSpPr/>
          <p:nvPr/>
        </p:nvSpPr>
        <p:spPr>
          <a:xfrm>
            <a:off x="101599" y="532877"/>
            <a:ext cx="556260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Галогенирование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= CH – CH = 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+ 2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– CH – CH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CH</a:t>
            </a:r>
            <a:r>
              <a:rPr lang="en-US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1400" b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40">
            <a:extLst>
              <a:ext uri="{FF2B5EF4-FFF2-40B4-BE49-F238E27FC236}">
                <a16:creationId xmlns:a16="http://schemas.microsoft.com/office/drawing/2014/main" id="{2D9B985B-EDF8-46D7-A4FC-E51A97252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2899" y="936625"/>
            <a:ext cx="45719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31">
            <a:extLst>
              <a:ext uri="{FF2B5EF4-FFF2-40B4-BE49-F238E27FC236}">
                <a16:creationId xmlns:a16="http://schemas.microsoft.com/office/drawing/2014/main" id="{64646FA4-B8A0-498F-8199-12923B291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1651" y="1068704"/>
            <a:ext cx="0" cy="1359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31">
            <a:extLst>
              <a:ext uri="{FF2B5EF4-FFF2-40B4-BE49-F238E27FC236}">
                <a16:creationId xmlns:a16="http://schemas.microsoft.com/office/drawing/2014/main" id="{3E6AE142-24DA-4AA3-9EA9-283CBCC3D6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9300" y="1053917"/>
            <a:ext cx="0" cy="1359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305F61F-1729-46B0-94A4-37F62ECA9B9D}"/>
              </a:ext>
            </a:extLst>
          </p:cNvPr>
          <p:cNvSpPr/>
          <p:nvPr/>
        </p:nvSpPr>
        <p:spPr>
          <a:xfrm>
            <a:off x="3340098" y="1136680"/>
            <a:ext cx="20665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 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/>
          </a:p>
        </p:txBody>
      </p:sp>
      <p:sp>
        <p:nvSpPr>
          <p:cNvPr id="16" name="Line 31">
            <a:extLst>
              <a:ext uri="{FF2B5EF4-FFF2-40B4-BE49-F238E27FC236}">
                <a16:creationId xmlns:a16="http://schemas.microsoft.com/office/drawing/2014/main" id="{16D04625-939E-4E9A-9EDB-D0F0B828CE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2100" y="1053917"/>
            <a:ext cx="0" cy="1359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31">
            <a:extLst>
              <a:ext uri="{FF2B5EF4-FFF2-40B4-BE49-F238E27FC236}">
                <a16:creationId xmlns:a16="http://schemas.microsoft.com/office/drawing/2014/main" id="{DF0336F9-EFDB-42D8-96B3-6190B7B973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2700" y="1053917"/>
            <a:ext cx="0" cy="1211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40">
            <a:extLst>
              <a:ext uri="{FF2B5EF4-FFF2-40B4-BE49-F238E27FC236}">
                <a16:creationId xmlns:a16="http://schemas.microsoft.com/office/drawing/2014/main" id="{08CE88C5-F06E-4033-947B-EE4403FCA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9725" y="2531521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61B7C7F-8F7B-46B3-BDF9-8BFFD3879D4C}"/>
              </a:ext>
            </a:extLst>
          </p:cNvPr>
          <p:cNvSpPr/>
          <p:nvPr/>
        </p:nvSpPr>
        <p:spPr>
          <a:xfrm>
            <a:off x="3340098" y="234664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6D6E39E-7BE2-4707-AED3-1524FE14A368}"/>
              </a:ext>
            </a:extLst>
          </p:cNvPr>
          <p:cNvSpPr/>
          <p:nvPr/>
        </p:nvSpPr>
        <p:spPr>
          <a:xfrm>
            <a:off x="4102100" y="2342641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E615D5-8D94-435F-ADAD-F3223071A4E9}"/>
              </a:ext>
            </a:extLst>
          </p:cNvPr>
          <p:cNvSpPr/>
          <p:nvPr/>
        </p:nvSpPr>
        <p:spPr>
          <a:xfrm>
            <a:off x="2196308" y="2358030"/>
            <a:ext cx="5950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1,5n</a:t>
            </a:r>
            <a:endParaRPr lang="ru-RU" sz="16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0A2779-A8E6-493D-AEAB-68269A29D8B3}"/>
              </a:ext>
            </a:extLst>
          </p:cNvPr>
          <p:cNvSpPr/>
          <p:nvPr/>
        </p:nvSpPr>
        <p:spPr>
          <a:xfrm>
            <a:off x="1235548" y="2713885"/>
            <a:ext cx="4024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O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CO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+    H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dirty="0"/>
          </a:p>
        </p:txBody>
      </p:sp>
      <p:sp>
        <p:nvSpPr>
          <p:cNvPr id="23" name="Line 40">
            <a:extLst>
              <a:ext uri="{FF2B5EF4-FFF2-40B4-BE49-F238E27FC236}">
                <a16:creationId xmlns:a16="http://schemas.microsoft.com/office/drawing/2014/main" id="{07C79422-A792-45B9-927E-9675574490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8116" y="2878105"/>
            <a:ext cx="461981" cy="839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8CDC6C0-8068-4DF8-9453-5B3483C02987}"/>
              </a:ext>
            </a:extLst>
          </p:cNvPr>
          <p:cNvSpPr/>
          <p:nvPr/>
        </p:nvSpPr>
        <p:spPr>
          <a:xfrm>
            <a:off x="3247860" y="2702051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C171502-DA4B-4EB7-A212-02BA578A039B}"/>
              </a:ext>
            </a:extLst>
          </p:cNvPr>
          <p:cNvSpPr/>
          <p:nvPr/>
        </p:nvSpPr>
        <p:spPr>
          <a:xfrm>
            <a:off x="4118605" y="271579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32FBDC8B-DC92-4254-9F76-7FAB4B14AD91}"/>
              </a:ext>
            </a:extLst>
          </p:cNvPr>
          <p:cNvSpPr/>
          <p:nvPr/>
        </p:nvSpPr>
        <p:spPr>
          <a:xfrm>
            <a:off x="2178356" y="2738594"/>
            <a:ext cx="6175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1600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3C194F3-D132-48D6-AD36-9B8212122CFA}"/>
              </a:ext>
            </a:extLst>
          </p:cNvPr>
          <p:cNvSpPr/>
          <p:nvPr/>
        </p:nvSpPr>
        <p:spPr>
          <a:xfrm>
            <a:off x="1070354" y="271869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60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0" grpId="0" animBg="1"/>
      <p:bldP spid="11" grpId="0"/>
      <p:bldP spid="12" grpId="0" animBg="1"/>
      <p:bldP spid="13" grpId="0" animBg="1"/>
      <p:bldP spid="14" grpId="0" animBg="1"/>
      <p:bldP spid="15" grpId="0"/>
      <p:bldP spid="16" grpId="0" animBg="1"/>
      <p:bldP spid="17" grpId="0" animBg="1"/>
      <p:bldP spid="4" grpId="0"/>
      <p:bldP spid="20" grpId="0"/>
      <p:bldP spid="21" grpId="0"/>
      <p:bldP spid="5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70" name="Group 14"/>
          <p:cNvGrpSpPr>
            <a:grpSpLocks/>
          </p:cNvGrpSpPr>
          <p:nvPr/>
        </p:nvGrpSpPr>
        <p:grpSpPr bwMode="auto">
          <a:xfrm>
            <a:off x="328265" y="635706"/>
            <a:ext cx="1844006" cy="248622"/>
            <a:chOff x="612" y="709"/>
            <a:chExt cx="2455" cy="331"/>
          </a:xfrm>
        </p:grpSpPr>
        <p:sp>
          <p:nvSpPr>
            <p:cNvPr id="45061" name="Text Box 5"/>
            <p:cNvSpPr txBox="1">
              <a:spLocks noChangeArrowheads="1"/>
            </p:cNvSpPr>
            <p:nvPr/>
          </p:nvSpPr>
          <p:spPr bwMode="auto">
            <a:xfrm>
              <a:off x="612" y="711"/>
              <a:ext cx="493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6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9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2" name="Text Box 6"/>
            <p:cNvSpPr txBox="1">
              <a:spLocks noChangeArrowheads="1"/>
            </p:cNvSpPr>
            <p:nvPr/>
          </p:nvSpPr>
          <p:spPr bwMode="auto">
            <a:xfrm>
              <a:off x="1086" y="709"/>
              <a:ext cx="63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9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5" name="Text Box 9"/>
            <p:cNvSpPr txBox="1">
              <a:spLocks noChangeArrowheads="1"/>
            </p:cNvSpPr>
            <p:nvPr/>
          </p:nvSpPr>
          <p:spPr bwMode="auto">
            <a:xfrm>
              <a:off x="2337" y="709"/>
              <a:ext cx="73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600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9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6" name="Text Box 10"/>
            <p:cNvSpPr txBox="1">
              <a:spLocks noChangeArrowheads="1"/>
            </p:cNvSpPr>
            <p:nvPr/>
          </p:nvSpPr>
          <p:spPr bwMode="auto">
            <a:xfrm>
              <a:off x="1952" y="712"/>
              <a:ext cx="393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600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9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>
              <a:off x="1716" y="885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63216" y="585204"/>
            <a:ext cx="303288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1514" b="1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V="1">
            <a:off x="2188689" y="756875"/>
            <a:ext cx="477945" cy="5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085" name="Group 29"/>
          <p:cNvGrpSpPr>
            <a:grpSpLocks/>
          </p:cNvGrpSpPr>
          <p:nvPr/>
        </p:nvGrpSpPr>
        <p:grpSpPr bwMode="auto">
          <a:xfrm>
            <a:off x="2693955" y="624668"/>
            <a:ext cx="2180509" cy="246368"/>
            <a:chOff x="385" y="1608"/>
            <a:chExt cx="2903" cy="328"/>
          </a:xfrm>
        </p:grpSpPr>
        <p:sp>
          <p:nvSpPr>
            <p:cNvPr id="45073" name="Text Box 17"/>
            <p:cNvSpPr txBox="1">
              <a:spLocks noChangeArrowheads="1"/>
            </p:cNvSpPr>
            <p:nvPr/>
          </p:nvSpPr>
          <p:spPr bwMode="auto">
            <a:xfrm>
              <a:off x="650" y="1620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4" name="Text Box 18"/>
            <p:cNvSpPr txBox="1">
              <a:spLocks noChangeArrowheads="1"/>
            </p:cNvSpPr>
            <p:nvPr/>
          </p:nvSpPr>
          <p:spPr bwMode="auto">
            <a:xfrm>
              <a:off x="1369" y="1626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7" name="Text Box 21"/>
            <p:cNvSpPr txBox="1">
              <a:spLocks noChangeArrowheads="1"/>
            </p:cNvSpPr>
            <p:nvPr/>
          </p:nvSpPr>
          <p:spPr bwMode="auto">
            <a:xfrm>
              <a:off x="2608" y="1619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8" name="Text Box 22"/>
            <p:cNvSpPr txBox="1">
              <a:spLocks noChangeArrowheads="1"/>
            </p:cNvSpPr>
            <p:nvPr/>
          </p:nvSpPr>
          <p:spPr bwMode="auto">
            <a:xfrm>
              <a:off x="1767" y="1608"/>
              <a:ext cx="523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9" name="Line 23"/>
            <p:cNvSpPr>
              <a:spLocks noChangeShapeType="1"/>
            </p:cNvSpPr>
            <p:nvPr/>
          </p:nvSpPr>
          <p:spPr bwMode="auto">
            <a:xfrm>
              <a:off x="385" y="1773"/>
              <a:ext cx="210" cy="13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0" name="Line 24"/>
            <p:cNvSpPr>
              <a:spLocks noChangeShapeType="1"/>
            </p:cNvSpPr>
            <p:nvPr/>
          </p:nvSpPr>
          <p:spPr bwMode="auto">
            <a:xfrm>
              <a:off x="3061" y="1783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1" name="Line 25"/>
            <p:cNvSpPr>
              <a:spLocks noChangeShapeType="1"/>
            </p:cNvSpPr>
            <p:nvPr/>
          </p:nvSpPr>
          <p:spPr bwMode="auto">
            <a:xfrm>
              <a:off x="2350" y="1773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2" name="Line 26"/>
            <p:cNvSpPr>
              <a:spLocks noChangeShapeType="1"/>
            </p:cNvSpPr>
            <p:nvPr/>
          </p:nvSpPr>
          <p:spPr bwMode="auto">
            <a:xfrm>
              <a:off x="1104" y="1780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083" name="Text Box 27"/>
          <p:cNvSpPr txBox="1">
            <a:spLocks noChangeArrowheads="1"/>
          </p:cNvSpPr>
          <p:nvPr/>
        </p:nvSpPr>
        <p:spPr bwMode="auto">
          <a:xfrm>
            <a:off x="2565251" y="578741"/>
            <a:ext cx="238849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514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endParaRPr lang="ru-RU" sz="1514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4814015" y="552569"/>
            <a:ext cx="238849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514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514" b="1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87" name="Text Box 31"/>
          <p:cNvSpPr txBox="1">
            <a:spLocks noChangeArrowheads="1"/>
          </p:cNvSpPr>
          <p:nvPr/>
        </p:nvSpPr>
        <p:spPr bwMode="auto">
          <a:xfrm>
            <a:off x="4889032" y="689729"/>
            <a:ext cx="263214" cy="247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14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1514" b="1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118" name="Group 62"/>
          <p:cNvGrpSpPr>
            <a:grpSpLocks/>
          </p:cNvGrpSpPr>
          <p:nvPr/>
        </p:nvGrpSpPr>
        <p:grpSpPr bwMode="auto">
          <a:xfrm>
            <a:off x="366504" y="1369376"/>
            <a:ext cx="1654723" cy="648219"/>
            <a:chOff x="612" y="2080"/>
            <a:chExt cx="2203" cy="863"/>
          </a:xfrm>
        </p:grpSpPr>
        <p:sp>
          <p:nvSpPr>
            <p:cNvPr id="45088" name="Text Box 32"/>
            <p:cNvSpPr txBox="1">
              <a:spLocks noChangeArrowheads="1"/>
            </p:cNvSpPr>
            <p:nvPr/>
          </p:nvSpPr>
          <p:spPr bwMode="auto">
            <a:xfrm>
              <a:off x="612" y="2091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9" name="Text Box 33"/>
            <p:cNvSpPr txBox="1">
              <a:spLocks noChangeArrowheads="1"/>
            </p:cNvSpPr>
            <p:nvPr/>
          </p:nvSpPr>
          <p:spPr bwMode="auto">
            <a:xfrm>
              <a:off x="1142" y="2080"/>
              <a:ext cx="33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92" name="Text Box 36"/>
            <p:cNvSpPr txBox="1">
              <a:spLocks noChangeArrowheads="1"/>
            </p:cNvSpPr>
            <p:nvPr/>
          </p:nvSpPr>
          <p:spPr bwMode="auto">
            <a:xfrm>
              <a:off x="2196" y="2127"/>
              <a:ext cx="619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93" name="Text Box 37"/>
            <p:cNvSpPr txBox="1">
              <a:spLocks noChangeArrowheads="1"/>
            </p:cNvSpPr>
            <p:nvPr/>
          </p:nvSpPr>
          <p:spPr bwMode="auto">
            <a:xfrm>
              <a:off x="1763" y="2092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94" name="Line 38"/>
            <p:cNvSpPr>
              <a:spLocks noChangeShapeType="1"/>
            </p:cNvSpPr>
            <p:nvPr/>
          </p:nvSpPr>
          <p:spPr bwMode="auto">
            <a:xfrm>
              <a:off x="1508" y="2247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27" name="Rectangle 41"/>
            <p:cNvSpPr>
              <a:spLocks noChangeArrowheads="1"/>
            </p:cNvSpPr>
            <p:nvPr/>
          </p:nvSpPr>
          <p:spPr bwMode="auto">
            <a:xfrm>
              <a:off x="1146" y="2510"/>
              <a:ext cx="713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1514" b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98" name="Line 42"/>
            <p:cNvSpPr>
              <a:spLocks noChangeShapeType="1"/>
            </p:cNvSpPr>
            <p:nvPr/>
          </p:nvSpPr>
          <p:spPr bwMode="auto">
            <a:xfrm>
              <a:off x="1356" y="2365"/>
              <a:ext cx="0" cy="181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100" name="Text Box 44"/>
          <p:cNvSpPr txBox="1">
            <a:spLocks noChangeArrowheads="1"/>
          </p:cNvSpPr>
          <p:nvPr/>
        </p:nvSpPr>
        <p:spPr bwMode="auto">
          <a:xfrm>
            <a:off x="95597" y="1326080"/>
            <a:ext cx="303288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852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101" name="Line 45"/>
          <p:cNvSpPr>
            <a:spLocks noChangeShapeType="1"/>
          </p:cNvSpPr>
          <p:nvPr/>
        </p:nvSpPr>
        <p:spPr bwMode="auto">
          <a:xfrm>
            <a:off x="2109382" y="1531470"/>
            <a:ext cx="557252" cy="966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114" name="Text Box 58"/>
          <p:cNvSpPr txBox="1">
            <a:spLocks noChangeArrowheads="1"/>
          </p:cNvSpPr>
          <p:nvPr/>
        </p:nvSpPr>
        <p:spPr bwMode="auto">
          <a:xfrm>
            <a:off x="2622968" y="1350168"/>
            <a:ext cx="248786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endParaRPr lang="ru-RU" sz="1514" b="1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115" name="Text Box 59"/>
          <p:cNvSpPr txBox="1">
            <a:spLocks noChangeArrowheads="1"/>
          </p:cNvSpPr>
          <p:nvPr/>
        </p:nvSpPr>
        <p:spPr bwMode="auto">
          <a:xfrm>
            <a:off x="4809047" y="1351764"/>
            <a:ext cx="248786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514" b="1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116" name="Text Box 60"/>
          <p:cNvSpPr txBox="1">
            <a:spLocks noChangeArrowheads="1"/>
          </p:cNvSpPr>
          <p:nvPr/>
        </p:nvSpPr>
        <p:spPr bwMode="auto">
          <a:xfrm>
            <a:off x="4913604" y="1480406"/>
            <a:ext cx="263214" cy="247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514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1514" b="1" baseline="-25000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5125" name="Group 69"/>
          <p:cNvGrpSpPr>
            <a:grpSpLocks/>
          </p:cNvGrpSpPr>
          <p:nvPr/>
        </p:nvGrpSpPr>
        <p:grpSpPr bwMode="auto">
          <a:xfrm>
            <a:off x="2819392" y="1434404"/>
            <a:ext cx="2055072" cy="627939"/>
            <a:chOff x="1041" y="3270"/>
            <a:chExt cx="2736" cy="836"/>
          </a:xfrm>
        </p:grpSpPr>
        <p:sp>
          <p:nvSpPr>
            <p:cNvPr id="45104" name="Text Box 48"/>
            <p:cNvSpPr txBox="1">
              <a:spLocks noChangeArrowheads="1"/>
            </p:cNvSpPr>
            <p:nvPr/>
          </p:nvSpPr>
          <p:spPr bwMode="auto">
            <a:xfrm>
              <a:off x="1306" y="3271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05" name="Text Box 49"/>
            <p:cNvSpPr txBox="1">
              <a:spLocks noChangeArrowheads="1"/>
            </p:cNvSpPr>
            <p:nvPr/>
          </p:nvSpPr>
          <p:spPr bwMode="auto">
            <a:xfrm>
              <a:off x="2025" y="3277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08" name="Text Box 52"/>
            <p:cNvSpPr txBox="1">
              <a:spLocks noChangeArrowheads="1"/>
            </p:cNvSpPr>
            <p:nvPr/>
          </p:nvSpPr>
          <p:spPr bwMode="auto">
            <a:xfrm>
              <a:off x="3097" y="3270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09" name="Text Box 53"/>
            <p:cNvSpPr txBox="1">
              <a:spLocks noChangeArrowheads="1"/>
            </p:cNvSpPr>
            <p:nvPr/>
          </p:nvSpPr>
          <p:spPr bwMode="auto">
            <a:xfrm>
              <a:off x="2280" y="3270"/>
              <a:ext cx="523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10" name="Line 54"/>
            <p:cNvSpPr>
              <a:spLocks noChangeShapeType="1"/>
            </p:cNvSpPr>
            <p:nvPr/>
          </p:nvSpPr>
          <p:spPr bwMode="auto">
            <a:xfrm>
              <a:off x="1041" y="3424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11" name="Line 55"/>
            <p:cNvSpPr>
              <a:spLocks noChangeShapeType="1"/>
            </p:cNvSpPr>
            <p:nvPr/>
          </p:nvSpPr>
          <p:spPr bwMode="auto">
            <a:xfrm>
              <a:off x="3550" y="3434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12" name="Line 56"/>
            <p:cNvSpPr>
              <a:spLocks noChangeShapeType="1"/>
            </p:cNvSpPr>
            <p:nvPr/>
          </p:nvSpPr>
          <p:spPr bwMode="auto">
            <a:xfrm>
              <a:off x="2839" y="3424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13" name="Line 57"/>
            <p:cNvSpPr>
              <a:spLocks noChangeShapeType="1"/>
            </p:cNvSpPr>
            <p:nvPr/>
          </p:nvSpPr>
          <p:spPr bwMode="auto">
            <a:xfrm>
              <a:off x="1760" y="3431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19" name="Rectangle 63"/>
            <p:cNvSpPr>
              <a:spLocks noChangeArrowheads="1"/>
            </p:cNvSpPr>
            <p:nvPr/>
          </p:nvSpPr>
          <p:spPr bwMode="auto">
            <a:xfrm>
              <a:off x="1969" y="3673"/>
              <a:ext cx="713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20" name="Line 64"/>
            <p:cNvSpPr>
              <a:spLocks noChangeShapeType="1"/>
            </p:cNvSpPr>
            <p:nvPr/>
          </p:nvSpPr>
          <p:spPr bwMode="auto">
            <a:xfrm>
              <a:off x="2123" y="3551"/>
              <a:ext cx="0" cy="181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121" name="Text Box 65"/>
          <p:cNvSpPr txBox="1">
            <a:spLocks noChangeArrowheads="1"/>
          </p:cNvSpPr>
          <p:nvPr/>
        </p:nvSpPr>
        <p:spPr bwMode="auto">
          <a:xfrm>
            <a:off x="3158484" y="1038733"/>
            <a:ext cx="21933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400" b="1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бутадиеновый каучук</a:t>
            </a:r>
          </a:p>
        </p:txBody>
      </p:sp>
      <p:sp>
        <p:nvSpPr>
          <p:cNvPr id="45122" name="Text Box 66"/>
          <p:cNvSpPr txBox="1">
            <a:spLocks noChangeArrowheads="1"/>
          </p:cNvSpPr>
          <p:nvPr/>
        </p:nvSpPr>
        <p:spPr bwMode="auto">
          <a:xfrm>
            <a:off x="705555" y="2044813"/>
            <a:ext cx="96564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400" b="1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изопрен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123" name="Text Box 67"/>
          <p:cNvSpPr txBox="1">
            <a:spLocks noChangeArrowheads="1"/>
          </p:cNvSpPr>
          <p:nvPr/>
        </p:nvSpPr>
        <p:spPr bwMode="auto">
          <a:xfrm>
            <a:off x="3673257" y="2140669"/>
            <a:ext cx="13625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i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изопреновый</a:t>
            </a:r>
            <a:r>
              <a:rPr lang="ru-RU" sz="1200" b="1" i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каучук</a:t>
            </a:r>
            <a:endParaRPr lang="ru-RU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Заголовок 1">
            <a:extLst>
              <a:ext uri="{FF2B5EF4-FFF2-40B4-BE49-F238E27FC236}">
                <a16:creationId xmlns:a16="http://schemas.microsoft.com/office/drawing/2014/main" id="{3A7C0D9B-FE60-4372-B679-A27C0B60D5FE}"/>
              </a:ext>
            </a:extLst>
          </p:cNvPr>
          <p:cNvSpPr txBox="1">
            <a:spLocks/>
          </p:cNvSpPr>
          <p:nvPr/>
        </p:nvSpPr>
        <p:spPr>
          <a:xfrm>
            <a:off x="305964" y="90191"/>
            <a:ext cx="5164320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Реакция полимеризация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5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5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5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4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5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5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4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4" grpId="0"/>
      <p:bldP spid="45100" grpId="0"/>
      <p:bldP spid="45114" grpId="0"/>
      <p:bldP spid="45115" grpId="0"/>
      <p:bldP spid="45122" grpId="0"/>
      <p:bldP spid="451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C88BBC-D513-4609-A723-01ACB39F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330" y="702072"/>
            <a:ext cx="4495800" cy="615553"/>
          </a:xfrm>
        </p:spPr>
        <p:txBody>
          <a:bodyPr/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Прочитайте §14</a:t>
            </a:r>
          </a:p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Выполните № 2,3,4 на стр. 56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6F210518-6888-4A13-8E49-D683CAB9A0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85" y="98425"/>
            <a:ext cx="5165725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Бутадиен Молекулярная модель 3D Модель $29 - .c4d .max .ma .obj .fbx .3ds -  Free3D">
            <a:extLst>
              <a:ext uri="{FF2B5EF4-FFF2-40B4-BE49-F238E27FC236}">
                <a16:creationId xmlns:a16="http://schemas.microsoft.com/office/drawing/2014/main" id="{0E23ABD9-167B-4338-B89B-21BF8C9F9B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4" b="10972"/>
          <a:stretch/>
        </p:blipFill>
        <p:spPr bwMode="auto">
          <a:xfrm>
            <a:off x="2273300" y="1317625"/>
            <a:ext cx="2057400" cy="17526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78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300" y="631825"/>
            <a:ext cx="5105400" cy="2696812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 err="1">
                <a:solidFill>
                  <a:srgbClr val="7030A0"/>
                </a:solidFill>
              </a:rPr>
              <a:t>Алкадиены</a:t>
            </a:r>
            <a:r>
              <a:rPr lang="ru-RU" sz="1800" dirty="0">
                <a:solidFill>
                  <a:srgbClr val="FF0000"/>
                </a:solidFill>
              </a:rPr>
              <a:t> </a:t>
            </a:r>
            <a:r>
              <a:rPr lang="ru-RU" sz="1800" dirty="0"/>
              <a:t>-  ациклические углеводороды, содержащие в молекуле, помимо одинарных связей, две двойные связи между атомами углерода и соответствующие общей формуле: </a:t>
            </a:r>
          </a:p>
          <a:p>
            <a:pPr algn="just"/>
            <a:endParaRPr lang="ru-RU" sz="1000" b="1" dirty="0">
              <a:solidFill>
                <a:srgbClr val="FF0000"/>
              </a:solidFill>
            </a:endParaRPr>
          </a:p>
          <a:p>
            <a:pPr algn="ctr"/>
            <a:r>
              <a:rPr lang="en-US" sz="4400" b="1" dirty="0">
                <a:solidFill>
                  <a:srgbClr val="7030A0"/>
                </a:solidFill>
              </a:rPr>
              <a:t>C</a:t>
            </a:r>
            <a:r>
              <a:rPr lang="en-US" sz="4400" b="1" baseline="-25000" dirty="0">
                <a:solidFill>
                  <a:srgbClr val="7030A0"/>
                </a:solidFill>
              </a:rPr>
              <a:t>n</a:t>
            </a:r>
            <a:r>
              <a:rPr lang="en-US" sz="4400" b="1" dirty="0">
                <a:solidFill>
                  <a:srgbClr val="7030A0"/>
                </a:solidFill>
              </a:rPr>
              <a:t>H</a:t>
            </a:r>
            <a:r>
              <a:rPr lang="en-US" sz="4400" b="1" baseline="-25000" dirty="0">
                <a:solidFill>
                  <a:srgbClr val="7030A0"/>
                </a:solidFill>
              </a:rPr>
              <a:t>2n</a:t>
            </a:r>
            <a:r>
              <a:rPr lang="ru-RU" sz="4400" b="1" baseline="-25000" dirty="0">
                <a:solidFill>
                  <a:srgbClr val="7030A0"/>
                </a:solidFill>
              </a:rPr>
              <a:t>-2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C1A81BF-5C72-4B93-BF53-3F9E0564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973" y="98425"/>
            <a:ext cx="5164320" cy="369332"/>
          </a:xfrm>
        </p:spPr>
        <p:txBody>
          <a:bodyPr/>
          <a:lstStyle/>
          <a:p>
            <a:pPr algn="ctr"/>
            <a:r>
              <a:rPr lang="ru-RU" sz="2400" dirty="0" err="1"/>
              <a:t>Алкадиены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813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Line 5"/>
          <p:cNvSpPr>
            <a:spLocks noChangeShapeType="1"/>
          </p:cNvSpPr>
          <p:nvPr/>
        </p:nvSpPr>
        <p:spPr bwMode="auto">
          <a:xfrm flipH="1">
            <a:off x="1479661" y="703035"/>
            <a:ext cx="1062229" cy="462190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053405" y="668500"/>
            <a:ext cx="1294936" cy="443162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2849100" y="668500"/>
            <a:ext cx="33800" cy="1464689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265972" y="1116032"/>
            <a:ext cx="1912768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1400" b="1" i="1" u="sng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изолированными </a:t>
            </a:r>
          </a:p>
          <a:p>
            <a:pPr>
              <a:defRPr/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двойными связями : 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139700" y="1572851"/>
            <a:ext cx="244810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=СН- 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-СН=СН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1727165" y="2059691"/>
            <a:ext cx="2356543" cy="684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1400" b="1" i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кумулированными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</a:p>
          <a:p>
            <a:pPr algn="ctr">
              <a:defRPr/>
            </a:pPr>
            <a:r>
              <a:rPr lang="ru-RU" sz="1400" b="1" i="1" dirty="0" err="1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алленовыми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двойными связями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2341338" y="2625267"/>
            <a:ext cx="130356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=С=СН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809927" y="1863980"/>
            <a:ext cx="108555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sz="1000" b="1" i="1" dirty="0">
                <a:solidFill>
                  <a:srgbClr val="66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гексадиен-1,5</a:t>
            </a:r>
            <a:r>
              <a:rPr lang="ru-RU" sz="900" dirty="0">
                <a:solidFill>
                  <a:srgbClr val="66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2215502" y="2923557"/>
            <a:ext cx="1555234" cy="23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sz="946" b="1" i="1" dirty="0" err="1">
                <a:solidFill>
                  <a:srgbClr val="66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пропадиен</a:t>
            </a:r>
            <a:r>
              <a:rPr lang="ru-RU" sz="946" b="1" dirty="0">
                <a:solidFill>
                  <a:srgbClr val="66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 </a:t>
            </a:r>
            <a:r>
              <a:rPr lang="ru-RU" sz="946" b="1" i="1" dirty="0" err="1">
                <a:solidFill>
                  <a:srgbClr val="66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аллен</a:t>
            </a:r>
            <a:r>
              <a:rPr lang="ru-RU" sz="85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3320239" y="1071296"/>
            <a:ext cx="2056204" cy="684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1400" b="1" i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сопряжёнными</a:t>
            </a:r>
            <a:r>
              <a:rPr lang="ru-RU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</a:p>
          <a:p>
            <a:pPr algn="ctr">
              <a:defRPr/>
            </a:pPr>
            <a:r>
              <a:rPr lang="ru-RU" sz="1400" b="1" i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конъюгированными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двойными связями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502905" y="1653955"/>
            <a:ext cx="205056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ru-RU" sz="1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=СН- СН=СН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4439443" y="1965408"/>
            <a:ext cx="1034257" cy="23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sz="946" b="1" i="1" dirty="0">
                <a:solidFill>
                  <a:srgbClr val="66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бутадиен- 1,3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4715085" y="2160966"/>
            <a:ext cx="683200" cy="223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852" b="1" i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дивинил</a:t>
            </a:r>
            <a:r>
              <a: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221514" y="2397914"/>
            <a:ext cx="1481824" cy="680750"/>
          </a:xfrm>
          <a:prstGeom prst="wedgeRoundRectCallout">
            <a:avLst>
              <a:gd name="adj1" fmla="val 90261"/>
              <a:gd name="adj2" fmla="val -42239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4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Соединения, у которых две двойные связи находятся у одного атома углерода</a:t>
            </a:r>
          </a:p>
        </p:txBody>
      </p:sp>
      <p:sp>
        <p:nvSpPr>
          <p:cNvPr id="18" name="Скругленная прямоугольная выноска 17"/>
          <p:cNvSpPr/>
          <p:nvPr/>
        </p:nvSpPr>
        <p:spPr>
          <a:xfrm>
            <a:off x="181876" y="96573"/>
            <a:ext cx="1481824" cy="746534"/>
          </a:xfrm>
          <a:prstGeom prst="wedgeRoundRectCallout">
            <a:avLst>
              <a:gd name="adj1" fmla="val 23166"/>
              <a:gd name="adj2" fmla="val 100509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52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Алкадиены</a:t>
            </a:r>
            <a:r>
              <a:rPr lang="ru-RU" sz="852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 которых две двойные связи разделены более, чем  одной простой связью</a:t>
            </a: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4299063" y="163523"/>
            <a:ext cx="1345028" cy="830701"/>
          </a:xfrm>
          <a:prstGeom prst="wedgeRoundRectCallout">
            <a:avLst>
              <a:gd name="adj1" fmla="val 1668"/>
              <a:gd name="adj2" fmla="val 71497"/>
              <a:gd name="adj3" fmla="val 16667"/>
            </a:avLst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52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Диеновые углеводороды, в молекулах которых двойные связи разделены простой (одинарной) связью. </a:t>
            </a: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id="{E167048C-ABBE-4658-A6C1-43CC3EA98FAD}"/>
              </a:ext>
            </a:extLst>
          </p:cNvPr>
          <p:cNvSpPr txBox="1">
            <a:spLocks/>
          </p:cNvSpPr>
          <p:nvPr/>
        </p:nvSpPr>
        <p:spPr>
          <a:xfrm>
            <a:off x="272973" y="33893"/>
            <a:ext cx="5164320" cy="3693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Алкадиены</a:t>
            </a:r>
            <a:endParaRPr lang="ru-RU" sz="24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68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6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5" grpId="0"/>
      <p:bldP spid="36876" grpId="0"/>
      <p:bldP spid="36877" grpId="0"/>
      <p:bldP spid="36878" grpId="0"/>
      <p:bldP spid="36881" grpId="0"/>
      <p:bldP spid="36882" grpId="0"/>
      <p:bldP spid="36883" grpId="0"/>
      <p:bldP spid="3" grpId="0" animBg="1"/>
      <p:bldP spid="18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66996" y="91621"/>
            <a:ext cx="4691243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703" b="1" dirty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Гомологический ряд и  номенклатура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68151" y="640969"/>
            <a:ext cx="68800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b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770094" y="711797"/>
            <a:ext cx="132260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бута</a:t>
            </a:r>
            <a:r>
              <a:rPr lang="ru-RU" sz="1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диен-1,3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74378" y="1159862"/>
            <a:ext cx="68800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4184523" y="1196453"/>
            <a:ext cx="1430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пента</a:t>
            </a:r>
            <a:r>
              <a:rPr lang="ru-RU" sz="1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диен-1,3</a:t>
            </a:r>
            <a:endParaRPr lang="ru-RU" sz="100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4" name="Text Box 35"/>
          <p:cNvSpPr txBox="1">
            <a:spLocks noChangeArrowheads="1"/>
          </p:cNvSpPr>
          <p:nvPr/>
        </p:nvSpPr>
        <p:spPr bwMode="auto">
          <a:xfrm>
            <a:off x="3963716" y="874695"/>
            <a:ext cx="18473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5" name="Text Box 42"/>
          <p:cNvSpPr txBox="1">
            <a:spLocks noChangeArrowheads="1"/>
          </p:cNvSpPr>
          <p:nvPr/>
        </p:nvSpPr>
        <p:spPr bwMode="auto">
          <a:xfrm>
            <a:off x="4092158" y="877700"/>
            <a:ext cx="18473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4280105" y="894271"/>
            <a:ext cx="95828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 b="1" i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дивинил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3593144" y="1562951"/>
            <a:ext cx="202157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2-метилбута</a:t>
            </a:r>
            <a:r>
              <a:rPr lang="ru-RU" sz="1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диен-1,3</a:t>
            </a:r>
          </a:p>
        </p:txBody>
      </p:sp>
      <p:grpSp>
        <p:nvGrpSpPr>
          <p:cNvPr id="6205" name="Group 61"/>
          <p:cNvGrpSpPr>
            <a:grpSpLocks/>
          </p:cNvGrpSpPr>
          <p:nvPr/>
        </p:nvGrpSpPr>
        <p:grpSpPr bwMode="auto">
          <a:xfrm>
            <a:off x="1335881" y="717884"/>
            <a:ext cx="2226256" cy="289738"/>
            <a:chOff x="3288" y="709"/>
            <a:chExt cx="2492" cy="377"/>
          </a:xfrm>
        </p:grpSpPr>
        <p:sp>
          <p:nvSpPr>
            <p:cNvPr id="6206" name="Text Box 62"/>
            <p:cNvSpPr txBox="1">
              <a:spLocks noChangeArrowheads="1"/>
            </p:cNvSpPr>
            <p:nvPr/>
          </p:nvSpPr>
          <p:spPr bwMode="auto">
            <a:xfrm>
              <a:off x="5042" y="709"/>
              <a:ext cx="73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7" name="Text Box 63"/>
            <p:cNvSpPr txBox="1">
              <a:spLocks noChangeArrowheads="1"/>
            </p:cNvSpPr>
            <p:nvPr/>
          </p:nvSpPr>
          <p:spPr bwMode="auto">
            <a:xfrm>
              <a:off x="3781" y="726"/>
              <a:ext cx="65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8" name="Text Box 64"/>
            <p:cNvSpPr txBox="1">
              <a:spLocks noChangeArrowheads="1"/>
            </p:cNvSpPr>
            <p:nvPr/>
          </p:nvSpPr>
          <p:spPr bwMode="auto">
            <a:xfrm>
              <a:off x="3288" y="709"/>
              <a:ext cx="56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11" name="Text Box 67"/>
            <p:cNvSpPr txBox="1">
              <a:spLocks noChangeArrowheads="1"/>
            </p:cNvSpPr>
            <p:nvPr/>
          </p:nvSpPr>
          <p:spPr bwMode="auto">
            <a:xfrm>
              <a:off x="4356" y="721"/>
              <a:ext cx="64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 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54" name="Group 110"/>
          <p:cNvGrpSpPr>
            <a:grpSpLocks/>
          </p:cNvGrpSpPr>
          <p:nvPr/>
        </p:nvGrpSpPr>
        <p:grpSpPr bwMode="auto">
          <a:xfrm>
            <a:off x="1230846" y="1593366"/>
            <a:ext cx="2089862" cy="654979"/>
            <a:chOff x="1509" y="2564"/>
            <a:chExt cx="2022" cy="872"/>
          </a:xfrm>
        </p:grpSpPr>
        <p:sp>
          <p:nvSpPr>
            <p:cNvPr id="6229" name="Text Box 85"/>
            <p:cNvSpPr txBox="1">
              <a:spLocks noChangeArrowheads="1"/>
            </p:cNvSpPr>
            <p:nvPr/>
          </p:nvSpPr>
          <p:spPr bwMode="auto">
            <a:xfrm>
              <a:off x="2934" y="2577"/>
              <a:ext cx="597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0" name="Text Box 86"/>
            <p:cNvSpPr txBox="1">
              <a:spLocks noChangeArrowheads="1"/>
            </p:cNvSpPr>
            <p:nvPr/>
          </p:nvSpPr>
          <p:spPr bwMode="auto">
            <a:xfrm>
              <a:off x="1996" y="2567"/>
              <a:ext cx="504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С 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1" name="Text Box 87"/>
            <p:cNvSpPr txBox="1">
              <a:spLocks noChangeArrowheads="1"/>
            </p:cNvSpPr>
            <p:nvPr/>
          </p:nvSpPr>
          <p:spPr bwMode="auto">
            <a:xfrm>
              <a:off x="1509" y="2574"/>
              <a:ext cx="453" cy="7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4" name="Text Box 90"/>
            <p:cNvSpPr txBox="1">
              <a:spLocks noChangeArrowheads="1"/>
            </p:cNvSpPr>
            <p:nvPr/>
          </p:nvSpPr>
          <p:spPr bwMode="auto">
            <a:xfrm>
              <a:off x="2408" y="2564"/>
              <a:ext cx="459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8" name="Text Box 94"/>
            <p:cNvSpPr txBox="1">
              <a:spLocks noChangeArrowheads="1"/>
            </p:cNvSpPr>
            <p:nvPr/>
          </p:nvSpPr>
          <p:spPr bwMode="auto">
            <a:xfrm>
              <a:off x="2180" y="3067"/>
              <a:ext cx="531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40" name="Text Box 96"/>
          <p:cNvSpPr txBox="1">
            <a:spLocks noChangeArrowheads="1"/>
          </p:cNvSpPr>
          <p:nvPr/>
        </p:nvSpPr>
        <p:spPr bwMode="auto">
          <a:xfrm>
            <a:off x="4586116" y="1817292"/>
            <a:ext cx="91595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1400" b="1" i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изопрен</a:t>
            </a:r>
          </a:p>
        </p:txBody>
      </p:sp>
      <p:grpSp>
        <p:nvGrpSpPr>
          <p:cNvPr id="6255" name="Group 111"/>
          <p:cNvGrpSpPr>
            <a:grpSpLocks/>
          </p:cNvGrpSpPr>
          <p:nvPr/>
        </p:nvGrpSpPr>
        <p:grpSpPr bwMode="auto">
          <a:xfrm>
            <a:off x="1128062" y="2381253"/>
            <a:ext cx="2822008" cy="282421"/>
            <a:chOff x="1521" y="3529"/>
            <a:chExt cx="3102" cy="376"/>
          </a:xfrm>
        </p:grpSpPr>
        <p:sp>
          <p:nvSpPr>
            <p:cNvPr id="6242" name="Text Box 98"/>
            <p:cNvSpPr txBox="1">
              <a:spLocks noChangeArrowheads="1"/>
            </p:cNvSpPr>
            <p:nvPr/>
          </p:nvSpPr>
          <p:spPr bwMode="auto">
            <a:xfrm>
              <a:off x="3366" y="3529"/>
              <a:ext cx="522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3" name="Text Box 99"/>
            <p:cNvSpPr txBox="1">
              <a:spLocks noChangeArrowheads="1"/>
            </p:cNvSpPr>
            <p:nvPr/>
          </p:nvSpPr>
          <p:spPr bwMode="auto">
            <a:xfrm>
              <a:off x="2036" y="3536"/>
              <a:ext cx="585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4" name="Text Box 100"/>
            <p:cNvSpPr txBox="1">
              <a:spLocks noChangeArrowheads="1"/>
            </p:cNvSpPr>
            <p:nvPr/>
          </p:nvSpPr>
          <p:spPr bwMode="auto">
            <a:xfrm>
              <a:off x="1521" y="3529"/>
              <a:ext cx="515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7" name="Text Box 103"/>
            <p:cNvSpPr txBox="1">
              <a:spLocks noChangeArrowheads="1"/>
            </p:cNvSpPr>
            <p:nvPr/>
          </p:nvSpPr>
          <p:spPr bwMode="auto">
            <a:xfrm>
              <a:off x="2677" y="3531"/>
              <a:ext cx="630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1" name="Text Box 107"/>
            <p:cNvSpPr txBox="1">
              <a:spLocks noChangeArrowheads="1"/>
            </p:cNvSpPr>
            <p:nvPr/>
          </p:nvSpPr>
          <p:spPr bwMode="auto">
            <a:xfrm>
              <a:off x="3945" y="3529"/>
              <a:ext cx="678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53" name="Text Box 109"/>
          <p:cNvSpPr txBox="1">
            <a:spLocks noChangeArrowheads="1"/>
          </p:cNvSpPr>
          <p:nvPr/>
        </p:nvSpPr>
        <p:spPr bwMode="auto">
          <a:xfrm>
            <a:off x="4124250" y="2388809"/>
            <a:ext cx="1430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пента</a:t>
            </a:r>
            <a:r>
              <a:rPr lang="ru-RU" sz="1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диен-1,4</a:t>
            </a:r>
            <a:endParaRPr lang="ru-RU" sz="100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61">
            <a:extLst>
              <a:ext uri="{FF2B5EF4-FFF2-40B4-BE49-F238E27FC236}">
                <a16:creationId xmlns:a16="http://schemas.microsoft.com/office/drawing/2014/main" id="{EE44F20A-326A-4025-91E7-A4B43230EAD5}"/>
              </a:ext>
            </a:extLst>
          </p:cNvPr>
          <p:cNvGrpSpPr>
            <a:grpSpLocks/>
          </p:cNvGrpSpPr>
          <p:nvPr/>
        </p:nvGrpSpPr>
        <p:grpSpPr bwMode="auto">
          <a:xfrm>
            <a:off x="1229945" y="1191357"/>
            <a:ext cx="2879912" cy="288970"/>
            <a:chOff x="3200" y="685"/>
            <a:chExt cx="3235" cy="376"/>
          </a:xfrm>
        </p:grpSpPr>
        <p:sp>
          <p:nvSpPr>
            <p:cNvPr id="60" name="Text Box 62">
              <a:extLst>
                <a:ext uri="{FF2B5EF4-FFF2-40B4-BE49-F238E27FC236}">
                  <a16:creationId xmlns:a16="http://schemas.microsoft.com/office/drawing/2014/main" id="{FA35431D-74D7-406C-AEDB-5D4FCB962F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1" y="701"/>
              <a:ext cx="144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 – СН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Text Box 63">
              <a:extLst>
                <a:ext uri="{FF2B5EF4-FFF2-40B4-BE49-F238E27FC236}">
                  <a16:creationId xmlns:a16="http://schemas.microsoft.com/office/drawing/2014/main" id="{8B3EFBF6-F312-4C36-B63D-CE48A80B0F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6" y="701"/>
              <a:ext cx="75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Text Box 64">
              <a:extLst>
                <a:ext uri="{FF2B5EF4-FFF2-40B4-BE49-F238E27FC236}">
                  <a16:creationId xmlns:a16="http://schemas.microsoft.com/office/drawing/2014/main" id="{230260E2-3557-4B9F-8D2B-765EBC8F6B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" y="694"/>
              <a:ext cx="566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 Box 67">
              <a:extLst>
                <a:ext uri="{FF2B5EF4-FFF2-40B4-BE49-F238E27FC236}">
                  <a16:creationId xmlns:a16="http://schemas.microsoft.com/office/drawing/2014/main" id="{827CDC46-DD3D-4220-8A70-178AC9EA2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6" y="685"/>
              <a:ext cx="64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 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593D965-5AFD-4DA4-8EB1-330B2EDB23A5}"/>
              </a:ext>
            </a:extLst>
          </p:cNvPr>
          <p:cNvCxnSpPr>
            <a:cxnSpLocks/>
          </p:cNvCxnSpPr>
          <p:nvPr/>
        </p:nvCxnSpPr>
        <p:spPr>
          <a:xfrm>
            <a:off x="1968500" y="1836971"/>
            <a:ext cx="0" cy="172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6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6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8" grpId="0"/>
      <p:bldP spid="61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1577374" y="22225"/>
            <a:ext cx="26223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изомерии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156763" y="529423"/>
            <a:ext cx="1497269" cy="296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1325" b="1" dirty="0">
                <a:latin typeface="Arial" panose="020B0604020202020204" pitchFamily="34" charset="0"/>
                <a:cs typeface="Arial" panose="020B0604020202020204" pitchFamily="34" charset="0"/>
              </a:rPr>
              <a:t>1. Структурная: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551284" y="702300"/>
            <a:ext cx="21006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algn="ctr" eaLnBrk="1" hangingPunct="1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углеродной цепи;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553824" y="962619"/>
            <a:ext cx="288777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anose="05000000000000000000" pitchFamily="2" charset="2"/>
              <a:buChar char="Ø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положения кратной связи;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135735" y="1244925"/>
            <a:ext cx="5222424" cy="296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1325" b="1" dirty="0">
                <a:latin typeface="Arial" panose="020B0604020202020204" pitchFamily="34" charset="0"/>
                <a:cs typeface="Arial" panose="020B0604020202020204" pitchFamily="34" charset="0"/>
              </a:rPr>
              <a:t> 2. Межклассовая 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2234099" y="1416800"/>
            <a:ext cx="1054420" cy="3385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600" b="1" baseline="-25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600" b="1" baseline="-25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</a:t>
            </a:r>
            <a:r>
              <a:rPr lang="ru-RU" sz="1600" b="1" baseline="-25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 flipH="1">
            <a:off x="1773643" y="1767343"/>
            <a:ext cx="443162" cy="136704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323232" y="1772600"/>
            <a:ext cx="442411" cy="126189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611458" y="1921434"/>
            <a:ext cx="1173719" cy="30777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алкадиены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3769128" y="1902759"/>
            <a:ext cx="861134" cy="30777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400" b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алкины</a:t>
            </a:r>
          </a:p>
        </p:txBody>
      </p:sp>
      <p:grpSp>
        <p:nvGrpSpPr>
          <p:cNvPr id="13" name="Group 61">
            <a:extLst>
              <a:ext uri="{FF2B5EF4-FFF2-40B4-BE49-F238E27FC236}">
                <a16:creationId xmlns:a16="http://schemas.microsoft.com/office/drawing/2014/main" id="{619CD8DE-F306-4B56-B9FC-A2563D745EA6}"/>
              </a:ext>
            </a:extLst>
          </p:cNvPr>
          <p:cNvGrpSpPr>
            <a:grpSpLocks/>
          </p:cNvGrpSpPr>
          <p:nvPr/>
        </p:nvGrpSpPr>
        <p:grpSpPr bwMode="auto">
          <a:xfrm>
            <a:off x="244208" y="2310770"/>
            <a:ext cx="2226256" cy="289738"/>
            <a:chOff x="3288" y="709"/>
            <a:chExt cx="2492" cy="377"/>
          </a:xfrm>
        </p:grpSpPr>
        <p:sp>
          <p:nvSpPr>
            <p:cNvPr id="14" name="Text Box 62">
              <a:extLst>
                <a:ext uri="{FF2B5EF4-FFF2-40B4-BE49-F238E27FC236}">
                  <a16:creationId xmlns:a16="http://schemas.microsoft.com/office/drawing/2014/main" id="{06B90AC2-EDDF-413E-8CBA-7360076735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2" y="709"/>
              <a:ext cx="73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 Box 63">
              <a:extLst>
                <a:ext uri="{FF2B5EF4-FFF2-40B4-BE49-F238E27FC236}">
                  <a16:creationId xmlns:a16="http://schemas.microsoft.com/office/drawing/2014/main" id="{0451E9B9-0EFA-46D4-9593-A4DBDEAA2E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1" y="726"/>
              <a:ext cx="65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 Box 64">
              <a:extLst>
                <a:ext uri="{FF2B5EF4-FFF2-40B4-BE49-F238E27FC236}">
                  <a16:creationId xmlns:a16="http://schemas.microsoft.com/office/drawing/2014/main" id="{E07D045A-A652-4CB4-9E01-0CA156A884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709"/>
              <a:ext cx="56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 Box 67">
              <a:extLst>
                <a:ext uri="{FF2B5EF4-FFF2-40B4-BE49-F238E27FC236}">
                  <a16:creationId xmlns:a16="http://schemas.microsoft.com/office/drawing/2014/main" id="{BDF24AB3-A554-488E-B071-9A70660CEB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6" y="721"/>
              <a:ext cx="64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 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61">
            <a:extLst>
              <a:ext uri="{FF2B5EF4-FFF2-40B4-BE49-F238E27FC236}">
                <a16:creationId xmlns:a16="http://schemas.microsoft.com/office/drawing/2014/main" id="{C58DC9C1-2253-461C-93FF-2239AF58DA87}"/>
              </a:ext>
            </a:extLst>
          </p:cNvPr>
          <p:cNvGrpSpPr>
            <a:grpSpLocks/>
          </p:cNvGrpSpPr>
          <p:nvPr/>
        </p:nvGrpSpPr>
        <p:grpSpPr bwMode="auto">
          <a:xfrm>
            <a:off x="3295335" y="2274659"/>
            <a:ext cx="2024355" cy="308183"/>
            <a:chOff x="3288" y="685"/>
            <a:chExt cx="2266" cy="401"/>
          </a:xfrm>
        </p:grpSpPr>
        <p:sp>
          <p:nvSpPr>
            <p:cNvPr id="19" name="Text Box 62">
              <a:extLst>
                <a:ext uri="{FF2B5EF4-FFF2-40B4-BE49-F238E27FC236}">
                  <a16:creationId xmlns:a16="http://schemas.microsoft.com/office/drawing/2014/main" id="{84DA0E07-D7A2-4034-9D86-25FB6C5B77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8" y="685"/>
              <a:ext cx="626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 Box 63">
              <a:extLst>
                <a:ext uri="{FF2B5EF4-FFF2-40B4-BE49-F238E27FC236}">
                  <a16:creationId xmlns:a16="http://schemas.microsoft.com/office/drawing/2014/main" id="{9D532642-E6F1-4BAC-B6F1-7EABB742FC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1" y="726"/>
              <a:ext cx="65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≡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 Box 64">
              <a:extLst>
                <a:ext uri="{FF2B5EF4-FFF2-40B4-BE49-F238E27FC236}">
                  <a16:creationId xmlns:a16="http://schemas.microsoft.com/office/drawing/2014/main" id="{FEA6E10C-60CA-41F0-BBFF-1505A9874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709"/>
              <a:ext cx="564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1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 Box 67">
              <a:extLst>
                <a:ext uri="{FF2B5EF4-FFF2-40B4-BE49-F238E27FC236}">
                  <a16:creationId xmlns:a16="http://schemas.microsoft.com/office/drawing/2014/main" id="{976FBB3B-12F2-4BF9-9AF2-7DD18E42B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9" y="705"/>
              <a:ext cx="698" cy="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b="1" dirty="0">
                  <a:latin typeface="Arial" panose="020B0604020202020204" pitchFamily="34" charset="0"/>
                  <a:cs typeface="Arial" panose="020B0604020202020204" pitchFamily="34" charset="0"/>
                </a:rPr>
                <a:t> - </a:t>
              </a: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ru-RU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1000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C538AAC-7315-465A-9914-786C8ECF3BAC}"/>
              </a:ext>
            </a:extLst>
          </p:cNvPr>
          <p:cNvSpPr/>
          <p:nvPr/>
        </p:nvSpPr>
        <p:spPr>
          <a:xfrm>
            <a:off x="322587" y="2624834"/>
            <a:ext cx="14891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бутадиен-1,3</a:t>
            </a:r>
            <a:endParaRPr lang="ru-RU" sz="1600" i="1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CC3B18C-AB68-437B-A32D-10B5FFAB5998}"/>
              </a:ext>
            </a:extLst>
          </p:cNvPr>
          <p:cNvSpPr/>
          <p:nvPr/>
        </p:nvSpPr>
        <p:spPr>
          <a:xfrm>
            <a:off x="3704515" y="2617014"/>
            <a:ext cx="9784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бутин-1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  <p:bldP spid="54277" grpId="0"/>
      <p:bldP spid="54278" grpId="0"/>
      <p:bldP spid="54279" grpId="0" animBg="1"/>
      <p:bldP spid="54282" grpId="0" animBg="1"/>
      <p:bldP spid="5428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0884" y="98425"/>
            <a:ext cx="3893820" cy="540808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Физические свойства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900" y="555625"/>
            <a:ext cx="5334000" cy="203132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1800" dirty="0"/>
              <a:t>В обычных условиях </a:t>
            </a:r>
            <a:r>
              <a:rPr lang="ru-RU" sz="1800" dirty="0" err="1"/>
              <a:t>пропандиен</a:t>
            </a:r>
            <a:r>
              <a:rPr lang="ru-RU" sz="1800" dirty="0"/>
              <a:t> – 1,2, бутадиен – 1,3 – газы, </a:t>
            </a:r>
          </a:p>
          <a:p>
            <a:r>
              <a:rPr lang="ru-RU" sz="1800" dirty="0"/>
              <a:t>2 – </a:t>
            </a:r>
            <a:r>
              <a:rPr lang="ru-RU" sz="1800" dirty="0" err="1"/>
              <a:t>метилбутадиен</a:t>
            </a:r>
            <a:r>
              <a:rPr lang="ru-RU" sz="1800" dirty="0"/>
              <a:t> – 1,3 – летучая жидкость.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err="1"/>
              <a:t>Алкадиены</a:t>
            </a:r>
            <a:r>
              <a:rPr lang="ru-RU" sz="1800" dirty="0"/>
              <a:t> с изолированными двойными связями – жидкости.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Высшие диены – твёрдые вещества.</a:t>
            </a:r>
          </a:p>
          <a:p>
            <a:pPr>
              <a:buFont typeface="Wingdings" pitchFamily="2" charset="2"/>
              <a:buChar char="Ø"/>
            </a:pPr>
            <a:endParaRPr lang="ru-RU" sz="2000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A5365FBD-2F22-4291-BE56-A75D46F33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201576"/>
              </p:ext>
            </p:extLst>
          </p:nvPr>
        </p:nvGraphicFramePr>
        <p:xfrm>
          <a:off x="3313511" y="2169211"/>
          <a:ext cx="1547812" cy="917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Chem3D XML" r:id="rId3" imgW="3838592" imgH="2276543" progId="Chem3D.Document.9">
                  <p:embed/>
                </p:oleObj>
              </mc:Choice>
              <mc:Fallback>
                <p:oleObj name="Chem3D XML" r:id="rId3" imgW="3838592" imgH="2276543" progId="Chem3D.Document.9">
                  <p:embed/>
                  <p:pic>
                    <p:nvPicPr>
                      <p:cNvPr id="399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511" y="2169211"/>
                        <a:ext cx="1547812" cy="9176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57A83D7B-A782-4238-AB02-AF31C84901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847906"/>
              </p:ext>
            </p:extLst>
          </p:nvPr>
        </p:nvGraphicFramePr>
        <p:xfrm>
          <a:off x="904477" y="2194399"/>
          <a:ext cx="1353211" cy="917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Chem3D XML" r:id="rId5" imgW="3724224" imgH="2752657" progId="Chem3D.Document.9">
                  <p:embed/>
                </p:oleObj>
              </mc:Choice>
              <mc:Fallback>
                <p:oleObj name="Chem3D XML" r:id="rId5" imgW="3724224" imgH="2752657" progId="Chem3D.Document.9">
                  <p:embed/>
                  <p:pic>
                    <p:nvPicPr>
                      <p:cNvPr id="3994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477" y="2194399"/>
                        <a:ext cx="1353211" cy="9176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202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7DCD1-8CD8-4D7F-BD34-C9CB9574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Способы получения</a:t>
            </a:r>
          </a:p>
        </p:txBody>
      </p:sp>
      <p:grpSp>
        <p:nvGrpSpPr>
          <p:cNvPr id="7" name="Group 23">
            <a:extLst>
              <a:ext uri="{FF2B5EF4-FFF2-40B4-BE49-F238E27FC236}">
                <a16:creationId xmlns:a16="http://schemas.microsoft.com/office/drawing/2014/main" id="{B7BA6A58-6F03-4954-B5E2-87BC1C3E5F2A}"/>
              </a:ext>
            </a:extLst>
          </p:cNvPr>
          <p:cNvGrpSpPr>
            <a:grpSpLocks/>
          </p:cNvGrpSpPr>
          <p:nvPr/>
        </p:nvGrpSpPr>
        <p:grpSpPr bwMode="auto">
          <a:xfrm>
            <a:off x="118227" y="2039302"/>
            <a:ext cx="1865038" cy="626436"/>
            <a:chOff x="320" y="2822"/>
            <a:chExt cx="2483" cy="834"/>
          </a:xfrm>
        </p:grpSpPr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50DCBAE6-C1F8-44AA-AB2F-B324661A51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" y="2823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888BE21C-CA8C-436C-A88D-D26C02C814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7" y="2829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4DE02B98-A83C-48AA-94AE-DCF15F16F9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3" y="2982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 Box 11">
              <a:extLst>
                <a:ext uri="{FF2B5EF4-FFF2-40B4-BE49-F238E27FC236}">
                  <a16:creationId xmlns:a16="http://schemas.microsoft.com/office/drawing/2014/main" id="{AC27B3ED-AA93-48AF-B60D-9B4EDD14B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6" y="2822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D503591C-82DE-4C4D-8F78-B0C45F9699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8" y="2824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A5C34EB3-A7AE-402A-8F9B-C60C39C85D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8" y="2976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14">
              <a:extLst>
                <a:ext uri="{FF2B5EF4-FFF2-40B4-BE49-F238E27FC236}">
                  <a16:creationId xmlns:a16="http://schemas.microsoft.com/office/drawing/2014/main" id="{57DA1683-1A09-48FC-9F65-CDFDA94442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2" y="2983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846215E3-E5F6-48E6-AA97-66361CC9E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3223"/>
              <a:ext cx="504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Cl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Line 16">
              <a:extLst>
                <a:ext uri="{FF2B5EF4-FFF2-40B4-BE49-F238E27FC236}">
                  <a16:creationId xmlns:a16="http://schemas.microsoft.com/office/drawing/2014/main" id="{9E47C148-4C93-47F6-B05E-DA2934154E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" y="3101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A8624C85-E82C-4A1C-AFC8-0F863E5E3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1" y="3220"/>
              <a:ext cx="504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Cl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18">
              <a:extLst>
                <a:ext uri="{FF2B5EF4-FFF2-40B4-BE49-F238E27FC236}">
                  <a16:creationId xmlns:a16="http://schemas.microsoft.com/office/drawing/2014/main" id="{CB6FB373-BB4D-4162-A2D4-1908BD5501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5" y="3098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9FC94760-DBA3-4451-A10D-6CC5A4628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3223"/>
              <a:ext cx="504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Cl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e 20">
              <a:extLst>
                <a:ext uri="{FF2B5EF4-FFF2-40B4-BE49-F238E27FC236}">
                  <a16:creationId xmlns:a16="http://schemas.microsoft.com/office/drawing/2014/main" id="{9AC696AF-1565-4154-A6D8-B7CBB115E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93" y="3101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94715492-79FE-4411-BB9F-7DBEE09776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" y="3220"/>
              <a:ext cx="504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Cl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2">
              <a:extLst>
                <a:ext uri="{FF2B5EF4-FFF2-40B4-BE49-F238E27FC236}">
                  <a16:creationId xmlns:a16="http://schemas.microsoft.com/office/drawing/2014/main" id="{3EFA7736-0702-403B-908C-2C53733909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4" y="3098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Text Box 24">
            <a:extLst>
              <a:ext uri="{FF2B5EF4-FFF2-40B4-BE49-F238E27FC236}">
                <a16:creationId xmlns:a16="http://schemas.microsoft.com/office/drawing/2014/main" id="{204B50A8-AE92-47F5-B56F-A84091042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637" y="1983996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 72">
            <a:extLst>
              <a:ext uri="{FF2B5EF4-FFF2-40B4-BE49-F238E27FC236}">
                <a16:creationId xmlns:a16="http://schemas.microsoft.com/office/drawing/2014/main" id="{7720F8E9-B053-40F4-A856-F9CEA9DEB2E8}"/>
              </a:ext>
            </a:extLst>
          </p:cNvPr>
          <p:cNvGrpSpPr>
            <a:grpSpLocks/>
          </p:cNvGrpSpPr>
          <p:nvPr/>
        </p:nvGrpSpPr>
        <p:grpSpPr bwMode="auto">
          <a:xfrm>
            <a:off x="2131885" y="1983996"/>
            <a:ext cx="562592" cy="327491"/>
            <a:chOff x="3089" y="2785"/>
            <a:chExt cx="749" cy="436"/>
          </a:xfrm>
        </p:grpSpPr>
        <p:sp>
          <p:nvSpPr>
            <p:cNvPr id="25" name="Text Box 25">
              <a:extLst>
                <a:ext uri="{FF2B5EF4-FFF2-40B4-BE49-F238E27FC236}">
                  <a16:creationId xmlns:a16="http://schemas.microsoft.com/office/drawing/2014/main" id="{0B92A807-CDDB-4263-B589-F6AF63B2DF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9" y="2788"/>
              <a:ext cx="389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 Box 26">
              <a:extLst>
                <a:ext uri="{FF2B5EF4-FFF2-40B4-BE49-F238E27FC236}">
                  <a16:creationId xmlns:a16="http://schemas.microsoft.com/office/drawing/2014/main" id="{B0A4E29E-7145-4FA8-B5C5-725FA7E151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" y="2785"/>
              <a:ext cx="56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Zn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" name="Line 27">
            <a:extLst>
              <a:ext uri="{FF2B5EF4-FFF2-40B4-BE49-F238E27FC236}">
                <a16:creationId xmlns:a16="http://schemas.microsoft.com/office/drawing/2014/main" id="{7EE71285-1DE8-4D8C-AF3E-0D15EB7570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5664" y="2155116"/>
            <a:ext cx="3740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73">
            <a:extLst>
              <a:ext uri="{FF2B5EF4-FFF2-40B4-BE49-F238E27FC236}">
                <a16:creationId xmlns:a16="http://schemas.microsoft.com/office/drawing/2014/main" id="{E00F180C-83FA-4534-853B-FB1551D4F0CC}"/>
              </a:ext>
            </a:extLst>
          </p:cNvPr>
          <p:cNvGrpSpPr>
            <a:grpSpLocks/>
          </p:cNvGrpSpPr>
          <p:nvPr/>
        </p:nvGrpSpPr>
        <p:grpSpPr bwMode="auto">
          <a:xfrm>
            <a:off x="4943397" y="1983896"/>
            <a:ext cx="828488" cy="327491"/>
            <a:chOff x="3704" y="3690"/>
            <a:chExt cx="1103" cy="436"/>
          </a:xfrm>
        </p:grpSpPr>
        <p:sp>
          <p:nvSpPr>
            <p:cNvPr id="40" name="Text Box 39">
              <a:extLst>
                <a:ext uri="{FF2B5EF4-FFF2-40B4-BE49-F238E27FC236}">
                  <a16:creationId xmlns:a16="http://schemas.microsoft.com/office/drawing/2014/main" id="{553983BD-5EBB-469B-8A4C-CEE8E30C6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4" y="3693"/>
              <a:ext cx="389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 Box 40">
              <a:extLst>
                <a:ext uri="{FF2B5EF4-FFF2-40B4-BE49-F238E27FC236}">
                  <a16:creationId xmlns:a16="http://schemas.microsoft.com/office/drawing/2014/main" id="{E0FEE3F2-9E2B-4A4F-9157-7AB1513980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1" y="3690"/>
              <a:ext cx="916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ZnCl</a:t>
              </a:r>
              <a:r>
                <a:rPr lang="en-US" sz="1514" b="1" baseline="-25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Text Box 41">
            <a:extLst>
              <a:ext uri="{FF2B5EF4-FFF2-40B4-BE49-F238E27FC236}">
                <a16:creationId xmlns:a16="http://schemas.microsoft.com/office/drawing/2014/main" id="{C12FCDE2-C9C6-4C3F-8DB3-38E284997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797" y="1983896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oup 54">
            <a:extLst>
              <a:ext uri="{FF2B5EF4-FFF2-40B4-BE49-F238E27FC236}">
                <a16:creationId xmlns:a16="http://schemas.microsoft.com/office/drawing/2014/main" id="{C20432EA-2647-4FBD-8581-B76F8684B721}"/>
              </a:ext>
            </a:extLst>
          </p:cNvPr>
          <p:cNvGrpSpPr>
            <a:grpSpLocks/>
          </p:cNvGrpSpPr>
          <p:nvPr/>
        </p:nvGrpSpPr>
        <p:grpSpPr bwMode="auto">
          <a:xfrm>
            <a:off x="117171" y="1015150"/>
            <a:ext cx="1968693" cy="238107"/>
            <a:chOff x="353" y="1087"/>
            <a:chExt cx="2621" cy="317"/>
          </a:xfrm>
        </p:grpSpPr>
        <p:sp>
          <p:nvSpPr>
            <p:cNvPr id="44" name="Text Box 43">
              <a:extLst>
                <a:ext uri="{FF2B5EF4-FFF2-40B4-BE49-F238E27FC236}">
                  <a16:creationId xmlns:a16="http://schemas.microsoft.com/office/drawing/2014/main" id="{E796E6B8-D317-4E5C-8340-8D7F0B8F4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" y="1088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 Box 44">
              <a:extLst>
                <a:ext uri="{FF2B5EF4-FFF2-40B4-BE49-F238E27FC236}">
                  <a16:creationId xmlns:a16="http://schemas.microsoft.com/office/drawing/2014/main" id="{F89E730D-A729-41E4-A71B-42A437C4CD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2" y="1094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45">
              <a:extLst>
                <a:ext uri="{FF2B5EF4-FFF2-40B4-BE49-F238E27FC236}">
                  <a16:creationId xmlns:a16="http://schemas.microsoft.com/office/drawing/2014/main" id="{0EEAAF15-AE20-473D-B842-D1401ABF27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9" y="1247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Text Box 46">
              <a:extLst>
                <a:ext uri="{FF2B5EF4-FFF2-40B4-BE49-F238E27FC236}">
                  <a16:creationId xmlns:a16="http://schemas.microsoft.com/office/drawing/2014/main" id="{CB8CA6D9-E8EB-41F2-9B2F-DBE702C0F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7" y="1087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ext Box 47">
              <a:extLst>
                <a:ext uri="{FF2B5EF4-FFF2-40B4-BE49-F238E27FC236}">
                  <a16:creationId xmlns:a16="http://schemas.microsoft.com/office/drawing/2014/main" id="{E16E4574-3A0A-4497-A4B9-B31DC31B19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4" y="1089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48">
              <a:extLst>
                <a:ext uri="{FF2B5EF4-FFF2-40B4-BE49-F238E27FC236}">
                  <a16:creationId xmlns:a16="http://schemas.microsoft.com/office/drawing/2014/main" id="{77D852DE-C8DA-4D9C-A09E-9EC40AA4D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9" y="1241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49">
              <a:extLst>
                <a:ext uri="{FF2B5EF4-FFF2-40B4-BE49-F238E27FC236}">
                  <a16:creationId xmlns:a16="http://schemas.microsoft.com/office/drawing/2014/main" id="{D930D77A-9C30-4D8B-A0BD-C7320466E5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7" y="1248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1" name="Text Box 55">
            <a:extLst>
              <a:ext uri="{FF2B5EF4-FFF2-40B4-BE49-F238E27FC236}">
                <a16:creationId xmlns:a16="http://schemas.microsoft.com/office/drawing/2014/main" id="{3A542B3A-04C5-494B-A46F-61A430DF8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425" y="956961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71">
            <a:extLst>
              <a:ext uri="{FF2B5EF4-FFF2-40B4-BE49-F238E27FC236}">
                <a16:creationId xmlns:a16="http://schemas.microsoft.com/office/drawing/2014/main" id="{B5E60A65-EEC9-43AF-8172-FFEB096CEE43}"/>
              </a:ext>
            </a:extLst>
          </p:cNvPr>
          <p:cNvGrpSpPr>
            <a:grpSpLocks/>
          </p:cNvGrpSpPr>
          <p:nvPr/>
        </p:nvGrpSpPr>
        <p:grpSpPr bwMode="auto">
          <a:xfrm>
            <a:off x="4829643" y="952614"/>
            <a:ext cx="531044" cy="328992"/>
            <a:chOff x="3880" y="1790"/>
            <a:chExt cx="707" cy="438"/>
          </a:xfrm>
        </p:grpSpPr>
        <p:sp>
          <p:nvSpPr>
            <p:cNvPr id="53" name="Text Box 56">
              <a:extLst>
                <a:ext uri="{FF2B5EF4-FFF2-40B4-BE49-F238E27FC236}">
                  <a16:creationId xmlns:a16="http://schemas.microsoft.com/office/drawing/2014/main" id="{ED17ACDA-ADF9-4B63-B8DB-FC9F2EF765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9" y="1795"/>
              <a:ext cx="528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514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Н</a:t>
              </a:r>
              <a:r>
                <a:rPr lang="ru-RU" sz="1514" b="1" baseline="-250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Text Box 57">
              <a:extLst>
                <a:ext uri="{FF2B5EF4-FFF2-40B4-BE49-F238E27FC236}">
                  <a16:creationId xmlns:a16="http://schemas.microsoft.com/office/drawing/2014/main" id="{860D030C-2924-45DB-957B-2EBD25DC2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0" y="1790"/>
              <a:ext cx="389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5" name="Group 67">
            <a:extLst>
              <a:ext uri="{FF2B5EF4-FFF2-40B4-BE49-F238E27FC236}">
                <a16:creationId xmlns:a16="http://schemas.microsoft.com/office/drawing/2014/main" id="{5682C5D5-93EC-4812-87D3-3A658D9387A8}"/>
              </a:ext>
            </a:extLst>
          </p:cNvPr>
          <p:cNvGrpSpPr>
            <a:grpSpLocks/>
          </p:cNvGrpSpPr>
          <p:nvPr/>
        </p:nvGrpSpPr>
        <p:grpSpPr bwMode="auto">
          <a:xfrm>
            <a:off x="2807863" y="1000686"/>
            <a:ext cx="1850016" cy="234350"/>
            <a:chOff x="612" y="1710"/>
            <a:chExt cx="2463" cy="312"/>
          </a:xfrm>
        </p:grpSpPr>
        <p:sp>
          <p:nvSpPr>
            <p:cNvPr id="56" name="Text Box 58">
              <a:extLst>
                <a:ext uri="{FF2B5EF4-FFF2-40B4-BE49-F238E27FC236}">
                  <a16:creationId xmlns:a16="http://schemas.microsoft.com/office/drawing/2014/main" id="{7BD9167E-A239-40B4-9390-2FA2320768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1711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 Box 59">
              <a:extLst>
                <a:ext uri="{FF2B5EF4-FFF2-40B4-BE49-F238E27FC236}">
                  <a16:creationId xmlns:a16="http://schemas.microsoft.com/office/drawing/2014/main" id="{4DA9418F-4C81-416D-845A-FE3802167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1" y="1710"/>
              <a:ext cx="595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Text Box 62">
              <a:extLst>
                <a:ext uri="{FF2B5EF4-FFF2-40B4-BE49-F238E27FC236}">
                  <a16:creationId xmlns:a16="http://schemas.microsoft.com/office/drawing/2014/main" id="{05B03302-FD4C-4C7E-8392-EECC9727D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" y="1710"/>
              <a:ext cx="69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Text Box 63">
              <a:extLst>
                <a:ext uri="{FF2B5EF4-FFF2-40B4-BE49-F238E27FC236}">
                  <a16:creationId xmlns:a16="http://schemas.microsoft.com/office/drawing/2014/main" id="{C58DCB7B-5DCE-45DD-9CDB-41D756AB8E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2" y="1712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Line 64">
              <a:extLst>
                <a:ext uri="{FF2B5EF4-FFF2-40B4-BE49-F238E27FC236}">
                  <a16:creationId xmlns:a16="http://schemas.microsoft.com/office/drawing/2014/main" id="{B40964C2-2FED-4EAE-895F-D36BE094A9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865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5" name="Line 68">
            <a:extLst>
              <a:ext uri="{FF2B5EF4-FFF2-40B4-BE49-F238E27FC236}">
                <a16:creationId xmlns:a16="http://schemas.microsoft.com/office/drawing/2014/main" id="{C4232E70-5EC3-438A-AE1F-2BAE9A0DC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2764" y="1148015"/>
            <a:ext cx="68126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70">
            <a:extLst>
              <a:ext uri="{FF2B5EF4-FFF2-40B4-BE49-F238E27FC236}">
                <a16:creationId xmlns:a16="http://schemas.microsoft.com/office/drawing/2014/main" id="{5E7CB917-F7F8-406A-B699-CCC05C31C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999" y="910129"/>
            <a:ext cx="658610" cy="23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</a:t>
            </a:r>
            <a:r>
              <a:rPr lang="en-US" sz="946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946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,t</a:t>
            </a:r>
            <a:endParaRPr lang="ru-RU" sz="946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Line 74">
            <a:extLst>
              <a:ext uri="{FF2B5EF4-FFF2-40B4-BE49-F238E27FC236}">
                <a16:creationId xmlns:a16="http://schemas.microsoft.com/office/drawing/2014/main" id="{5DBEA0F9-4FB7-4754-A2A3-A57C85C80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328" y="2417118"/>
            <a:ext cx="1668995" cy="0"/>
          </a:xfrm>
          <a:prstGeom prst="line">
            <a:avLst/>
          </a:prstGeom>
          <a:noFill/>
          <a:ln w="19050">
            <a:solidFill>
              <a:srgbClr val="A5002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73276F1C-9FAC-41B2-BCBC-C3B437B8A585}"/>
              </a:ext>
            </a:extLst>
          </p:cNvPr>
          <p:cNvSpPr/>
          <p:nvPr/>
        </p:nvSpPr>
        <p:spPr>
          <a:xfrm>
            <a:off x="110138" y="558805"/>
            <a:ext cx="49984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1) Дегидрирование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алканов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6862AB73-4DEA-4B85-BA7E-F5920F559ABF}"/>
              </a:ext>
            </a:extLst>
          </p:cNvPr>
          <p:cNvSpPr/>
          <p:nvPr/>
        </p:nvSpPr>
        <p:spPr>
          <a:xfrm>
            <a:off x="97974" y="1588671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Дегалогенирование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тетрагалогеналканов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1" name="Group 67">
            <a:extLst>
              <a:ext uri="{FF2B5EF4-FFF2-40B4-BE49-F238E27FC236}">
                <a16:creationId xmlns:a16="http://schemas.microsoft.com/office/drawing/2014/main" id="{3628E848-7DA9-4DD3-AACB-94B98E5BA6D8}"/>
              </a:ext>
            </a:extLst>
          </p:cNvPr>
          <p:cNvGrpSpPr>
            <a:grpSpLocks/>
          </p:cNvGrpSpPr>
          <p:nvPr/>
        </p:nvGrpSpPr>
        <p:grpSpPr bwMode="auto">
          <a:xfrm>
            <a:off x="3028693" y="2036165"/>
            <a:ext cx="1850016" cy="234350"/>
            <a:chOff x="612" y="1710"/>
            <a:chExt cx="2463" cy="312"/>
          </a:xfrm>
        </p:grpSpPr>
        <p:sp>
          <p:nvSpPr>
            <p:cNvPr id="72" name="Text Box 58">
              <a:extLst>
                <a:ext uri="{FF2B5EF4-FFF2-40B4-BE49-F238E27FC236}">
                  <a16:creationId xmlns:a16="http://schemas.microsoft.com/office/drawing/2014/main" id="{2D0C418B-E80D-4F25-9CC6-C58E01E99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1711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xt Box 59">
              <a:extLst>
                <a:ext uri="{FF2B5EF4-FFF2-40B4-BE49-F238E27FC236}">
                  <a16:creationId xmlns:a16="http://schemas.microsoft.com/office/drawing/2014/main" id="{AB15365C-AAC7-43B2-8659-52C280975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1" y="1710"/>
              <a:ext cx="595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Text Box 62">
              <a:extLst>
                <a:ext uri="{FF2B5EF4-FFF2-40B4-BE49-F238E27FC236}">
                  <a16:creationId xmlns:a16="http://schemas.microsoft.com/office/drawing/2014/main" id="{A6AEE643-5F5B-4413-896E-AA816455DE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" y="1710"/>
              <a:ext cx="69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Text Box 63">
              <a:extLst>
                <a:ext uri="{FF2B5EF4-FFF2-40B4-BE49-F238E27FC236}">
                  <a16:creationId xmlns:a16="http://schemas.microsoft.com/office/drawing/2014/main" id="{6F5FE4DF-D5C1-4928-94A6-DA266B1F3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2" y="1712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Line 64">
              <a:extLst>
                <a:ext uri="{FF2B5EF4-FFF2-40B4-BE49-F238E27FC236}">
                  <a16:creationId xmlns:a16="http://schemas.microsoft.com/office/drawing/2014/main" id="{E4FFFCCC-6F7A-4E57-A150-BADC11A37C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865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645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69" name="Group 21"/>
          <p:cNvGrpSpPr>
            <a:grpSpLocks/>
          </p:cNvGrpSpPr>
          <p:nvPr/>
        </p:nvGrpSpPr>
        <p:grpSpPr bwMode="auto">
          <a:xfrm>
            <a:off x="886416" y="507809"/>
            <a:ext cx="1148466" cy="966695"/>
            <a:chOff x="630" y="1899"/>
            <a:chExt cx="1529" cy="1287"/>
          </a:xfrm>
        </p:grpSpPr>
        <p:sp>
          <p:nvSpPr>
            <p:cNvPr id="53254" name="Text Box 6"/>
            <p:cNvSpPr txBox="1">
              <a:spLocks noChangeArrowheads="1"/>
            </p:cNvSpPr>
            <p:nvPr/>
          </p:nvSpPr>
          <p:spPr bwMode="auto">
            <a:xfrm>
              <a:off x="1085" y="2363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55" name="Text Box 7"/>
            <p:cNvSpPr txBox="1">
              <a:spLocks noChangeArrowheads="1"/>
            </p:cNvSpPr>
            <p:nvPr/>
          </p:nvSpPr>
          <p:spPr bwMode="auto">
            <a:xfrm>
              <a:off x="1543" y="2369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56" name="Line 8"/>
            <p:cNvSpPr>
              <a:spLocks noChangeShapeType="1"/>
            </p:cNvSpPr>
            <p:nvPr/>
          </p:nvSpPr>
          <p:spPr bwMode="auto">
            <a:xfrm>
              <a:off x="1728" y="2526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57" name="Text Box 9"/>
            <p:cNvSpPr txBox="1">
              <a:spLocks noChangeArrowheads="1"/>
            </p:cNvSpPr>
            <p:nvPr/>
          </p:nvSpPr>
          <p:spPr bwMode="auto">
            <a:xfrm>
              <a:off x="1973" y="2362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58" name="Text Box 10"/>
            <p:cNvSpPr txBox="1">
              <a:spLocks noChangeArrowheads="1"/>
            </p:cNvSpPr>
            <p:nvPr/>
          </p:nvSpPr>
          <p:spPr bwMode="auto">
            <a:xfrm>
              <a:off x="630" y="2364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59" name="Line 11"/>
            <p:cNvSpPr>
              <a:spLocks noChangeShapeType="1"/>
            </p:cNvSpPr>
            <p:nvPr/>
          </p:nvSpPr>
          <p:spPr bwMode="auto">
            <a:xfrm>
              <a:off x="834" y="2523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0" name="Line 12"/>
            <p:cNvSpPr>
              <a:spLocks noChangeShapeType="1"/>
            </p:cNvSpPr>
            <p:nvPr/>
          </p:nvSpPr>
          <p:spPr bwMode="auto">
            <a:xfrm>
              <a:off x="1278" y="2523"/>
              <a:ext cx="22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1" name="Rectangle 13"/>
            <p:cNvSpPr>
              <a:spLocks noChangeArrowheads="1"/>
            </p:cNvSpPr>
            <p:nvPr/>
          </p:nvSpPr>
          <p:spPr bwMode="auto">
            <a:xfrm>
              <a:off x="1020" y="2750"/>
              <a:ext cx="43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2" name="Line 14"/>
            <p:cNvSpPr>
              <a:spLocks noChangeShapeType="1"/>
            </p:cNvSpPr>
            <p:nvPr/>
          </p:nvSpPr>
          <p:spPr bwMode="auto">
            <a:xfrm>
              <a:off x="1181" y="2641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3" name="Rectangle 15"/>
            <p:cNvSpPr>
              <a:spLocks noChangeArrowheads="1"/>
            </p:cNvSpPr>
            <p:nvPr/>
          </p:nvSpPr>
          <p:spPr bwMode="auto">
            <a:xfrm>
              <a:off x="1450" y="1905"/>
              <a:ext cx="43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4" name="Line 16"/>
            <p:cNvSpPr>
              <a:spLocks noChangeShapeType="1"/>
            </p:cNvSpPr>
            <p:nvPr/>
          </p:nvSpPr>
          <p:spPr bwMode="auto">
            <a:xfrm>
              <a:off x="1188" y="2223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5" name="Rectangle 17"/>
            <p:cNvSpPr>
              <a:spLocks noChangeArrowheads="1"/>
            </p:cNvSpPr>
            <p:nvPr/>
          </p:nvSpPr>
          <p:spPr bwMode="auto">
            <a:xfrm>
              <a:off x="1439" y="2753"/>
              <a:ext cx="63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OH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6" name="Line 18"/>
            <p:cNvSpPr>
              <a:spLocks noChangeShapeType="1"/>
            </p:cNvSpPr>
            <p:nvPr/>
          </p:nvSpPr>
          <p:spPr bwMode="auto">
            <a:xfrm>
              <a:off x="1639" y="2641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7" name="Rectangle 19"/>
            <p:cNvSpPr>
              <a:spLocks noChangeArrowheads="1"/>
            </p:cNvSpPr>
            <p:nvPr/>
          </p:nvSpPr>
          <p:spPr bwMode="auto">
            <a:xfrm>
              <a:off x="990" y="1899"/>
              <a:ext cx="43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68" name="Line 20"/>
            <p:cNvSpPr>
              <a:spLocks noChangeShapeType="1"/>
            </p:cNvSpPr>
            <p:nvPr/>
          </p:nvSpPr>
          <p:spPr bwMode="auto">
            <a:xfrm>
              <a:off x="1641" y="2234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2099479" y="820276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287" name="Group 39"/>
          <p:cNvGrpSpPr>
            <a:grpSpLocks/>
          </p:cNvGrpSpPr>
          <p:nvPr/>
        </p:nvGrpSpPr>
        <p:grpSpPr bwMode="auto">
          <a:xfrm>
            <a:off x="2374390" y="505557"/>
            <a:ext cx="1148466" cy="982469"/>
            <a:chOff x="2611" y="1896"/>
            <a:chExt cx="1529" cy="1308"/>
          </a:xfrm>
        </p:grpSpPr>
        <p:sp>
          <p:nvSpPr>
            <p:cNvPr id="53271" name="Text Box 23"/>
            <p:cNvSpPr txBox="1">
              <a:spLocks noChangeArrowheads="1"/>
            </p:cNvSpPr>
            <p:nvPr/>
          </p:nvSpPr>
          <p:spPr bwMode="auto">
            <a:xfrm>
              <a:off x="3066" y="2363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2" name="Text Box 24"/>
            <p:cNvSpPr txBox="1">
              <a:spLocks noChangeArrowheads="1"/>
            </p:cNvSpPr>
            <p:nvPr/>
          </p:nvSpPr>
          <p:spPr bwMode="auto">
            <a:xfrm>
              <a:off x="3524" y="2369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3" name="Line 25"/>
            <p:cNvSpPr>
              <a:spLocks noChangeShapeType="1"/>
            </p:cNvSpPr>
            <p:nvPr/>
          </p:nvSpPr>
          <p:spPr bwMode="auto">
            <a:xfrm>
              <a:off x="3709" y="2526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4" name="Text Box 26"/>
            <p:cNvSpPr txBox="1">
              <a:spLocks noChangeArrowheads="1"/>
            </p:cNvSpPr>
            <p:nvPr/>
          </p:nvSpPr>
          <p:spPr bwMode="auto">
            <a:xfrm>
              <a:off x="3954" y="2362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5" name="Text Box 27"/>
            <p:cNvSpPr txBox="1">
              <a:spLocks noChangeArrowheads="1"/>
            </p:cNvSpPr>
            <p:nvPr/>
          </p:nvSpPr>
          <p:spPr bwMode="auto">
            <a:xfrm>
              <a:off x="2611" y="2364"/>
              <a:ext cx="18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6" name="Line 28"/>
            <p:cNvSpPr>
              <a:spLocks noChangeShapeType="1"/>
            </p:cNvSpPr>
            <p:nvPr/>
          </p:nvSpPr>
          <p:spPr bwMode="auto">
            <a:xfrm>
              <a:off x="2815" y="2523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7" name="Line 29"/>
            <p:cNvSpPr>
              <a:spLocks noChangeShapeType="1"/>
            </p:cNvSpPr>
            <p:nvPr/>
          </p:nvSpPr>
          <p:spPr bwMode="auto">
            <a:xfrm>
              <a:off x="3259" y="2523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8" name="Rectangle 30"/>
            <p:cNvSpPr>
              <a:spLocks noChangeArrowheads="1"/>
            </p:cNvSpPr>
            <p:nvPr/>
          </p:nvSpPr>
          <p:spPr bwMode="auto">
            <a:xfrm>
              <a:off x="3475" y="2765"/>
              <a:ext cx="43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79" name="Line 31"/>
            <p:cNvSpPr>
              <a:spLocks noChangeShapeType="1"/>
            </p:cNvSpPr>
            <p:nvPr/>
          </p:nvSpPr>
          <p:spPr bwMode="auto">
            <a:xfrm>
              <a:off x="3162" y="2641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80" name="Rectangle 32"/>
            <p:cNvSpPr>
              <a:spLocks noChangeArrowheads="1"/>
            </p:cNvSpPr>
            <p:nvPr/>
          </p:nvSpPr>
          <p:spPr bwMode="auto">
            <a:xfrm>
              <a:off x="3418" y="1914"/>
              <a:ext cx="43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81" name="Line 33"/>
            <p:cNvSpPr>
              <a:spLocks noChangeShapeType="1"/>
            </p:cNvSpPr>
            <p:nvPr/>
          </p:nvSpPr>
          <p:spPr bwMode="auto">
            <a:xfrm>
              <a:off x="3169" y="2223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82" name="Rectangle 34"/>
            <p:cNvSpPr>
              <a:spLocks noChangeArrowheads="1"/>
            </p:cNvSpPr>
            <p:nvPr/>
          </p:nvSpPr>
          <p:spPr bwMode="auto">
            <a:xfrm>
              <a:off x="2956" y="2771"/>
              <a:ext cx="632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OH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83" name="Line 35"/>
            <p:cNvSpPr>
              <a:spLocks noChangeShapeType="1"/>
            </p:cNvSpPr>
            <p:nvPr/>
          </p:nvSpPr>
          <p:spPr bwMode="auto">
            <a:xfrm>
              <a:off x="3620" y="2641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84" name="Rectangle 36"/>
            <p:cNvSpPr>
              <a:spLocks noChangeArrowheads="1"/>
            </p:cNvSpPr>
            <p:nvPr/>
          </p:nvSpPr>
          <p:spPr bwMode="auto">
            <a:xfrm>
              <a:off x="2958" y="1896"/>
              <a:ext cx="397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85" name="Line 37"/>
            <p:cNvSpPr>
              <a:spLocks noChangeShapeType="1"/>
            </p:cNvSpPr>
            <p:nvPr/>
          </p:nvSpPr>
          <p:spPr bwMode="auto">
            <a:xfrm>
              <a:off x="3622" y="2234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288" name="Line 40"/>
          <p:cNvSpPr>
            <a:spLocks noChangeShapeType="1"/>
          </p:cNvSpPr>
          <p:nvPr/>
        </p:nvSpPr>
        <p:spPr bwMode="auto">
          <a:xfrm>
            <a:off x="3598720" y="976509"/>
            <a:ext cx="108987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89" name="Line 41"/>
          <p:cNvSpPr>
            <a:spLocks noChangeShapeType="1"/>
          </p:cNvSpPr>
          <p:nvPr/>
        </p:nvSpPr>
        <p:spPr bwMode="auto">
          <a:xfrm>
            <a:off x="925475" y="1641253"/>
            <a:ext cx="3740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332" name="Group 84"/>
          <p:cNvGrpSpPr>
            <a:grpSpLocks/>
          </p:cNvGrpSpPr>
          <p:nvPr/>
        </p:nvGrpSpPr>
        <p:grpSpPr bwMode="auto">
          <a:xfrm>
            <a:off x="1350610" y="1497789"/>
            <a:ext cx="689530" cy="330494"/>
            <a:chOff x="840" y="1811"/>
            <a:chExt cx="918" cy="440"/>
          </a:xfrm>
        </p:grpSpPr>
        <p:sp>
          <p:nvSpPr>
            <p:cNvPr id="53290" name="Text Box 42"/>
            <p:cNvSpPr txBox="1">
              <a:spLocks noChangeArrowheads="1"/>
            </p:cNvSpPr>
            <p:nvPr/>
          </p:nvSpPr>
          <p:spPr bwMode="auto">
            <a:xfrm>
              <a:off x="840" y="1811"/>
              <a:ext cx="389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514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91" name="Text Box 43"/>
            <p:cNvSpPr txBox="1">
              <a:spLocks noChangeArrowheads="1"/>
            </p:cNvSpPr>
            <p:nvPr/>
          </p:nvSpPr>
          <p:spPr bwMode="auto">
            <a:xfrm>
              <a:off x="1030" y="1818"/>
              <a:ext cx="728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514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Н</a:t>
              </a:r>
              <a:r>
                <a:rPr lang="ru-RU" sz="1514" b="1" baseline="-250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ru-RU" sz="1514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О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292" name="Text Box 44"/>
          <p:cNvSpPr txBox="1">
            <a:spLocks noChangeArrowheads="1"/>
          </p:cNvSpPr>
          <p:nvPr/>
        </p:nvSpPr>
        <p:spPr bwMode="auto">
          <a:xfrm>
            <a:off x="1918458" y="1498540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93" name="Text Box 45"/>
          <p:cNvSpPr txBox="1">
            <a:spLocks noChangeArrowheads="1"/>
          </p:cNvSpPr>
          <p:nvPr/>
        </p:nvSpPr>
        <p:spPr bwMode="auto">
          <a:xfrm>
            <a:off x="2109995" y="1500793"/>
            <a:ext cx="396262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514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852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03" name="Text Box 55"/>
          <p:cNvSpPr txBox="1">
            <a:spLocks noChangeArrowheads="1"/>
          </p:cNvSpPr>
          <p:nvPr/>
        </p:nvSpPr>
        <p:spPr bwMode="auto">
          <a:xfrm>
            <a:off x="2405937" y="1487273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08" name="Line 60"/>
          <p:cNvSpPr>
            <a:spLocks noChangeShapeType="1"/>
          </p:cNvSpPr>
          <p:nvPr/>
        </p:nvSpPr>
        <p:spPr bwMode="auto">
          <a:xfrm flipV="1">
            <a:off x="1488308" y="2689555"/>
            <a:ext cx="1344737" cy="676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11" name="Text Box 63"/>
          <p:cNvSpPr txBox="1">
            <a:spLocks noChangeArrowheads="1"/>
          </p:cNvSpPr>
          <p:nvPr/>
        </p:nvSpPr>
        <p:spPr bwMode="auto">
          <a:xfrm>
            <a:off x="3555353" y="2507782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22" name="Text Box 74"/>
          <p:cNvSpPr txBox="1">
            <a:spLocks noChangeArrowheads="1"/>
          </p:cNvSpPr>
          <p:nvPr/>
        </p:nvSpPr>
        <p:spPr bwMode="auto">
          <a:xfrm>
            <a:off x="3203584" y="2508773"/>
            <a:ext cx="298480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852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23" name="Text Box 75"/>
          <p:cNvSpPr txBox="1">
            <a:spLocks noChangeArrowheads="1"/>
          </p:cNvSpPr>
          <p:nvPr/>
        </p:nvSpPr>
        <p:spPr bwMode="auto">
          <a:xfrm>
            <a:off x="3734673" y="737652"/>
            <a:ext cx="877163" cy="23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46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n-US" sz="946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946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946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946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Cr</a:t>
            </a:r>
            <a:r>
              <a:rPr lang="en-US" sz="946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946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946" b="1" baseline="-2500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946" baseline="-2500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24" name="Text Box 76"/>
          <p:cNvSpPr txBox="1">
            <a:spLocks noChangeArrowheads="1"/>
          </p:cNvSpPr>
          <p:nvPr/>
        </p:nvSpPr>
        <p:spPr bwMode="auto">
          <a:xfrm>
            <a:off x="1386866" y="2446688"/>
            <a:ext cx="1371401" cy="23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n-US" sz="946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946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Cr</a:t>
            </a:r>
            <a:r>
              <a:rPr lang="en-US" sz="946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946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46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en-US" sz="946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t</a:t>
            </a:r>
            <a:endParaRPr lang="ru-RU" sz="852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25" name="Text Box 77"/>
          <p:cNvSpPr txBox="1">
            <a:spLocks noChangeArrowheads="1"/>
          </p:cNvSpPr>
          <p:nvPr/>
        </p:nvSpPr>
        <p:spPr bwMode="auto">
          <a:xfrm>
            <a:off x="3836826" y="993034"/>
            <a:ext cx="534121" cy="23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46" b="1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ZnO, t</a:t>
            </a:r>
            <a:endParaRPr lang="ru-RU" sz="852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26" name="Rectangle 78"/>
          <p:cNvSpPr>
            <a:spLocks noChangeArrowheads="1"/>
          </p:cNvSpPr>
          <p:nvPr/>
        </p:nvSpPr>
        <p:spPr bwMode="auto">
          <a:xfrm>
            <a:off x="1163205" y="1202488"/>
            <a:ext cx="783421" cy="271906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27" name="Rectangle 79"/>
          <p:cNvSpPr>
            <a:spLocks noChangeArrowheads="1"/>
          </p:cNvSpPr>
          <p:nvPr/>
        </p:nvSpPr>
        <p:spPr bwMode="auto">
          <a:xfrm>
            <a:off x="2644043" y="1220629"/>
            <a:ext cx="647468" cy="271906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328" name="Rectangle 80"/>
          <p:cNvSpPr>
            <a:spLocks noChangeArrowheads="1"/>
          </p:cNvSpPr>
          <p:nvPr/>
        </p:nvSpPr>
        <p:spPr bwMode="auto">
          <a:xfrm>
            <a:off x="1824568" y="833798"/>
            <a:ext cx="783421" cy="271906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3334" name="Group 86"/>
          <p:cNvGrpSpPr>
            <a:grpSpLocks/>
          </p:cNvGrpSpPr>
          <p:nvPr/>
        </p:nvGrpSpPr>
        <p:grpSpPr bwMode="auto">
          <a:xfrm>
            <a:off x="6221" y="2501367"/>
            <a:ext cx="1518018" cy="340258"/>
            <a:chOff x="200" y="2781"/>
            <a:chExt cx="2021" cy="453"/>
          </a:xfrm>
        </p:grpSpPr>
        <p:grpSp>
          <p:nvGrpSpPr>
            <p:cNvPr id="23580" name="Group 59"/>
            <p:cNvGrpSpPr>
              <a:grpSpLocks/>
            </p:cNvGrpSpPr>
            <p:nvPr/>
          </p:nvGrpSpPr>
          <p:grpSpPr bwMode="auto">
            <a:xfrm>
              <a:off x="385" y="2795"/>
              <a:ext cx="1836" cy="439"/>
              <a:chOff x="385" y="2967"/>
              <a:chExt cx="1836" cy="439"/>
            </a:xfrm>
          </p:grpSpPr>
          <p:sp>
            <p:nvSpPr>
              <p:cNvPr id="53304" name="Rectangle 56"/>
              <p:cNvSpPr>
                <a:spLocks noChangeArrowheads="1"/>
              </p:cNvSpPr>
              <p:nvPr/>
            </p:nvSpPr>
            <p:spPr bwMode="auto">
              <a:xfrm>
                <a:off x="385" y="2967"/>
                <a:ext cx="713" cy="4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514" b="1">
                    <a:latin typeface="Arial" panose="020B0604020202020204" pitchFamily="34" charset="0"/>
                    <a:cs typeface="Arial" panose="020B0604020202020204" pitchFamily="34" charset="0"/>
                  </a:rPr>
                  <a:t>CH</a:t>
                </a:r>
                <a:r>
                  <a:rPr lang="en-US" sz="1514" b="1" baseline="-2500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ru-RU" sz="852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305" name="Line 57"/>
              <p:cNvSpPr>
                <a:spLocks noChangeShapeType="1"/>
              </p:cNvSpPr>
              <p:nvPr/>
            </p:nvSpPr>
            <p:spPr bwMode="auto">
              <a:xfrm>
                <a:off x="985" y="3193"/>
                <a:ext cx="27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 sz="852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306" name="Text Box 58"/>
              <p:cNvSpPr txBox="1">
                <a:spLocks noChangeArrowheads="1"/>
              </p:cNvSpPr>
              <p:nvPr/>
            </p:nvSpPr>
            <p:spPr bwMode="auto">
              <a:xfrm>
                <a:off x="1121" y="2973"/>
                <a:ext cx="1100" cy="4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514" b="1" dirty="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CH</a:t>
                </a:r>
                <a:r>
                  <a:rPr lang="en-US" sz="1514" b="1" baseline="-25000" dirty="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514" b="1" dirty="0">
                    <a:effectLst>
                      <a:outerShdw blurRad="38100" dist="38100" dir="2700000" algn="tl">
                        <a:srgbClr val="FFFFFF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OH</a:t>
                </a:r>
                <a:endParaRPr lang="ru-RU" sz="852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3330" name="Text Box 82"/>
            <p:cNvSpPr txBox="1">
              <a:spLocks noChangeArrowheads="1"/>
            </p:cNvSpPr>
            <p:nvPr/>
          </p:nvSpPr>
          <p:spPr bwMode="auto">
            <a:xfrm>
              <a:off x="200" y="2781"/>
              <a:ext cx="389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514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331" name="Text Box 83"/>
          <p:cNvSpPr txBox="1">
            <a:spLocks noChangeArrowheads="1"/>
          </p:cNvSpPr>
          <p:nvPr/>
        </p:nvSpPr>
        <p:spPr bwMode="auto">
          <a:xfrm>
            <a:off x="188860" y="1938059"/>
            <a:ext cx="5333999" cy="38343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946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Внутримолекулярная дегидратация с одновременным межмолекулярным дегидрированием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EE7020E-E79D-40BE-9AF8-8C25E0F3A8CE}"/>
              </a:ext>
            </a:extLst>
          </p:cNvPr>
          <p:cNvSpPr/>
          <p:nvPr/>
        </p:nvSpPr>
        <p:spPr>
          <a:xfrm>
            <a:off x="90510" y="95635"/>
            <a:ext cx="571171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Реакция Лебедева – промышленный способ получения</a:t>
            </a:r>
          </a:p>
        </p:txBody>
      </p:sp>
      <p:grpSp>
        <p:nvGrpSpPr>
          <p:cNvPr id="86" name="Group 67">
            <a:extLst>
              <a:ext uri="{FF2B5EF4-FFF2-40B4-BE49-F238E27FC236}">
                <a16:creationId xmlns:a16="http://schemas.microsoft.com/office/drawing/2014/main" id="{C996F4F2-2FAB-4D56-890B-3B506A4477FF}"/>
              </a:ext>
            </a:extLst>
          </p:cNvPr>
          <p:cNvGrpSpPr>
            <a:grpSpLocks/>
          </p:cNvGrpSpPr>
          <p:nvPr/>
        </p:nvGrpSpPr>
        <p:grpSpPr bwMode="auto">
          <a:xfrm>
            <a:off x="2665450" y="1542104"/>
            <a:ext cx="1850016" cy="234350"/>
            <a:chOff x="612" y="1710"/>
            <a:chExt cx="2463" cy="312"/>
          </a:xfrm>
        </p:grpSpPr>
        <p:sp>
          <p:nvSpPr>
            <p:cNvPr id="87" name="Text Box 58">
              <a:extLst>
                <a:ext uri="{FF2B5EF4-FFF2-40B4-BE49-F238E27FC236}">
                  <a16:creationId xmlns:a16="http://schemas.microsoft.com/office/drawing/2014/main" id="{CF5ED506-9C99-42C2-AF77-E41F512649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1711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Text Box 59">
              <a:extLst>
                <a:ext uri="{FF2B5EF4-FFF2-40B4-BE49-F238E27FC236}">
                  <a16:creationId xmlns:a16="http://schemas.microsoft.com/office/drawing/2014/main" id="{62790A34-239E-49C9-A5A9-450B3BF92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1" y="1710"/>
              <a:ext cx="595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Text Box 62">
              <a:extLst>
                <a:ext uri="{FF2B5EF4-FFF2-40B4-BE49-F238E27FC236}">
                  <a16:creationId xmlns:a16="http://schemas.microsoft.com/office/drawing/2014/main" id="{6E7A1992-A391-4981-A2EC-258FA6A630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" y="1710"/>
              <a:ext cx="69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Text Box 63">
              <a:extLst>
                <a:ext uri="{FF2B5EF4-FFF2-40B4-BE49-F238E27FC236}">
                  <a16:creationId xmlns:a16="http://schemas.microsoft.com/office/drawing/2014/main" id="{AB95069E-BB94-42EA-865D-670B18135A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2" y="1712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Line 64">
              <a:extLst>
                <a:ext uri="{FF2B5EF4-FFF2-40B4-BE49-F238E27FC236}">
                  <a16:creationId xmlns:a16="http://schemas.microsoft.com/office/drawing/2014/main" id="{82A52639-C140-4AC8-8AF9-1F78E820F7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865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2" name="Group 84">
            <a:extLst>
              <a:ext uri="{FF2B5EF4-FFF2-40B4-BE49-F238E27FC236}">
                <a16:creationId xmlns:a16="http://schemas.microsoft.com/office/drawing/2014/main" id="{E8E4F1D4-9EBC-4A57-8A37-1900EE4CED01}"/>
              </a:ext>
            </a:extLst>
          </p:cNvPr>
          <p:cNvGrpSpPr>
            <a:grpSpLocks/>
          </p:cNvGrpSpPr>
          <p:nvPr/>
        </p:nvGrpSpPr>
        <p:grpSpPr bwMode="auto">
          <a:xfrm>
            <a:off x="2695752" y="2516044"/>
            <a:ext cx="666996" cy="333498"/>
            <a:chOff x="840" y="1800"/>
            <a:chExt cx="888" cy="444"/>
          </a:xfrm>
        </p:grpSpPr>
        <p:sp>
          <p:nvSpPr>
            <p:cNvPr id="93" name="Text Box 42">
              <a:extLst>
                <a:ext uri="{FF2B5EF4-FFF2-40B4-BE49-F238E27FC236}">
                  <a16:creationId xmlns:a16="http://schemas.microsoft.com/office/drawing/2014/main" id="{58E7587E-B7A7-43F2-83AF-BE8D03250E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0" y="1811"/>
              <a:ext cx="389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514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Text Box 43">
              <a:extLst>
                <a:ext uri="{FF2B5EF4-FFF2-40B4-BE49-F238E27FC236}">
                  <a16:creationId xmlns:a16="http://schemas.microsoft.com/office/drawing/2014/main" id="{652ED26D-3C66-476C-BE8C-ADFBD9A038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0" y="1800"/>
              <a:ext cx="728" cy="4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1514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Н</a:t>
              </a:r>
              <a:r>
                <a:rPr lang="ru-RU" sz="1514" b="1" baseline="-250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ru-RU" sz="1514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О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5" name="Text Box 45">
            <a:extLst>
              <a:ext uri="{FF2B5EF4-FFF2-40B4-BE49-F238E27FC236}">
                <a16:creationId xmlns:a16="http://schemas.microsoft.com/office/drawing/2014/main" id="{F7347707-A12B-4C01-A1E6-738649F72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3562" y="2507782"/>
            <a:ext cx="396262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514" b="1" baseline="-250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852" dirty="0"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6" name="Group 67">
            <a:extLst>
              <a:ext uri="{FF2B5EF4-FFF2-40B4-BE49-F238E27FC236}">
                <a16:creationId xmlns:a16="http://schemas.microsoft.com/office/drawing/2014/main" id="{A9118D5D-BCAB-499B-87CB-FF68B81FD5CE}"/>
              </a:ext>
            </a:extLst>
          </p:cNvPr>
          <p:cNvGrpSpPr>
            <a:grpSpLocks/>
          </p:cNvGrpSpPr>
          <p:nvPr/>
        </p:nvGrpSpPr>
        <p:grpSpPr bwMode="auto">
          <a:xfrm>
            <a:off x="3770605" y="2553627"/>
            <a:ext cx="1850016" cy="234350"/>
            <a:chOff x="612" y="1710"/>
            <a:chExt cx="2463" cy="312"/>
          </a:xfrm>
        </p:grpSpPr>
        <p:sp>
          <p:nvSpPr>
            <p:cNvPr id="97" name="Text Box 58">
              <a:extLst>
                <a:ext uri="{FF2B5EF4-FFF2-40B4-BE49-F238E27FC236}">
                  <a16:creationId xmlns:a16="http://schemas.microsoft.com/office/drawing/2014/main" id="{290917F1-2CE1-4681-8C80-36B8084D8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1711"/>
              <a:ext cx="46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Text Box 59">
              <a:extLst>
                <a:ext uri="{FF2B5EF4-FFF2-40B4-BE49-F238E27FC236}">
                  <a16:creationId xmlns:a16="http://schemas.microsoft.com/office/drawing/2014/main" id="{137B8CC0-5484-4613-B053-4B1C44A15A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1" y="1710"/>
              <a:ext cx="595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Text Box 62">
              <a:extLst>
                <a:ext uri="{FF2B5EF4-FFF2-40B4-BE49-F238E27FC236}">
                  <a16:creationId xmlns:a16="http://schemas.microsoft.com/office/drawing/2014/main" id="{AD02B8F1-D5BF-4F58-A473-EF44A00043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4" y="1710"/>
              <a:ext cx="69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ru-RU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= </a:t>
              </a:r>
              <a:r>
                <a:rPr lang="en-US" sz="1514" b="1" dirty="0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r>
                <a:rPr lang="en-US" sz="1514" b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852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Text Box 63">
              <a:extLst>
                <a:ext uri="{FF2B5EF4-FFF2-40B4-BE49-F238E27FC236}">
                  <a16:creationId xmlns:a16="http://schemas.microsoft.com/office/drawing/2014/main" id="{5A3C1969-53BD-4332-8C20-298A56036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2" y="1712"/>
              <a:ext cx="371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514" b="1">
                  <a:latin typeface="Arial" panose="020B0604020202020204" pitchFamily="34" charset="0"/>
                  <a:cs typeface="Arial" panose="020B0604020202020204" pitchFamily="34" charset="0"/>
                </a:rPr>
                <a:t>CH</a:t>
              </a:r>
              <a:endParaRPr lang="ru-RU" sz="852"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Line 64">
              <a:extLst>
                <a:ext uri="{FF2B5EF4-FFF2-40B4-BE49-F238E27FC236}">
                  <a16:creationId xmlns:a16="http://schemas.microsoft.com/office/drawing/2014/main" id="{C277326E-6B05-46A7-B8B1-54AB14ECA7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865"/>
              <a:ext cx="227" cy="0"/>
            </a:xfrm>
            <a:prstGeom prst="line">
              <a:avLst/>
            </a:prstGeom>
            <a:ln w="1905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/>
            <a:lstStyle/>
            <a:p>
              <a:pPr>
                <a:defRPr/>
              </a:pPr>
              <a:endParaRPr lang="ru-RU" sz="852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3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3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3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5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3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3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5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5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3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03" grpId="0"/>
      <p:bldP spid="53322" grpId="0"/>
      <p:bldP spid="53324" grpId="0"/>
      <p:bldP spid="53326" grpId="0" animBg="1"/>
      <p:bldP spid="53327" grpId="0" animBg="1"/>
      <p:bldP spid="53328" grpId="0" animBg="1"/>
      <p:bldP spid="533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A1277D2-0C28-459C-B022-AD3F2BBCAFF7}"/>
              </a:ext>
            </a:extLst>
          </p:cNvPr>
          <p:cNvSpPr/>
          <p:nvPr/>
        </p:nvSpPr>
        <p:spPr>
          <a:xfrm>
            <a:off x="101599" y="526157"/>
            <a:ext cx="5562600" cy="2498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Галогенирование - 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присоединение брома происходит в 1,4 –положение или в 1,2 –положение.</a:t>
            </a:r>
          </a:p>
          <a:p>
            <a:pPr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= CH – CH = 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– CH – CH = 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		               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</a:p>
          <a:p>
            <a:pPr algn="r">
              <a:buNone/>
            </a:pPr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(1,2 – присоединение) </a:t>
            </a:r>
            <a:endParaRPr lang="en-US" sz="1400" b="1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1400" b="1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= CH – CH = 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– CH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CH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CH</a:t>
            </a:r>
            <a:r>
              <a:rPr lang="en-US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</a:t>
            </a:r>
            <a:endParaRPr lang="ru-RU" sz="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buNone/>
            </a:pPr>
            <a:r>
              <a:rPr lang="ru-RU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</a:t>
            </a:r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(1,4 – присоединение) </a:t>
            </a:r>
            <a:endParaRPr lang="ru-RU" sz="1400" i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Заголовок 1">
            <a:extLst>
              <a:ext uri="{FF2B5EF4-FFF2-40B4-BE49-F238E27FC236}">
                <a16:creationId xmlns:a16="http://schemas.microsoft.com/office/drawing/2014/main" id="{5D9D83C5-2E7E-4D61-B800-941373ECE4C9}"/>
              </a:ext>
            </a:extLst>
          </p:cNvPr>
          <p:cNvSpPr txBox="1">
            <a:spLocks/>
          </p:cNvSpPr>
          <p:nvPr/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Химические свойства</a:t>
            </a:r>
          </a:p>
        </p:txBody>
      </p:sp>
      <p:sp>
        <p:nvSpPr>
          <p:cNvPr id="70" name="Line 40">
            <a:extLst>
              <a:ext uri="{FF2B5EF4-FFF2-40B4-BE49-F238E27FC236}">
                <a16:creationId xmlns:a16="http://schemas.microsoft.com/office/drawing/2014/main" id="{817AE662-CA4E-4EA4-8B57-5C5974EC0C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5701" y="13176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ine 40">
            <a:extLst>
              <a:ext uri="{FF2B5EF4-FFF2-40B4-BE49-F238E27FC236}">
                <a16:creationId xmlns:a16="http://schemas.microsoft.com/office/drawing/2014/main" id="{DD82EA8E-7557-495D-A53E-F2DE7F6B79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5701" y="22320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31">
            <a:extLst>
              <a:ext uri="{FF2B5EF4-FFF2-40B4-BE49-F238E27FC236}">
                <a16:creationId xmlns:a16="http://schemas.microsoft.com/office/drawing/2014/main" id="{35D7AF0C-6FE1-4A90-9395-07B41CA5E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2900" y="1393825"/>
            <a:ext cx="0" cy="1359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Line 31">
            <a:extLst>
              <a:ext uri="{FF2B5EF4-FFF2-40B4-BE49-F238E27FC236}">
                <a16:creationId xmlns:a16="http://schemas.microsoft.com/office/drawing/2014/main" id="{A42090CA-FD71-45F5-9EE7-78307C558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6300" y="1393825"/>
            <a:ext cx="0" cy="1359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Line 31">
            <a:extLst>
              <a:ext uri="{FF2B5EF4-FFF2-40B4-BE49-F238E27FC236}">
                <a16:creationId xmlns:a16="http://schemas.microsoft.com/office/drawing/2014/main" id="{C29FA1E0-9667-4662-93E8-CD89C21F3A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2053" y="2308225"/>
            <a:ext cx="0" cy="1359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Line 31">
            <a:extLst>
              <a:ext uri="{FF2B5EF4-FFF2-40B4-BE49-F238E27FC236}">
                <a16:creationId xmlns:a16="http://schemas.microsoft.com/office/drawing/2014/main" id="{3E65C2FD-106F-48EA-AAD0-F3D84CD60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0700" y="2308225"/>
            <a:ext cx="0" cy="1359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 sz="852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FCE7C2A-DABE-4E2F-8C6C-672EF3D8AF6D}"/>
              </a:ext>
            </a:extLst>
          </p:cNvPr>
          <p:cNvSpPr/>
          <p:nvPr/>
        </p:nvSpPr>
        <p:spPr>
          <a:xfrm>
            <a:off x="2730500" y="2376201"/>
            <a:ext cx="18646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      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10416</TotalTime>
  <Words>531</Words>
  <Application>Microsoft Office PowerPoint</Application>
  <PresentationFormat>Произвольный</PresentationFormat>
  <Paragraphs>224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Chem3D XML</vt:lpstr>
      <vt:lpstr>Химия</vt:lpstr>
      <vt:lpstr>Алкадиены</vt:lpstr>
      <vt:lpstr>Презентация PowerPoint</vt:lpstr>
      <vt:lpstr>Презентация PowerPoint</vt:lpstr>
      <vt:lpstr>Презентация PowerPoint</vt:lpstr>
      <vt:lpstr>Физические свойства</vt:lpstr>
      <vt:lpstr>Способы получения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Задания для самостоятельного решения: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354</cp:revision>
  <dcterms:created xsi:type="dcterms:W3CDTF">2020-04-13T08:05:16Z</dcterms:created>
  <dcterms:modified xsi:type="dcterms:W3CDTF">2020-11-20T09:53:47Z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