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1536" r:id="rId3"/>
    <p:sldId id="1539" r:id="rId4"/>
    <p:sldId id="1537" r:id="rId5"/>
    <p:sldId id="1540" r:id="rId6"/>
    <p:sldId id="1542" r:id="rId7"/>
    <p:sldId id="1543" r:id="rId8"/>
    <p:sldId id="1541" r:id="rId9"/>
    <p:sldId id="1544" r:id="rId10"/>
    <p:sldId id="1545" r:id="rId11"/>
    <p:sldId id="1546" r:id="rId12"/>
    <p:sldId id="1547" r:id="rId13"/>
    <p:sldId id="1548" r:id="rId14"/>
    <p:sldId id="1538" r:id="rId15"/>
    <p:sldId id="1530" r:id="rId16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/>
  </p:normalViewPr>
  <p:slideViewPr>
    <p:cSldViewPr>
      <p:cViewPr>
        <p:scale>
          <a:sx n="110" d="100"/>
          <a:sy n="110" d="100"/>
        </p:scale>
        <p:origin x="1230" y="4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61876-7D36-4455-A52E-A56D80A22D88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B6EFFC-A9E1-4098-9DEB-088908CD9A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432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0617" y="222930"/>
            <a:ext cx="4080510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ru-RU" sz="3400" spc="-5" dirty="0"/>
              <a:t>Химия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901700" y="1251207"/>
            <a:ext cx="4278365" cy="1000274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1700"/>
              </a:lnSpc>
              <a:spcBef>
                <a:spcPts val="340"/>
              </a:spcBef>
            </a:pPr>
            <a:r>
              <a:rPr lang="ru-RU" sz="2400" b="1" dirty="0">
                <a:solidFill>
                  <a:srgbClr val="0070C0"/>
                </a:solidFill>
                <a:latin typeface="Arial"/>
                <a:cs typeface="Arial"/>
              </a:rPr>
              <a:t>Тема: </a:t>
            </a:r>
          </a:p>
          <a:p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Физические и химические свойства </a:t>
            </a:r>
            <a:r>
              <a:rPr lang="ru-RU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циклоалканов</a:t>
            </a:r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37789" y="1251207"/>
            <a:ext cx="344170" cy="74041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37789" y="2099882"/>
            <a:ext cx="344170" cy="68072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4686759" y="212867"/>
            <a:ext cx="634365" cy="634365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855805" y="297551"/>
            <a:ext cx="386137" cy="3622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ru-RU" sz="2250" b="1" spc="10" dirty="0">
                <a:solidFill>
                  <a:srgbClr val="FFFFFF"/>
                </a:solidFill>
                <a:latin typeface="Arial"/>
                <a:cs typeface="Arial"/>
              </a:rPr>
              <a:t>10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802522" y="551458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9">
            <a:extLst>
              <a:ext uri="{FF2B5EF4-FFF2-40B4-BE49-F238E27FC236}">
                <a16:creationId xmlns:a16="http://schemas.microsoft.com/office/drawing/2014/main" id="{854250D7-04A2-4932-A0DD-C0547E34DF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721" y="1037650"/>
            <a:ext cx="540613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ru-RU" altLang="ru-RU" sz="1600" b="1" i="1" dirty="0"/>
              <a:t>6. Горение </a:t>
            </a:r>
            <a:r>
              <a:rPr lang="ru-RU" altLang="ru-RU" sz="1600" b="1" i="1" dirty="0" err="1"/>
              <a:t>циклоалканов</a:t>
            </a:r>
            <a:r>
              <a:rPr lang="ru-RU" altLang="ru-RU" sz="1600" b="1" i="1" dirty="0"/>
              <a:t> с образованием воды и углекислого газа</a:t>
            </a:r>
          </a:p>
        </p:txBody>
      </p:sp>
      <p:sp>
        <p:nvSpPr>
          <p:cNvPr id="5" name="Прямоугольник 30">
            <a:extLst>
              <a:ext uri="{FF2B5EF4-FFF2-40B4-BE49-F238E27FC236}">
                <a16:creationId xmlns:a16="http://schemas.microsoft.com/office/drawing/2014/main" id="{C0ED8BC0-8D33-4896-AE31-701FD8B586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721" y="1803370"/>
            <a:ext cx="549635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sz="2000" i="1" dirty="0">
                <a:solidFill>
                  <a:srgbClr val="FF0000"/>
                </a:solidFill>
              </a:rPr>
              <a:t>2</a:t>
            </a:r>
            <a:r>
              <a:rPr lang="ru-RU" altLang="ru-RU" sz="2000" i="1" dirty="0"/>
              <a:t> С</a:t>
            </a:r>
            <a:r>
              <a:rPr lang="ru-RU" altLang="ru-RU" sz="2000" i="1" baseline="-25000" dirty="0"/>
              <a:t>5</a:t>
            </a:r>
            <a:r>
              <a:rPr lang="ru-RU" altLang="ru-RU" sz="2000" i="1" dirty="0"/>
              <a:t>Н</a:t>
            </a:r>
            <a:r>
              <a:rPr lang="ru-RU" altLang="ru-RU" sz="2000" i="1" baseline="-25000" dirty="0"/>
              <a:t>10</a:t>
            </a:r>
            <a:r>
              <a:rPr lang="ru-RU" altLang="ru-RU" sz="2000" i="1" dirty="0"/>
              <a:t> + </a:t>
            </a:r>
            <a:r>
              <a:rPr lang="ru-RU" altLang="ru-RU" sz="2000" i="1" dirty="0">
                <a:solidFill>
                  <a:srgbClr val="FF0000"/>
                </a:solidFill>
              </a:rPr>
              <a:t>15</a:t>
            </a:r>
            <a:r>
              <a:rPr lang="ru-RU" altLang="ru-RU" sz="2000" i="1" dirty="0"/>
              <a:t> О</a:t>
            </a:r>
            <a:r>
              <a:rPr lang="ru-RU" altLang="ru-RU" sz="2000" i="1" baseline="-25000" dirty="0"/>
              <a:t>2           </a:t>
            </a:r>
            <a:r>
              <a:rPr lang="ru-RU" altLang="ru-RU" sz="2000" i="1" dirty="0">
                <a:solidFill>
                  <a:srgbClr val="FF0000"/>
                </a:solidFill>
              </a:rPr>
              <a:t>10 </a:t>
            </a:r>
            <a:r>
              <a:rPr lang="ru-RU" altLang="ru-RU" sz="2000" i="1" dirty="0"/>
              <a:t>СО</a:t>
            </a:r>
            <a:r>
              <a:rPr lang="ru-RU" altLang="ru-RU" sz="2000" i="1" baseline="-25000" dirty="0"/>
              <a:t>2</a:t>
            </a:r>
            <a:r>
              <a:rPr lang="ru-RU" altLang="ru-RU" sz="2000" i="1" dirty="0"/>
              <a:t> + </a:t>
            </a:r>
            <a:r>
              <a:rPr lang="ru-RU" altLang="ru-RU" sz="2000" i="1" dirty="0">
                <a:solidFill>
                  <a:srgbClr val="FF0000"/>
                </a:solidFill>
              </a:rPr>
              <a:t>10</a:t>
            </a:r>
            <a:r>
              <a:rPr lang="ru-RU" altLang="ru-RU" sz="2000" i="1" dirty="0"/>
              <a:t> Н</a:t>
            </a:r>
            <a:r>
              <a:rPr lang="ru-RU" altLang="ru-RU" sz="2000" i="1" baseline="-25000" dirty="0"/>
              <a:t>2</a:t>
            </a:r>
            <a:r>
              <a:rPr lang="ru-RU" altLang="ru-RU" sz="2000" i="1" dirty="0"/>
              <a:t>О + </a:t>
            </a:r>
            <a:r>
              <a:rPr lang="en-US" altLang="ru-RU" sz="2000" i="1" dirty="0"/>
              <a:t>Q</a:t>
            </a:r>
            <a:r>
              <a:rPr lang="ru-RU" altLang="ru-RU" sz="2000" i="1" dirty="0"/>
              <a:t> 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642D26B1-5392-467B-83A2-7E4286E16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038" y="103188"/>
            <a:ext cx="5165725" cy="376237"/>
          </a:xfrm>
        </p:spPr>
        <p:txBody>
          <a:bodyPr/>
          <a:lstStyle/>
          <a:p>
            <a:pPr algn="ctr"/>
            <a:r>
              <a:rPr lang="ru-RU" dirty="0"/>
              <a:t>Химические свойства </a:t>
            </a:r>
            <a:r>
              <a:rPr lang="ru-RU" dirty="0" err="1"/>
              <a:t>циклоалканов</a:t>
            </a:r>
            <a:endParaRPr lang="ru-RU" dirty="0"/>
          </a:p>
        </p:txBody>
      </p:sp>
      <p:sp>
        <p:nvSpPr>
          <p:cNvPr id="7" name="Текст 2">
            <a:extLst>
              <a:ext uri="{FF2B5EF4-FFF2-40B4-BE49-F238E27FC236}">
                <a16:creationId xmlns:a16="http://schemas.microsoft.com/office/drawing/2014/main" id="{59263392-3786-4B1B-842A-39C27CEAF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97000" y="593952"/>
            <a:ext cx="2971800" cy="24765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Реакция горения</a:t>
            </a:r>
          </a:p>
        </p:txBody>
      </p: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AC196FA1-9B14-4900-B905-069B81B9F2AC}"/>
              </a:ext>
            </a:extLst>
          </p:cNvPr>
          <p:cNvCxnSpPr/>
          <p:nvPr/>
        </p:nvCxnSpPr>
        <p:spPr>
          <a:xfrm>
            <a:off x="2425700" y="2003425"/>
            <a:ext cx="381000" cy="0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9352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642D26B1-5392-467B-83A2-7E4286E16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038" y="103188"/>
            <a:ext cx="5165725" cy="315471"/>
          </a:xfrm>
        </p:spPr>
        <p:txBody>
          <a:bodyPr/>
          <a:lstStyle/>
          <a:p>
            <a:pPr algn="ctr"/>
            <a:r>
              <a:rPr lang="ru-RU" dirty="0"/>
              <a:t>Применение </a:t>
            </a:r>
            <a:r>
              <a:rPr lang="ru-RU" dirty="0" err="1"/>
              <a:t>циклоалканов</a:t>
            </a:r>
            <a:endParaRPr lang="ru-RU" dirty="0"/>
          </a:p>
        </p:txBody>
      </p:sp>
      <p:pic>
        <p:nvPicPr>
          <p:cNvPr id="12290" name="Picture 2" descr="Капрон - что такое за ткань | Капроновая нить | Плотность и описание">
            <a:extLst>
              <a:ext uri="{FF2B5EF4-FFF2-40B4-BE49-F238E27FC236}">
                <a16:creationId xmlns:a16="http://schemas.microsoft.com/office/drawing/2014/main" id="{1327D094-0E6F-430E-9123-42DE0C1D97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" y="607430"/>
            <a:ext cx="2406770" cy="1714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BFDE762A-CB27-4782-B60D-C198BD5766A9}"/>
              </a:ext>
            </a:extLst>
          </p:cNvPr>
          <p:cNvSpPr/>
          <p:nvPr/>
        </p:nvSpPr>
        <p:spPr>
          <a:xfrm>
            <a:off x="-98365" y="2321520"/>
            <a:ext cx="28829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Циклоалканы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 являются</a:t>
            </a:r>
          </a:p>
          <a:p>
            <a:pPr algn="ctr"/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сырьём для получения</a:t>
            </a:r>
          </a:p>
          <a:p>
            <a:pPr algn="ctr"/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капрона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pic>
        <p:nvPicPr>
          <p:cNvPr id="13" name="Picture 2" descr="Картинки по запросу лекарства">
            <a:extLst>
              <a:ext uri="{FF2B5EF4-FFF2-40B4-BE49-F238E27FC236}">
                <a16:creationId xmlns:a16="http://schemas.microsoft.com/office/drawing/2014/main" id="{DC2D9365-D99D-49A8-BB48-6C40F51478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616360"/>
            <a:ext cx="2882900" cy="1714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4006AC04-990F-41F1-820D-784336EA5F47}"/>
              </a:ext>
            </a:extLst>
          </p:cNvPr>
          <p:cNvSpPr/>
          <p:nvPr/>
        </p:nvSpPr>
        <p:spPr>
          <a:xfrm>
            <a:off x="2706551" y="2330450"/>
            <a:ext cx="28829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Циклопропан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 применяют</a:t>
            </a:r>
          </a:p>
          <a:p>
            <a:pPr algn="ctr"/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 как </a:t>
            </a:r>
            <a:r>
              <a:rPr lang="ru-RU" sz="14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обезболевающее</a:t>
            </a:r>
            <a:r>
              <a:rPr lang="ru-RU" sz="1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средство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743430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642D26B1-5392-467B-83A2-7E4286E16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038" y="103188"/>
            <a:ext cx="5165725" cy="315471"/>
          </a:xfrm>
        </p:spPr>
        <p:txBody>
          <a:bodyPr/>
          <a:lstStyle/>
          <a:p>
            <a:pPr algn="ctr"/>
            <a:r>
              <a:rPr lang="ru-RU" dirty="0"/>
              <a:t>Применение </a:t>
            </a:r>
            <a:r>
              <a:rPr lang="ru-RU" dirty="0" err="1"/>
              <a:t>циклоалканов</a:t>
            </a:r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BFDE762A-CB27-4782-B60D-C198BD5766A9}"/>
              </a:ext>
            </a:extLst>
          </p:cNvPr>
          <p:cNvSpPr/>
          <p:nvPr/>
        </p:nvSpPr>
        <p:spPr>
          <a:xfrm>
            <a:off x="101600" y="606762"/>
            <a:ext cx="556259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alt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Практическое значение имеют также </a:t>
            </a:r>
            <a:r>
              <a:rPr lang="ru-RU" alt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циклогексан и </a:t>
            </a:r>
            <a:r>
              <a:rPr lang="ru-RU" altLang="ru-RU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метилциклогексан</a:t>
            </a:r>
            <a:r>
              <a:rPr lang="ru-RU" alt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alt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В процессе ароматизации нефти эти соединения превращаются в ароматические углеводороды – </a:t>
            </a:r>
            <a:r>
              <a:rPr lang="ru-RU" alt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бензол, толуол </a:t>
            </a:r>
            <a:r>
              <a:rPr lang="ru-RU" alt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и другие вещества, которые широко  используются для </a:t>
            </a:r>
            <a:r>
              <a:rPr lang="ru-RU" altLang="ru-RU" sz="12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синтеза красителей, медикаментов</a:t>
            </a:r>
            <a:r>
              <a:rPr lang="ru-RU" alt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 и т. д.</a:t>
            </a:r>
            <a:endParaRPr lang="ru-RU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338" name="Picture 2" descr="ОСНОВНЫЕ КРАСИТЕЛИ - Химия">
            <a:extLst>
              <a:ext uri="{FF2B5EF4-FFF2-40B4-BE49-F238E27FC236}">
                <a16:creationId xmlns:a16="http://schemas.microsoft.com/office/drawing/2014/main" id="{6412881E-5BD1-4E96-8958-6BB42E914F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19" y="1566842"/>
            <a:ext cx="2276475" cy="1574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0" name="Picture 4" descr="Медикаменты - otrava">
            <a:extLst>
              <a:ext uri="{FF2B5EF4-FFF2-40B4-BE49-F238E27FC236}">
                <a16:creationId xmlns:a16="http://schemas.microsoft.com/office/drawing/2014/main" id="{9B3B3387-C43B-4D18-A078-5244B62AF6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3998" y="1566842"/>
            <a:ext cx="2172699" cy="1574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22685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46FCC906-024B-48DC-9A6F-5D257B8E46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7873" y="555625"/>
            <a:ext cx="5330053" cy="1231106"/>
          </a:xfrm>
        </p:spPr>
        <p:txBody>
          <a:bodyPr/>
          <a:lstStyle/>
          <a:p>
            <a:pPr algn="just"/>
            <a:r>
              <a:rPr lang="ru-RU" sz="1500" b="1" dirty="0"/>
              <a:t>Хлорпроизводное циклогексана </a:t>
            </a:r>
            <a:r>
              <a:rPr lang="ru-RU" sz="1500" b="1" dirty="0" err="1"/>
              <a:t>гексахлорциклогексан</a:t>
            </a:r>
            <a:r>
              <a:rPr lang="ru-RU" sz="1500" b="1" dirty="0"/>
              <a:t> </a:t>
            </a:r>
            <a:r>
              <a:rPr lang="ru-RU" sz="1600" dirty="0"/>
              <a:t>- </a:t>
            </a:r>
            <a:r>
              <a:rPr lang="en-US" sz="1600" dirty="0"/>
              <a:t>C</a:t>
            </a:r>
            <a:r>
              <a:rPr lang="ru-RU" sz="1600" baseline="-25000" dirty="0"/>
              <a:t>6</a:t>
            </a:r>
            <a:r>
              <a:rPr lang="en-US" sz="1600" dirty="0"/>
              <a:t>H</a:t>
            </a:r>
            <a:r>
              <a:rPr lang="ru-RU" sz="1600" baseline="-25000" dirty="0"/>
              <a:t>6</a:t>
            </a:r>
            <a:r>
              <a:rPr lang="en-US" sz="1600" dirty="0"/>
              <a:t>Cl</a:t>
            </a:r>
            <a:r>
              <a:rPr lang="ru-RU" sz="1600" baseline="-25000" dirty="0"/>
              <a:t>6</a:t>
            </a:r>
            <a:r>
              <a:rPr lang="ru-RU" sz="1600" dirty="0"/>
              <a:t> применяется в сельском хозяйстве                    в качестве </a:t>
            </a:r>
            <a:r>
              <a:rPr lang="ru-RU" sz="1600" b="1" dirty="0">
                <a:solidFill>
                  <a:srgbClr val="0070C0"/>
                </a:solidFill>
              </a:rPr>
              <a:t>инсектицида (средства против вредителей).</a:t>
            </a:r>
          </a:p>
          <a:p>
            <a:pPr algn="just"/>
            <a:endParaRPr lang="ru-RU" sz="1600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A6C7991D-AF72-432F-A416-A943A1806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038" y="103188"/>
            <a:ext cx="5165725" cy="376237"/>
          </a:xfrm>
        </p:spPr>
        <p:txBody>
          <a:bodyPr/>
          <a:lstStyle/>
          <a:p>
            <a:pPr algn="ctr"/>
            <a:r>
              <a:rPr lang="ru-RU" dirty="0"/>
              <a:t>Применение </a:t>
            </a:r>
            <a:r>
              <a:rPr lang="ru-RU" dirty="0" err="1"/>
              <a:t>циклоалканов</a:t>
            </a:r>
            <a:endParaRPr lang="ru-RU" dirty="0"/>
          </a:p>
        </p:txBody>
      </p:sp>
      <p:pic>
        <p:nvPicPr>
          <p:cNvPr id="15362" name="Picture 2" descr="ГХЦГ (Гексахлоран) | справочник Пестициды.ru">
            <a:extLst>
              <a:ext uri="{FF2B5EF4-FFF2-40B4-BE49-F238E27FC236}">
                <a16:creationId xmlns:a16="http://schemas.microsoft.com/office/drawing/2014/main" id="{4E1C13E3-C869-442B-A1F8-7352551839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100" y="1416290"/>
            <a:ext cx="2314575" cy="173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4" name="Picture 4" descr="Хлорорганические соединения | GOLOS.id Блоги">
            <a:extLst>
              <a:ext uri="{FF2B5EF4-FFF2-40B4-BE49-F238E27FC236}">
                <a16:creationId xmlns:a16="http://schemas.microsoft.com/office/drawing/2014/main" id="{79A2E4D3-5341-4B95-8F7B-A3B56E12CF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2899" y="1340090"/>
            <a:ext cx="2698046" cy="1754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87927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D31437-E45B-47CB-BBD0-665887AFF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/>
              <a:t>Решение задач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BB52E56-406F-4926-93A4-43E531EEF0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7799" y="555625"/>
            <a:ext cx="5410200" cy="615553"/>
          </a:xfrm>
        </p:spPr>
        <p:txBody>
          <a:bodyPr/>
          <a:lstStyle/>
          <a:p>
            <a:pPr lvl="0"/>
            <a:r>
              <a:rPr lang="ru-RU" dirty="0"/>
              <a:t>При горении циклопропана образовалось 132 г </a:t>
            </a:r>
            <a:r>
              <a:rPr lang="en-US" dirty="0"/>
              <a:t>CO</a:t>
            </a:r>
            <a:r>
              <a:rPr lang="ru-RU" baseline="-25000" dirty="0"/>
              <a:t>2</a:t>
            </a:r>
            <a:r>
              <a:rPr lang="ru-RU" dirty="0"/>
              <a:t> и 108 г </a:t>
            </a:r>
            <a:r>
              <a:rPr lang="en-US" dirty="0"/>
              <a:t>H</a:t>
            </a:r>
            <a:r>
              <a:rPr lang="ru-RU" baseline="-25000" dirty="0"/>
              <a:t>2</a:t>
            </a:r>
            <a:r>
              <a:rPr lang="en-US" dirty="0"/>
              <a:t>O</a:t>
            </a:r>
            <a:r>
              <a:rPr lang="ru-RU" dirty="0"/>
              <a:t>. Найдите массу (г) израсходованного кислорода.</a:t>
            </a:r>
          </a:p>
          <a:p>
            <a:pPr algn="just"/>
            <a:endParaRPr lang="ru-RU" sz="1200" dirty="0"/>
          </a:p>
        </p:txBody>
      </p:sp>
      <p:sp>
        <p:nvSpPr>
          <p:cNvPr id="4" name="Текст 2">
            <a:extLst>
              <a:ext uri="{FF2B5EF4-FFF2-40B4-BE49-F238E27FC236}">
                <a16:creationId xmlns:a16="http://schemas.microsoft.com/office/drawing/2014/main" id="{098783DA-58E9-49B8-B063-B0057C874869}"/>
              </a:ext>
            </a:extLst>
          </p:cNvPr>
          <p:cNvSpPr txBox="1">
            <a:spLocks/>
          </p:cNvSpPr>
          <p:nvPr/>
        </p:nvSpPr>
        <p:spPr>
          <a:xfrm>
            <a:off x="177799" y="1221663"/>
            <a:ext cx="5410200" cy="1308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kern="0" dirty="0"/>
              <a:t>Дано:</a:t>
            </a:r>
            <a:endParaRPr lang="ru-RU" sz="1200" kern="0" dirty="0"/>
          </a:p>
          <a:p>
            <a:r>
              <a:rPr lang="en-US" sz="1200" kern="0" dirty="0"/>
              <a:t>m</a:t>
            </a:r>
            <a:r>
              <a:rPr lang="ru-RU" sz="1200" kern="0" dirty="0"/>
              <a:t>(С</a:t>
            </a:r>
            <a:r>
              <a:rPr lang="en-US" sz="1200" kern="0" dirty="0"/>
              <a:t>O</a:t>
            </a:r>
            <a:r>
              <a:rPr lang="en-US" sz="700" kern="0" dirty="0"/>
              <a:t>2</a:t>
            </a:r>
            <a:r>
              <a:rPr lang="ru-RU" sz="1200" kern="0" dirty="0"/>
              <a:t>) = </a:t>
            </a:r>
            <a:r>
              <a:rPr lang="en-US" sz="1200" kern="0" dirty="0"/>
              <a:t>132 </a:t>
            </a:r>
            <a:r>
              <a:rPr lang="ru-RU" sz="1200" kern="0" dirty="0"/>
              <a:t>г</a:t>
            </a:r>
          </a:p>
          <a:p>
            <a:r>
              <a:rPr lang="en-US" sz="1200" kern="0" dirty="0"/>
              <a:t>m</a:t>
            </a:r>
            <a:r>
              <a:rPr lang="ru-RU" sz="1200" kern="0" dirty="0"/>
              <a:t>(Н</a:t>
            </a:r>
            <a:r>
              <a:rPr lang="en-US" sz="700" kern="0" dirty="0"/>
              <a:t>2</a:t>
            </a:r>
            <a:r>
              <a:rPr lang="ru-RU" sz="1200" kern="0" dirty="0"/>
              <a:t>О) = 108</a:t>
            </a:r>
            <a:r>
              <a:rPr lang="en-US" sz="1200" kern="0" dirty="0"/>
              <a:t> </a:t>
            </a:r>
            <a:r>
              <a:rPr lang="ru-RU" sz="1200" kern="0" dirty="0"/>
              <a:t>г</a:t>
            </a:r>
          </a:p>
          <a:p>
            <a:endParaRPr lang="ru-RU" sz="1200" b="1" kern="0" dirty="0"/>
          </a:p>
          <a:p>
            <a:r>
              <a:rPr lang="ru-RU" sz="1200" b="1" kern="0" dirty="0"/>
              <a:t>Найти:</a:t>
            </a:r>
            <a:endParaRPr lang="ru-RU" sz="1200" kern="0" dirty="0"/>
          </a:p>
          <a:p>
            <a:r>
              <a:rPr lang="en-US" kern="0" dirty="0"/>
              <a:t>m(O</a:t>
            </a:r>
            <a:r>
              <a:rPr lang="en-US" sz="900" kern="0" dirty="0"/>
              <a:t>2</a:t>
            </a:r>
            <a:r>
              <a:rPr lang="en-US" kern="0" dirty="0"/>
              <a:t>)</a:t>
            </a:r>
            <a:r>
              <a:rPr lang="ru-RU" sz="1200" kern="0" dirty="0"/>
              <a:t>- ?</a:t>
            </a:r>
            <a:br>
              <a:rPr lang="ru-RU" sz="1100" kern="0" dirty="0"/>
            </a:br>
            <a:endParaRPr lang="ru-RU" sz="1100" kern="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50E5FB8C-3495-4504-B6C6-34D111C5644D}"/>
                  </a:ext>
                </a:extLst>
              </p:cNvPr>
              <p:cNvSpPr/>
              <p:nvPr/>
            </p:nvSpPr>
            <p:spPr>
              <a:xfrm>
                <a:off x="1581045" y="1360162"/>
                <a:ext cx="4419599" cy="17774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С</a:t>
                </a:r>
                <a:r>
                  <a:rPr lang="en-US" sz="110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en-US" sz="160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  <a:r>
                  <a:rPr lang="en-US" sz="110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6</a:t>
                </a:r>
                <a:r>
                  <a:rPr lang="en-US" sz="160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 + 5O</a:t>
                </a:r>
                <a:r>
                  <a:rPr lang="en-US" sz="105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160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 → 3CO</a:t>
                </a:r>
                <a:r>
                  <a:rPr lang="en-US" sz="105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2 </a:t>
                </a:r>
                <a:r>
                  <a:rPr lang="en-US" sz="160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+ 3H</a:t>
                </a:r>
                <a:r>
                  <a:rPr lang="en-US" sz="105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1600" i="1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O</a:t>
                </a:r>
                <a:endParaRPr lang="ru-RU" sz="16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:endParaRPr lang="en-US" sz="11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1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d>
                        <m:dPr>
                          <m:ctrlPr>
                            <a:rPr lang="en-US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𝑂</m:t>
                          </m:r>
                        </m:e>
                      </m:d>
                      <m:r>
                        <a:rPr lang="en-US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n-US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den>
                      </m:f>
                      <m:r>
                        <a:rPr lang="en-US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108 </m:t>
                          </m:r>
                          <m:r>
                            <a:rPr lang="ru-RU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г</m:t>
                          </m:r>
                        </m:num>
                        <m:den>
                          <m:r>
                            <a:rPr lang="en-US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18</m:t>
                          </m:r>
                          <m:r>
                            <a:rPr lang="ru-RU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г/моль</m:t>
                          </m:r>
                        </m:den>
                      </m:f>
                      <m:r>
                        <a:rPr lang="ru-RU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6</m:t>
                      </m:r>
                      <m:r>
                        <a:rPr lang="ru-RU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моль</m:t>
                      </m:r>
                    </m:oMath>
                  </m:oMathPara>
                </a14:m>
                <a:endParaRPr lang="en-US" sz="11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1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d>
                        <m:dPr>
                          <m:ctrlP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𝐶𝑂</m:t>
                              </m:r>
                            </m:e>
                            <m:sub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sz="11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den>
                      </m:f>
                      <m:r>
                        <a:rPr lang="en-US" sz="11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132</m:t>
                          </m:r>
                          <m: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ru-RU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г</m:t>
                          </m:r>
                        </m:num>
                        <m:den>
                          <m:r>
                            <a:rPr lang="en-US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44</m:t>
                          </m:r>
                          <m:r>
                            <a:rPr lang="ru-RU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г/моль</m:t>
                          </m:r>
                        </m:den>
                      </m:f>
                      <m:r>
                        <a:rPr lang="ru-RU" sz="11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</m:t>
                      </m:r>
                      <m:r>
                        <a:rPr lang="ru-RU" sz="11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моль</m:t>
                      </m:r>
                    </m:oMath>
                  </m:oMathPara>
                </a14:m>
                <a:endParaRPr lang="ru-RU" sz="11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1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d>
                        <m:dPr>
                          <m:ctrlPr>
                            <a:rPr lang="en-US" sz="11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𝐶𝑂</m:t>
                              </m:r>
                            </m:e>
                            <m:sub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𝜐</m:t>
                      </m:r>
                      <m:d>
                        <m:dPr>
                          <m:ctrlPr>
                            <a:rPr lang="en-US" sz="11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𝑂</m:t>
                              </m:r>
                            </m:e>
                            <m:sub>
                              <m:r>
                                <a:rPr lang="en-US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=3 </m:t>
                      </m:r>
                      <m:r>
                        <a:rPr lang="ru-RU" sz="11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моль</m:t>
                      </m:r>
                    </m:oMath>
                  </m:oMathPara>
                </a14:m>
                <a:endParaRPr lang="ru-RU" sz="11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:endParaRPr lang="ru-RU" sz="3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</m:t>
                      </m:r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𝑂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=3 моль∙32</m:t>
                      </m:r>
                      <m:f>
                        <m:fPr>
                          <m:ctrlPr>
                            <a:rPr lang="ru-RU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г</m:t>
                          </m:r>
                        </m:num>
                        <m:den>
                          <m:r>
                            <a:rPr lang="ru-RU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моль</m:t>
                          </m:r>
                        </m:den>
                      </m:f>
                      <m:r>
                        <a:rPr lang="ru-RU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=96 г</m:t>
                      </m:r>
                    </m:oMath>
                  </m:oMathPara>
                </a14:m>
                <a:endParaRPr lang="ru-RU" sz="12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50E5FB8C-3495-4504-B6C6-34D111C5644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1045" y="1360162"/>
                <a:ext cx="4419599" cy="1777410"/>
              </a:xfrm>
              <a:prstGeom prst="rect">
                <a:avLst/>
              </a:prstGeom>
              <a:blipFill>
                <a:blip r:embed="rId2"/>
                <a:stretch>
                  <a:fillRect l="-690" t="-10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DDD4A311-B0E0-4619-B45E-7C07CA555B87}"/>
              </a:ext>
            </a:extLst>
          </p:cNvPr>
          <p:cNvCxnSpPr>
            <a:cxnSpLocks/>
          </p:cNvCxnSpPr>
          <p:nvPr/>
        </p:nvCxnSpPr>
        <p:spPr>
          <a:xfrm>
            <a:off x="177799" y="1802392"/>
            <a:ext cx="140970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D1C93772-9987-4B05-8E19-2EB9FD5B8C6A}"/>
              </a:ext>
            </a:extLst>
          </p:cNvPr>
          <p:cNvCxnSpPr>
            <a:cxnSpLocks/>
          </p:cNvCxnSpPr>
          <p:nvPr/>
        </p:nvCxnSpPr>
        <p:spPr>
          <a:xfrm>
            <a:off x="1585036" y="1259390"/>
            <a:ext cx="0" cy="112503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36F9EA36-6029-4B77-9DB9-2354B60BDE4D}"/>
              </a:ext>
            </a:extLst>
          </p:cNvPr>
          <p:cNvSpPr/>
          <p:nvPr/>
        </p:nvSpPr>
        <p:spPr>
          <a:xfrm>
            <a:off x="3652148" y="1597149"/>
            <a:ext cx="630301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ru-RU" sz="1100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моль</a:t>
            </a:r>
            <a:endParaRPr lang="ru-RU" sz="1100" dirty="0">
              <a:solidFill>
                <a:srgbClr val="00B050"/>
              </a:solidFill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FA035CEE-D5F1-404C-95E8-9E30C77939BE}"/>
              </a:ext>
            </a:extLst>
          </p:cNvPr>
          <p:cNvSpPr/>
          <p:nvPr/>
        </p:nvSpPr>
        <p:spPr>
          <a:xfrm>
            <a:off x="1691740" y="1083163"/>
            <a:ext cx="91518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  <a:endParaRPr lang="en-US" sz="1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D3968408-3122-4314-A503-79DA0E2BEA40}"/>
              </a:ext>
            </a:extLst>
          </p:cNvPr>
          <p:cNvSpPr/>
          <p:nvPr/>
        </p:nvSpPr>
        <p:spPr>
          <a:xfrm>
            <a:off x="2935934" y="1597149"/>
            <a:ext cx="630301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ru-RU" sz="1100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моль</a:t>
            </a:r>
            <a:endParaRPr lang="ru-RU" sz="1100" dirty="0">
              <a:solidFill>
                <a:srgbClr val="00B050"/>
              </a:solidFill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2A5A4FD1-6EDB-4700-A115-C84E88E57E22}"/>
              </a:ext>
            </a:extLst>
          </p:cNvPr>
          <p:cNvSpPr/>
          <p:nvPr/>
        </p:nvSpPr>
        <p:spPr>
          <a:xfrm>
            <a:off x="3967298" y="1875688"/>
            <a:ext cx="949299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1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избытке</a:t>
            </a:r>
            <a:endParaRPr lang="ru-RU" sz="11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993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14" grpId="0"/>
      <p:bldP spid="19" grpId="0"/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3C88BBC-D513-4609-A723-01ACB39F93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7647" y="784225"/>
            <a:ext cx="5334000" cy="1107996"/>
          </a:xfrm>
        </p:spPr>
        <p:txBody>
          <a:bodyPr/>
          <a:lstStyle/>
          <a:p>
            <a:pPr algn="ctr"/>
            <a:r>
              <a:rPr lang="en-US" b="1" dirty="0"/>
              <a:t> </a:t>
            </a:r>
            <a:r>
              <a:rPr lang="ru-RU" sz="2400" b="1" dirty="0"/>
              <a:t>Прочитайте § 10</a:t>
            </a:r>
          </a:p>
          <a:p>
            <a:pPr algn="ctr"/>
            <a:r>
              <a:rPr lang="ru-RU" sz="2400" b="1" dirty="0"/>
              <a:t>Выполните задания № 2,3,4</a:t>
            </a:r>
          </a:p>
          <a:p>
            <a:pPr algn="ctr"/>
            <a:r>
              <a:rPr lang="ru-RU" sz="2400" b="1" dirty="0"/>
              <a:t>на стр. 41</a:t>
            </a: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6F210518-6888-4A13-8E49-D683CAB9A0F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1785" y="98425"/>
            <a:ext cx="5165725" cy="307567"/>
          </a:xfrm>
          <a:prstGeom prst="rect">
            <a:avLst/>
          </a:prstGeom>
        </p:spPr>
        <p:txBody>
          <a:bodyPr vert="horz" wrap="square" lIns="0" tIns="16238" rIns="0" bIns="0" rtlCol="0" anchor="ctr">
            <a:spAutoFit/>
          </a:bodyPr>
          <a:lstStyle/>
          <a:p>
            <a:pPr marL="12490" algn="ctr">
              <a:spcBef>
                <a:spcPts val="128"/>
              </a:spcBef>
            </a:pPr>
            <a:r>
              <a:rPr lang="ru-RU" sz="1892" dirty="0"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самостоятельного решения:</a:t>
            </a:r>
            <a:endParaRPr sz="189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780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AD1EFC-EF59-4973-AB1C-777880F19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/>
              <a:t>Физические свойства </a:t>
            </a:r>
            <a:r>
              <a:rPr lang="ru-RU" dirty="0" err="1"/>
              <a:t>циклоалканов</a:t>
            </a:r>
            <a:endParaRPr lang="ru-RU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1E70194-E6F5-4B08-99DA-8ED7D72795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699" y="658520"/>
            <a:ext cx="5486400" cy="2456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171450" indent="-171450" algn="just" eaLnBrk="1" hangingPunct="1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rgbClr val="002060"/>
                </a:solidFill>
              </a:rPr>
              <a:t>С</a:t>
            </a:r>
            <a:r>
              <a:rPr lang="ru-RU" sz="1600" baseline="-25000" dirty="0">
                <a:solidFill>
                  <a:srgbClr val="002060"/>
                </a:solidFill>
              </a:rPr>
              <a:t>3</a:t>
            </a:r>
            <a:r>
              <a:rPr lang="ru-RU" sz="1600" dirty="0">
                <a:solidFill>
                  <a:srgbClr val="002060"/>
                </a:solidFill>
              </a:rPr>
              <a:t> ― С</a:t>
            </a:r>
            <a:r>
              <a:rPr lang="ru-RU" sz="1600" baseline="-25000" dirty="0">
                <a:solidFill>
                  <a:srgbClr val="002060"/>
                </a:solidFill>
              </a:rPr>
              <a:t>4</a:t>
            </a:r>
            <a:r>
              <a:rPr lang="ru-RU" sz="1600" dirty="0">
                <a:solidFill>
                  <a:srgbClr val="002060"/>
                </a:solidFill>
              </a:rPr>
              <a:t> </a:t>
            </a:r>
            <a:r>
              <a:rPr lang="ru-RU" sz="1600" dirty="0"/>
              <a:t>– </a:t>
            </a:r>
            <a:r>
              <a:rPr lang="ru-RU" sz="1600" dirty="0" err="1"/>
              <a:t>газы</a:t>
            </a:r>
            <a:r>
              <a:rPr lang="ru-RU" sz="1600" dirty="0"/>
              <a:t>; </a:t>
            </a:r>
            <a:r>
              <a:rPr lang="ru-RU" sz="1600" dirty="0">
                <a:solidFill>
                  <a:srgbClr val="002060"/>
                </a:solidFill>
              </a:rPr>
              <a:t>С</a:t>
            </a:r>
            <a:r>
              <a:rPr lang="ru-RU" sz="1600" baseline="-25000" dirty="0">
                <a:solidFill>
                  <a:srgbClr val="002060"/>
                </a:solidFill>
              </a:rPr>
              <a:t>5</a:t>
            </a:r>
            <a:r>
              <a:rPr lang="ru-RU" sz="1600" dirty="0">
                <a:solidFill>
                  <a:srgbClr val="002060"/>
                </a:solidFill>
              </a:rPr>
              <a:t> ― С</a:t>
            </a:r>
            <a:r>
              <a:rPr lang="ru-RU" sz="1600" baseline="-25000" dirty="0">
                <a:solidFill>
                  <a:srgbClr val="002060"/>
                </a:solidFill>
              </a:rPr>
              <a:t>15</a:t>
            </a:r>
            <a:r>
              <a:rPr lang="ru-RU" sz="1600" dirty="0">
                <a:solidFill>
                  <a:srgbClr val="002060"/>
                </a:solidFill>
              </a:rPr>
              <a:t> </a:t>
            </a:r>
            <a:r>
              <a:rPr lang="ru-RU" sz="1600" dirty="0"/>
              <a:t>– жидкости; </a:t>
            </a:r>
            <a:r>
              <a:rPr lang="ru-RU" sz="1600" dirty="0">
                <a:solidFill>
                  <a:srgbClr val="002060"/>
                </a:solidFill>
              </a:rPr>
              <a:t>С</a:t>
            </a:r>
            <a:r>
              <a:rPr lang="ru-RU" sz="1600" baseline="-25000" dirty="0">
                <a:solidFill>
                  <a:srgbClr val="002060"/>
                </a:solidFill>
              </a:rPr>
              <a:t>16</a:t>
            </a:r>
            <a:r>
              <a:rPr lang="ru-RU" sz="1600" dirty="0">
                <a:solidFill>
                  <a:srgbClr val="002060"/>
                </a:solidFill>
              </a:rPr>
              <a:t> и более </a:t>
            </a:r>
            <a:r>
              <a:rPr lang="ru-RU" sz="1600" dirty="0"/>
              <a:t>– твёрдые вещества.</a:t>
            </a:r>
          </a:p>
          <a:p>
            <a:pPr marL="171450" indent="-171450" algn="just" eaLnBrk="1" hangingPunct="1">
              <a:buFont typeface="Wingdings" panose="05000000000000000000" pitchFamily="2" charset="2"/>
              <a:buChar char="Ø"/>
            </a:pPr>
            <a:r>
              <a:rPr lang="ru-RU" altLang="ru-RU" sz="1600" dirty="0"/>
              <a:t> Температура кипения и плавления </a:t>
            </a:r>
            <a:r>
              <a:rPr lang="ru-RU" altLang="ru-RU" sz="1600" dirty="0" err="1">
                <a:solidFill>
                  <a:srgbClr val="00B050"/>
                </a:solidFill>
              </a:rPr>
              <a:t>циклоалканов</a:t>
            </a:r>
            <a:r>
              <a:rPr lang="ru-RU" altLang="ru-RU" sz="1600" dirty="0">
                <a:solidFill>
                  <a:srgbClr val="FF0000"/>
                </a:solidFill>
              </a:rPr>
              <a:t> </a:t>
            </a:r>
            <a:r>
              <a:rPr lang="ru-RU" altLang="ru-RU" sz="1600" dirty="0">
                <a:solidFill>
                  <a:srgbClr val="00B050"/>
                </a:solidFill>
              </a:rPr>
              <a:t>выше</a:t>
            </a:r>
            <a:r>
              <a:rPr lang="ru-RU" altLang="ru-RU" sz="1600" dirty="0"/>
              <a:t>, чем </a:t>
            </a:r>
            <a:r>
              <a:rPr lang="ru-RU" altLang="ru-RU" sz="1600" dirty="0">
                <a:solidFill>
                  <a:srgbClr val="00B050"/>
                </a:solidFill>
              </a:rPr>
              <a:t>у </a:t>
            </a:r>
            <a:r>
              <a:rPr lang="ru-RU" altLang="ru-RU" sz="1600" dirty="0" err="1">
                <a:solidFill>
                  <a:srgbClr val="00B050"/>
                </a:solidFill>
              </a:rPr>
              <a:t>алканов</a:t>
            </a:r>
            <a:r>
              <a:rPr lang="ru-RU" altLang="ru-RU" sz="1600" dirty="0">
                <a:solidFill>
                  <a:srgbClr val="00B050"/>
                </a:solidFill>
              </a:rPr>
              <a:t> </a:t>
            </a:r>
            <a:r>
              <a:rPr lang="ru-RU" altLang="ru-RU" sz="1600" dirty="0"/>
              <a:t>с равным количеством атомов углерода</a:t>
            </a:r>
          </a:p>
          <a:p>
            <a:pPr marL="171450" indent="-171450"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altLang="ru-RU" sz="1600" dirty="0"/>
              <a:t> Чем больше размер цикла, тем больше температура кипения;</a:t>
            </a:r>
          </a:p>
          <a:p>
            <a:pPr marL="171450" indent="-171450" algn="just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altLang="ru-RU" sz="1600" dirty="0"/>
              <a:t> В воде практически не растворимы, но растворимы в органических растворителях;</a:t>
            </a:r>
          </a:p>
          <a:p>
            <a:pPr marL="171450" indent="-171450" algn="just" eaLnBrk="1" hangingPunct="1">
              <a:buFont typeface="Wingdings" panose="05000000000000000000" pitchFamily="2" charset="2"/>
              <a:buChar char="Ø"/>
            </a:pPr>
            <a:endParaRPr lang="ru-RU" altLang="ru-RU" sz="1600" i="1" dirty="0"/>
          </a:p>
        </p:txBody>
      </p:sp>
    </p:spTree>
    <p:extLst>
      <p:ext uri="{BB962C8B-B14F-4D97-AF65-F5344CB8AC3E}">
        <p14:creationId xmlns:p14="http://schemas.microsoft.com/office/powerpoint/2010/main" val="1933496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D9228B-91AD-4AF3-9860-0AECA67AD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/>
              <a:t>Нахождение </a:t>
            </a:r>
            <a:r>
              <a:rPr lang="ru-RU" dirty="0" err="1"/>
              <a:t>циклоалканов</a:t>
            </a:r>
            <a:r>
              <a:rPr lang="ru-RU" dirty="0"/>
              <a:t> в природе</a:t>
            </a:r>
          </a:p>
        </p:txBody>
      </p:sp>
      <p:sp>
        <p:nvSpPr>
          <p:cNvPr id="5" name="Содержимое 2">
            <a:extLst>
              <a:ext uri="{FF2B5EF4-FFF2-40B4-BE49-F238E27FC236}">
                <a16:creationId xmlns:a16="http://schemas.microsoft.com/office/drawing/2014/main" id="{48C8E9A8-6E2F-4758-927F-89636740CA0B}"/>
              </a:ext>
            </a:extLst>
          </p:cNvPr>
          <p:cNvSpPr txBox="1">
            <a:spLocks/>
          </p:cNvSpPr>
          <p:nvPr/>
        </p:nvSpPr>
        <p:spPr>
          <a:xfrm>
            <a:off x="215900" y="631825"/>
            <a:ext cx="5334000" cy="20928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just" defTabSz="714375"/>
            <a:r>
              <a:rPr lang="ru-RU" altLang="ru-RU" sz="1600" kern="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altLang="ru-RU" sz="1600" kern="0" dirty="0" err="1">
                <a:latin typeface="Arial" panose="020B0604020202020204" pitchFamily="34" charset="0"/>
                <a:cs typeface="Arial" panose="020B0604020202020204" pitchFamily="34" charset="0"/>
              </a:rPr>
              <a:t>Циклоалканы</a:t>
            </a:r>
            <a:r>
              <a:rPr lang="ru-RU" altLang="ru-RU" sz="1600" kern="0" dirty="0">
                <a:latin typeface="Arial" panose="020B0604020202020204" pitchFamily="34" charset="0"/>
                <a:cs typeface="Arial" panose="020B0604020202020204" pitchFamily="34" charset="0"/>
              </a:rPr>
              <a:t> (пяти- и шестичленные) главным образом находятся в составе некоторых сортов </a:t>
            </a:r>
            <a:r>
              <a:rPr lang="ru-RU" altLang="ru-RU" sz="1600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нефти.</a:t>
            </a:r>
            <a:r>
              <a:rPr lang="ru-RU" altLang="ru-RU" sz="1600" kern="0" dirty="0">
                <a:latin typeface="Arial" panose="020B0604020202020204" pitchFamily="34" charset="0"/>
                <a:cs typeface="Arial" panose="020B0604020202020204" pitchFamily="34" charset="0"/>
              </a:rPr>
              <a:t> Отсюда и другое название </a:t>
            </a:r>
            <a:r>
              <a:rPr lang="ru-RU" altLang="ru-RU" sz="1600" kern="0" dirty="0" err="1">
                <a:latin typeface="Arial" panose="020B0604020202020204" pitchFamily="34" charset="0"/>
                <a:cs typeface="Arial" panose="020B0604020202020204" pitchFamily="34" charset="0"/>
              </a:rPr>
              <a:t>циклоалканов</a:t>
            </a:r>
            <a:r>
              <a:rPr lang="ru-RU" altLang="ru-RU" sz="1600" kern="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altLang="ru-RU" sz="1600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нафтены</a:t>
            </a:r>
            <a:r>
              <a:rPr lang="ru-RU" altLang="ru-RU" sz="1600" kern="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endParaRPr lang="ru-RU" altLang="ru-RU" sz="16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altLang="ru-RU" sz="16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altLang="ru-RU" sz="16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altLang="ru-RU" sz="24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6" name="Picture 2" descr="Что делают из нефти? Продукты, о которых вы не знали | Добывающая  промышленность">
            <a:extLst>
              <a:ext uri="{FF2B5EF4-FFF2-40B4-BE49-F238E27FC236}">
                <a16:creationId xmlns:a16="http://schemas.microsoft.com/office/drawing/2014/main" id="{6E21B970-969A-4CA2-9EF7-7AB247BB0C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524" y="1668480"/>
            <a:ext cx="2351752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В российской лаборатории по испытаниям нефти появилась «Холодная комната» -  Новости ТЭК на Neftegaz.RU">
            <a:extLst>
              <a:ext uri="{FF2B5EF4-FFF2-40B4-BE49-F238E27FC236}">
                <a16:creationId xmlns:a16="http://schemas.microsoft.com/office/drawing/2014/main" id="{B44D9F24-0418-4C3E-B6F0-C2BD66E0B1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4111" y="1677642"/>
            <a:ext cx="2173288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4592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AD1EFC-EF59-4973-AB1C-777880F19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/>
              <a:t>Химические свойства </a:t>
            </a:r>
            <a:r>
              <a:rPr lang="ru-RU" dirty="0" err="1"/>
              <a:t>циклоалканов</a:t>
            </a:r>
            <a:endParaRPr lang="ru-RU" dirty="0"/>
          </a:p>
        </p:txBody>
      </p:sp>
      <p:sp>
        <p:nvSpPr>
          <p:cNvPr id="9" name="Содержимое 6">
            <a:extLst>
              <a:ext uri="{FF2B5EF4-FFF2-40B4-BE49-F238E27FC236}">
                <a16:creationId xmlns:a16="http://schemas.microsoft.com/office/drawing/2014/main" id="{1BEC3E70-57C8-4959-84C8-C8FAC11C74EC}"/>
              </a:ext>
            </a:extLst>
          </p:cNvPr>
          <p:cNvSpPr txBox="1">
            <a:spLocks/>
          </p:cNvSpPr>
          <p:nvPr/>
        </p:nvSpPr>
        <p:spPr>
          <a:xfrm>
            <a:off x="139700" y="631825"/>
            <a:ext cx="5486400" cy="221599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altLang="ru-RU" sz="16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Химические свойства </a:t>
            </a:r>
            <a:r>
              <a:rPr lang="ru-RU" altLang="ru-RU" sz="1600" kern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циклоалканов</a:t>
            </a:r>
            <a:r>
              <a:rPr lang="ru-RU" altLang="ru-RU" sz="16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зависят от числа атомов углерода, составляющих цикл.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altLang="ru-RU" sz="16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Низшие </a:t>
            </a:r>
            <a:r>
              <a:rPr lang="ru-RU" altLang="ru-RU" sz="1600" kern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циклоалканы</a:t>
            </a:r>
            <a:r>
              <a:rPr lang="ru-RU" altLang="ru-RU" sz="16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altLang="ru-RU" sz="1600" b="1" u="sng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циклопропан и </a:t>
            </a:r>
            <a:r>
              <a:rPr lang="ru-RU" altLang="ru-RU" sz="1600" b="1" u="sng" kern="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циклобутан</a:t>
            </a:r>
            <a:r>
              <a:rPr lang="ru-RU" altLang="ru-RU" sz="16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ведут себя как </a:t>
            </a:r>
            <a:r>
              <a:rPr lang="ru-RU" altLang="ru-RU" sz="1600" b="1" u="sng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ненасыщенные углеводороды</a:t>
            </a:r>
            <a:r>
              <a:rPr lang="ru-RU" altLang="ru-RU" sz="16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они способны вступать в </a:t>
            </a:r>
            <a:r>
              <a:rPr lang="ru-RU" altLang="ru-RU" sz="1600" b="1" u="sng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реакции присоединения</a:t>
            </a:r>
            <a:r>
              <a:rPr lang="ru-RU" altLang="ru-RU" sz="16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altLang="ru-RU" sz="16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kern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Циклоалканы</a:t>
            </a:r>
            <a:r>
              <a:rPr lang="ru-RU" altLang="ru-RU" sz="16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 </a:t>
            </a:r>
            <a:r>
              <a:rPr lang="ru-RU" altLang="ru-RU" sz="1600" b="1" u="sng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большим количеством углеродных атомов</a:t>
            </a:r>
            <a:r>
              <a:rPr lang="ru-RU" altLang="ru-RU" sz="16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цикле ведут себя как </a:t>
            </a:r>
            <a:r>
              <a:rPr lang="ru-RU" altLang="ru-RU" sz="1600" b="1" u="sng" kern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алканы</a:t>
            </a:r>
            <a:r>
              <a:rPr lang="ru-RU" altLang="ru-RU" sz="16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для них характерны </a:t>
            </a:r>
            <a:r>
              <a:rPr lang="ru-RU" altLang="ru-RU" sz="1600" b="1" u="sng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реакции замещения</a:t>
            </a:r>
            <a:r>
              <a:rPr lang="ru-RU" altLang="ru-RU" sz="16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endParaRPr lang="ru-RU" altLang="ru-RU" sz="16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6180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EDB19930-A7E0-449A-9261-61F906E63F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6105" y="617142"/>
            <a:ext cx="4893589" cy="246221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Реакции присоединения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1A3BF82-4953-4E4A-A348-6D8BC8AA3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038" y="103188"/>
            <a:ext cx="5165725" cy="376237"/>
          </a:xfrm>
        </p:spPr>
        <p:txBody>
          <a:bodyPr/>
          <a:lstStyle/>
          <a:p>
            <a:pPr algn="ctr"/>
            <a:r>
              <a:rPr lang="ru-RU" dirty="0"/>
              <a:t>Химические свойства </a:t>
            </a:r>
            <a:r>
              <a:rPr lang="ru-RU" dirty="0" err="1"/>
              <a:t>циклоалканов</a:t>
            </a:r>
            <a:endParaRPr lang="ru-RU" dirty="0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4CB4174C-2445-4BFB-895F-165CA441D1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99" y="863363"/>
            <a:ext cx="5562601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l"/>
            <a:r>
              <a:rPr lang="ru-RU" altLang="ru-RU" sz="1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1. Гидрирование. </a:t>
            </a:r>
            <a:r>
              <a:rPr lang="ru-RU" alt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Циклопропан и </a:t>
            </a:r>
            <a:r>
              <a:rPr lang="ru-RU" altLang="ru-RU" sz="1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циклобутан</a:t>
            </a:r>
            <a:r>
              <a:rPr lang="ru-RU" alt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 реагируют с водородом в присутствии катализатора (</a:t>
            </a:r>
            <a:r>
              <a:rPr lang="ru-RU" altLang="ru-RU" sz="1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ru-RU" alt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) с разрывом кольца.</a:t>
            </a:r>
          </a:p>
        </p:txBody>
      </p:sp>
      <p:graphicFrame>
        <p:nvGraphicFramePr>
          <p:cNvPr id="6" name="Object 14">
            <a:extLst>
              <a:ext uri="{FF2B5EF4-FFF2-40B4-BE49-F238E27FC236}">
                <a16:creationId xmlns:a16="http://schemas.microsoft.com/office/drawing/2014/main" id="{808B57ED-3525-46BF-813F-9055E4E72A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1982758"/>
              </p:ext>
            </p:extLst>
          </p:nvPr>
        </p:nvGraphicFramePr>
        <p:xfrm>
          <a:off x="798511" y="1580709"/>
          <a:ext cx="4168775" cy="7163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ISIS/Draw Sketch" r:id="rId3" imgW="3139200" imgH="533160" progId="ISISServer">
                  <p:embed/>
                </p:oleObj>
              </mc:Choice>
              <mc:Fallback>
                <p:oleObj name="ISIS/Draw Sketch" r:id="rId3" imgW="3139200" imgH="533160" progId="ISISServer">
                  <p:embed/>
                  <p:pic>
                    <p:nvPicPr>
                      <p:cNvPr id="22542" name="Object 14">
                        <a:extLst>
                          <a:ext uri="{FF2B5EF4-FFF2-40B4-BE49-F238E27FC236}">
                            <a16:creationId xmlns:a16="http://schemas.microsoft.com/office/drawing/2014/main" id="{F83A35B1-0E69-4F48-B6D8-8B57D9FF65E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8511" y="1580709"/>
                        <a:ext cx="4168775" cy="71639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7">
            <a:extLst>
              <a:ext uri="{FF2B5EF4-FFF2-40B4-BE49-F238E27FC236}">
                <a16:creationId xmlns:a16="http://schemas.microsoft.com/office/drawing/2014/main" id="{9B20E148-EDC6-4F4D-B7C6-F867CECF95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6382998"/>
              </p:ext>
            </p:extLst>
          </p:nvPr>
        </p:nvGraphicFramePr>
        <p:xfrm>
          <a:off x="634998" y="2319373"/>
          <a:ext cx="4495800" cy="73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ISIS/Draw Sketch" r:id="rId5" imgW="3568320" imgH="580320" progId="ISISServer">
                  <p:embed/>
                </p:oleObj>
              </mc:Choice>
              <mc:Fallback>
                <p:oleObj name="ISIS/Draw Sketch" r:id="rId5" imgW="3568320" imgH="580320" progId="ISISServer">
                  <p:embed/>
                  <p:pic>
                    <p:nvPicPr>
                      <p:cNvPr id="22545" name="Object 17">
                        <a:extLst>
                          <a:ext uri="{FF2B5EF4-FFF2-40B4-BE49-F238E27FC236}">
                            <a16:creationId xmlns:a16="http://schemas.microsoft.com/office/drawing/2014/main" id="{0D716AA0-122B-498A-AA05-226B7F0393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998" y="2319373"/>
                        <a:ext cx="4495800" cy="7321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57897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EDB19930-A7E0-449A-9261-61F906E63F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6105" y="617142"/>
            <a:ext cx="4893589" cy="246221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Реакции присоединения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1A3BF82-4953-4E4A-A348-6D8BC8AA3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038" y="103188"/>
            <a:ext cx="5165725" cy="376237"/>
          </a:xfrm>
        </p:spPr>
        <p:txBody>
          <a:bodyPr/>
          <a:lstStyle/>
          <a:p>
            <a:pPr algn="ctr"/>
            <a:r>
              <a:rPr lang="ru-RU" dirty="0"/>
              <a:t>Химические свойства </a:t>
            </a:r>
            <a:r>
              <a:rPr lang="ru-RU" dirty="0" err="1"/>
              <a:t>циклоалканов</a:t>
            </a:r>
            <a:endParaRPr lang="ru-RU" dirty="0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4CB4174C-2445-4BFB-895F-165CA441D1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00" y="863363"/>
            <a:ext cx="541020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ru-RU" altLang="ru-RU" sz="1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2. Галогенирование.</a:t>
            </a:r>
            <a:r>
              <a:rPr lang="ru-RU" alt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 Циклопропан реагирует с галогенами  с разрывом цикла. Галогены присоединяются по месту разрыва связи.</a:t>
            </a:r>
          </a:p>
        </p:txBody>
      </p:sp>
      <p:graphicFrame>
        <p:nvGraphicFramePr>
          <p:cNvPr id="8" name="Object 19">
            <a:extLst>
              <a:ext uri="{FF2B5EF4-FFF2-40B4-BE49-F238E27FC236}">
                <a16:creationId xmlns:a16="http://schemas.microsoft.com/office/drawing/2014/main" id="{4D30AEA7-3F24-42EF-B0E7-6AA1827C23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7184059"/>
              </p:ext>
            </p:extLst>
          </p:nvPr>
        </p:nvGraphicFramePr>
        <p:xfrm>
          <a:off x="282575" y="1766152"/>
          <a:ext cx="5276850" cy="8615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ISIS/Draw Sketch" r:id="rId3" imgW="3519720" imgH="571320" progId="ISISServer">
                  <p:embed/>
                </p:oleObj>
              </mc:Choice>
              <mc:Fallback>
                <p:oleObj name="ISIS/Draw Sketch" r:id="rId3" imgW="3519720" imgH="571320" progId="ISISServer">
                  <p:embed/>
                  <p:pic>
                    <p:nvPicPr>
                      <p:cNvPr id="24595" name="Object 19">
                        <a:extLst>
                          <a:ext uri="{FF2B5EF4-FFF2-40B4-BE49-F238E27FC236}">
                            <a16:creationId xmlns:a16="http://schemas.microsoft.com/office/drawing/2014/main" id="{FCF1BAA2-A4CF-4E71-B4A2-1733AAAF0E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575" y="1766152"/>
                        <a:ext cx="5276850" cy="8615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62260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>
            <a:extLst>
              <a:ext uri="{FF2B5EF4-FFF2-40B4-BE49-F238E27FC236}">
                <a16:creationId xmlns:a16="http://schemas.microsoft.com/office/drawing/2014/main" id="{FF273E2C-BC18-43E3-8D65-614FCE9AAE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98" y="832169"/>
            <a:ext cx="54864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ru-RU" altLang="ru-RU" sz="1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altLang="ru-RU" sz="1400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Гидрогалогенирование</a:t>
            </a:r>
            <a:r>
              <a:rPr lang="ru-RU" alt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. Циклопропан взаимодействует с </a:t>
            </a:r>
            <a:r>
              <a:rPr lang="ru-RU" altLang="ru-RU" sz="1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иодоводородом</a:t>
            </a:r>
            <a:r>
              <a:rPr lang="ru-RU" alt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, как ненасыщенное соединение - </a:t>
            </a:r>
            <a:r>
              <a:rPr lang="ru-RU" altLang="ru-RU" sz="1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просоединяет</a:t>
            </a:r>
            <a:r>
              <a:rPr lang="ru-RU" alt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галогеноводород</a:t>
            </a:r>
            <a:r>
              <a:rPr lang="ru-RU" alt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, при этом происходит разрыв цикла.</a:t>
            </a:r>
          </a:p>
        </p:txBody>
      </p:sp>
      <p:graphicFrame>
        <p:nvGraphicFramePr>
          <p:cNvPr id="6" name="Object 22">
            <a:extLst>
              <a:ext uri="{FF2B5EF4-FFF2-40B4-BE49-F238E27FC236}">
                <a16:creationId xmlns:a16="http://schemas.microsoft.com/office/drawing/2014/main" id="{B5B9767F-E3B2-48F7-9B42-EAEE3340FF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9545894"/>
              </p:ext>
            </p:extLst>
          </p:nvPr>
        </p:nvGraphicFramePr>
        <p:xfrm>
          <a:off x="898125" y="1633974"/>
          <a:ext cx="3969545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ISIS/Draw Sketch" r:id="rId3" imgW="2405849" imgH="630315" progId="ISISServer">
                  <p:embed/>
                </p:oleObj>
              </mc:Choice>
              <mc:Fallback>
                <p:oleObj name="ISIS/Draw Sketch" r:id="rId3" imgW="2405849" imgH="630315" progId="ISISServer">
                  <p:embed/>
                  <p:pic>
                    <p:nvPicPr>
                      <p:cNvPr id="25622" name="Object 22">
                        <a:extLst>
                          <a:ext uri="{FF2B5EF4-FFF2-40B4-BE49-F238E27FC236}">
                            <a16:creationId xmlns:a16="http://schemas.microsoft.com/office/drawing/2014/main" id="{300FEA60-9CC2-4B49-8E62-DFF300CD88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8125" y="1633974"/>
                        <a:ext cx="3969545" cy="9572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24">
            <a:extLst>
              <a:ext uri="{FF2B5EF4-FFF2-40B4-BE49-F238E27FC236}">
                <a16:creationId xmlns:a16="http://schemas.microsoft.com/office/drawing/2014/main" id="{54D40E27-2A48-42C5-9213-6D14B2D452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78" y="2556887"/>
            <a:ext cx="5571642" cy="58477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/>
            <a:r>
              <a:rPr lang="ru-RU" altLang="ru-RU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Остальные </a:t>
            </a:r>
            <a:r>
              <a:rPr lang="ru-RU" altLang="ru-RU" sz="16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циклопарафины</a:t>
            </a:r>
            <a:r>
              <a:rPr lang="ru-RU" altLang="ru-RU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 с </a:t>
            </a:r>
            <a:r>
              <a:rPr lang="ru-RU" altLang="ru-RU" sz="16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галогеноводородами</a:t>
            </a:r>
            <a:r>
              <a:rPr lang="ru-RU" altLang="ru-RU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 не реагируют</a:t>
            </a:r>
            <a:r>
              <a:rPr lang="ru-RU" altLang="ru-RU" sz="1600" u="sng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altLang="ru-RU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" name="Текст 2">
            <a:extLst>
              <a:ext uri="{FF2B5EF4-FFF2-40B4-BE49-F238E27FC236}">
                <a16:creationId xmlns:a16="http://schemas.microsoft.com/office/drawing/2014/main" id="{B82742ED-5342-44A5-8A2A-30A002B7DB83}"/>
              </a:ext>
            </a:extLst>
          </p:cNvPr>
          <p:cNvSpPr txBox="1">
            <a:spLocks/>
          </p:cNvSpPr>
          <p:nvPr/>
        </p:nvSpPr>
        <p:spPr>
          <a:xfrm>
            <a:off x="436105" y="617142"/>
            <a:ext cx="4893589" cy="24622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kern="0">
                <a:solidFill>
                  <a:schemeClr val="bg1"/>
                </a:solidFill>
              </a:rPr>
              <a:t>Реакции присоединения</a:t>
            </a:r>
            <a:endParaRPr lang="ru-RU" sz="1600" b="1" kern="0" dirty="0">
              <a:solidFill>
                <a:schemeClr val="bg1"/>
              </a:solidFill>
            </a:endParaRP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941B2873-BD52-40B0-99A2-AB204CEF6273}"/>
              </a:ext>
            </a:extLst>
          </p:cNvPr>
          <p:cNvSpPr txBox="1">
            <a:spLocks/>
          </p:cNvSpPr>
          <p:nvPr/>
        </p:nvSpPr>
        <p:spPr>
          <a:xfrm>
            <a:off x="300038" y="103188"/>
            <a:ext cx="5165725" cy="3762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kern="0"/>
              <a:t>Химические свойства циклоалканов</a:t>
            </a:r>
            <a:endParaRPr lang="ru-RU" kern="0" dirty="0"/>
          </a:p>
        </p:txBody>
      </p:sp>
    </p:spTree>
    <p:extLst>
      <p:ext uri="{BB962C8B-B14F-4D97-AF65-F5344CB8AC3E}">
        <p14:creationId xmlns:p14="http://schemas.microsoft.com/office/powerpoint/2010/main" val="993389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EDB19930-A7E0-449A-9261-61F906E63F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6105" y="528479"/>
            <a:ext cx="4893589" cy="246221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Реакции замещения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1A3BF82-4953-4E4A-A348-6D8BC8AA3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038" y="103188"/>
            <a:ext cx="5165725" cy="376237"/>
          </a:xfrm>
        </p:spPr>
        <p:txBody>
          <a:bodyPr/>
          <a:lstStyle/>
          <a:p>
            <a:pPr algn="ctr"/>
            <a:r>
              <a:rPr lang="ru-RU" dirty="0"/>
              <a:t>Химические свойства </a:t>
            </a:r>
            <a:r>
              <a:rPr lang="ru-RU" dirty="0" err="1"/>
              <a:t>циклоалканов</a:t>
            </a:r>
            <a:endParaRPr lang="ru-RU" dirty="0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4CB4174C-2445-4BFB-895F-165CA441D1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598" y="773160"/>
            <a:ext cx="5600702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ru-RU" altLang="ru-RU" sz="16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4. Галогенирование</a:t>
            </a:r>
            <a:r>
              <a:rPr lang="ru-RU" alt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altLang="ru-RU" sz="1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Циклопентан</a:t>
            </a:r>
            <a:r>
              <a:rPr lang="ru-RU" alt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 и циклогексан реагируют с галогенами (</a:t>
            </a:r>
            <a:r>
              <a:rPr lang="en-US" alt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Cl</a:t>
            </a:r>
            <a:r>
              <a:rPr lang="ru-RU" altLang="ru-RU" sz="1600" b="1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alt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Br</a:t>
            </a:r>
            <a:r>
              <a:rPr lang="ru-RU" altLang="ru-RU" sz="1600" b="1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alt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) по механизму радикального замещения.</a:t>
            </a:r>
          </a:p>
          <a:p>
            <a:pPr algn="just"/>
            <a:endParaRPr lang="ru-RU" altLang="ru-RU" sz="1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Object 24">
            <a:extLst>
              <a:ext uri="{FF2B5EF4-FFF2-40B4-BE49-F238E27FC236}">
                <a16:creationId xmlns:a16="http://schemas.microsoft.com/office/drawing/2014/main" id="{3A9B8381-20AD-431E-85BD-ACAA2EF2BE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9409157"/>
              </p:ext>
            </p:extLst>
          </p:nvPr>
        </p:nvGraphicFramePr>
        <p:xfrm>
          <a:off x="538841" y="1733927"/>
          <a:ext cx="4688115" cy="9760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ISIS/Draw Sketch" r:id="rId3" imgW="2930400" imgH="609480" progId="ISISServer">
                  <p:embed/>
                </p:oleObj>
              </mc:Choice>
              <mc:Fallback>
                <p:oleObj name="ISIS/Draw Sketch" r:id="rId3" imgW="2930400" imgH="609480" progId="ISISServer">
                  <p:embed/>
                  <p:pic>
                    <p:nvPicPr>
                      <p:cNvPr id="24600" name="Object 24">
                        <a:extLst>
                          <a:ext uri="{FF2B5EF4-FFF2-40B4-BE49-F238E27FC236}">
                            <a16:creationId xmlns:a16="http://schemas.microsoft.com/office/drawing/2014/main" id="{7BF60194-FC5E-4F65-A246-FA562120674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841" y="1733927"/>
                        <a:ext cx="4688115" cy="97609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92951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0876986A-5079-443C-A2EF-0A365FF4F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038" y="103188"/>
            <a:ext cx="5165725" cy="376237"/>
          </a:xfrm>
        </p:spPr>
        <p:txBody>
          <a:bodyPr/>
          <a:lstStyle/>
          <a:p>
            <a:pPr algn="ctr"/>
            <a:r>
              <a:rPr lang="ru-RU" dirty="0"/>
              <a:t>Химические свойства </a:t>
            </a:r>
            <a:r>
              <a:rPr lang="ru-RU" dirty="0" err="1"/>
              <a:t>циклоалканов</a:t>
            </a:r>
            <a:endParaRPr lang="ru-RU" dirty="0"/>
          </a:p>
        </p:txBody>
      </p:sp>
      <p:graphicFrame>
        <p:nvGraphicFramePr>
          <p:cNvPr id="5" name="Object 20">
            <a:extLst>
              <a:ext uri="{FF2B5EF4-FFF2-40B4-BE49-F238E27FC236}">
                <a16:creationId xmlns:a16="http://schemas.microsoft.com/office/drawing/2014/main" id="{EFCCC081-6946-4802-B167-FC4A3F235B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2470699"/>
              </p:ext>
            </p:extLst>
          </p:nvPr>
        </p:nvGraphicFramePr>
        <p:xfrm>
          <a:off x="568326" y="1664584"/>
          <a:ext cx="4897437" cy="1249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ISIS/Draw Sketch" r:id="rId3" imgW="2606040" imgH="703800" progId="ISISServer">
                  <p:embed/>
                </p:oleObj>
              </mc:Choice>
              <mc:Fallback>
                <p:oleObj name="ISIS/Draw Sketch" r:id="rId3" imgW="2606040" imgH="703800" progId="ISISServer">
                  <p:embed/>
                  <p:pic>
                    <p:nvPicPr>
                      <p:cNvPr id="23572" name="Object 20">
                        <a:extLst>
                          <a:ext uri="{FF2B5EF4-FFF2-40B4-BE49-F238E27FC236}">
                            <a16:creationId xmlns:a16="http://schemas.microsoft.com/office/drawing/2014/main" id="{F15B4E4B-E30E-48FF-9B3B-5A804DA2DF4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326" y="1664584"/>
                        <a:ext cx="4897437" cy="12493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Текст 2">
            <a:extLst>
              <a:ext uri="{FF2B5EF4-FFF2-40B4-BE49-F238E27FC236}">
                <a16:creationId xmlns:a16="http://schemas.microsoft.com/office/drawing/2014/main" id="{CCF97105-1B86-4FE9-981E-E2BCBA068C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97000" y="593952"/>
            <a:ext cx="2971800" cy="24765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Реакции отщепления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46EFE38C-55E2-4D45-98EB-8A506D54B6B9}"/>
              </a:ext>
            </a:extLst>
          </p:cNvPr>
          <p:cNvSpPr/>
          <p:nvPr/>
        </p:nvSpPr>
        <p:spPr>
          <a:xfrm>
            <a:off x="139700" y="883761"/>
            <a:ext cx="5486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altLang="ru-RU" sz="1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5. Дегидрирование</a:t>
            </a:r>
            <a:r>
              <a:rPr lang="ru-RU" alt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. Соединения с шестичленными циклами при нагревании с катализаторами </a:t>
            </a:r>
            <a:r>
              <a:rPr lang="ru-RU" altLang="ru-RU" sz="1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дегидрируются</a:t>
            </a:r>
            <a:r>
              <a:rPr lang="ru-RU" alt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 с образованием ароматических углеводородов.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33EF32B4-02E7-4C40-8141-3B77E39578F6}"/>
              </a:ext>
            </a:extLst>
          </p:cNvPr>
          <p:cNvSpPr/>
          <p:nvPr/>
        </p:nvSpPr>
        <p:spPr>
          <a:xfrm>
            <a:off x="4787900" y="2079625"/>
            <a:ext cx="327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067670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7066</TotalTime>
  <Words>500</Words>
  <Application>Microsoft Office PowerPoint</Application>
  <PresentationFormat>Произвольный</PresentationFormat>
  <Paragraphs>72</Paragraphs>
  <Slides>15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Cambria Math</vt:lpstr>
      <vt:lpstr>Wingdings</vt:lpstr>
      <vt:lpstr>Office Theme</vt:lpstr>
      <vt:lpstr>ISIS/Draw Sketch</vt:lpstr>
      <vt:lpstr>Химия</vt:lpstr>
      <vt:lpstr>Физические свойства циклоалканов</vt:lpstr>
      <vt:lpstr>Нахождение циклоалканов в природе</vt:lpstr>
      <vt:lpstr>Химические свойства циклоалканов</vt:lpstr>
      <vt:lpstr>Химические свойства циклоалканов</vt:lpstr>
      <vt:lpstr>Химические свойства циклоалканов</vt:lpstr>
      <vt:lpstr>Презентация PowerPoint</vt:lpstr>
      <vt:lpstr>Химические свойства циклоалканов</vt:lpstr>
      <vt:lpstr>Химические свойства циклоалканов</vt:lpstr>
      <vt:lpstr>Химические свойства циклоалканов</vt:lpstr>
      <vt:lpstr>Применение циклоалканов</vt:lpstr>
      <vt:lpstr>Применение циклоалканов</vt:lpstr>
      <vt:lpstr>Применение циклоалканов</vt:lpstr>
      <vt:lpstr>Решение задач</vt:lpstr>
      <vt:lpstr>Задания для самостоятельного решения: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VAIO</dc:creator>
  <cp:lastModifiedBy>LENOVO</cp:lastModifiedBy>
  <cp:revision>288</cp:revision>
  <dcterms:created xsi:type="dcterms:W3CDTF">2020-04-13T08:05:16Z</dcterms:created>
  <dcterms:modified xsi:type="dcterms:W3CDTF">2020-10-26T10:16:33Z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