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1531" r:id="rId3"/>
    <p:sldId id="259" r:id="rId4"/>
    <p:sldId id="1532" r:id="rId5"/>
    <p:sldId id="1533" r:id="rId6"/>
    <p:sldId id="1534" r:id="rId7"/>
    <p:sldId id="1535" r:id="rId8"/>
    <p:sldId id="1536" r:id="rId9"/>
    <p:sldId id="1537" r:id="rId10"/>
    <p:sldId id="1538" r:id="rId11"/>
    <p:sldId id="1530" r:id="rId1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140" d="100"/>
          <a:sy n="140" d="100"/>
        </p:scale>
        <p:origin x="67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251207"/>
            <a:ext cx="4278365" cy="100027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Циклоалканы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Изомерия, номенклатура, получение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31437-E45B-47CB-BBD0-665887AF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B52E56-406F-4926-93A4-43E531EEF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99" y="555625"/>
            <a:ext cx="5410200" cy="738664"/>
          </a:xfrm>
        </p:spPr>
        <p:txBody>
          <a:bodyPr/>
          <a:lstStyle/>
          <a:p>
            <a:pPr algn="just"/>
            <a:r>
              <a:rPr lang="ru-RU" sz="1200" dirty="0"/>
              <a:t>При взаимодействии металлического натрия на 226 г </a:t>
            </a:r>
            <a:r>
              <a:rPr lang="ru-RU" sz="1200" dirty="0" err="1"/>
              <a:t>дихлорпроизводного</a:t>
            </a:r>
            <a:r>
              <a:rPr lang="ru-RU" sz="1200" dirty="0"/>
              <a:t> насыщенного углеводорода образовалось 234 г </a:t>
            </a:r>
            <a:r>
              <a:rPr lang="en-US" sz="1200" dirty="0"/>
              <a:t>NaCl</a:t>
            </a:r>
            <a:r>
              <a:rPr lang="ru-RU" sz="1200" dirty="0"/>
              <a:t>. Укажите название полученного </a:t>
            </a:r>
            <a:r>
              <a:rPr lang="ru-RU" sz="1200" dirty="0" err="1"/>
              <a:t>циклоалкана</a:t>
            </a:r>
            <a:r>
              <a:rPr lang="ru-RU" sz="1200" dirty="0"/>
              <a:t>.</a:t>
            </a:r>
          </a:p>
          <a:p>
            <a:pPr algn="just"/>
            <a:endParaRPr lang="ru-RU" sz="120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098783DA-58E9-49B8-B063-B0057C874869}"/>
              </a:ext>
            </a:extLst>
          </p:cNvPr>
          <p:cNvSpPr txBox="1">
            <a:spLocks/>
          </p:cNvSpPr>
          <p:nvPr/>
        </p:nvSpPr>
        <p:spPr>
          <a:xfrm>
            <a:off x="177799" y="1221663"/>
            <a:ext cx="5410200" cy="1154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kern="0" dirty="0"/>
              <a:t>Дано:</a:t>
            </a:r>
            <a:endParaRPr lang="ru-RU" sz="1200" kern="0" dirty="0"/>
          </a:p>
          <a:p>
            <a:r>
              <a:rPr lang="en-US" sz="1200" kern="0" dirty="0"/>
              <a:t>m</a:t>
            </a:r>
            <a:r>
              <a:rPr lang="ru-RU" sz="1200" kern="0" dirty="0"/>
              <a:t>(С</a:t>
            </a:r>
            <a:r>
              <a:rPr lang="en-US" sz="800" kern="0" dirty="0"/>
              <a:t>n</a:t>
            </a:r>
            <a:r>
              <a:rPr lang="en-US" sz="1200" kern="0" dirty="0"/>
              <a:t>H</a:t>
            </a:r>
            <a:r>
              <a:rPr lang="en-US" sz="800" kern="0" dirty="0"/>
              <a:t>2n</a:t>
            </a:r>
            <a:r>
              <a:rPr lang="en-US" sz="1200" kern="0" dirty="0"/>
              <a:t>Cl</a:t>
            </a:r>
            <a:r>
              <a:rPr lang="en-US" sz="800" kern="0" dirty="0"/>
              <a:t>2</a:t>
            </a:r>
            <a:r>
              <a:rPr lang="ru-RU" sz="1200" kern="0" dirty="0"/>
              <a:t>) = </a:t>
            </a:r>
            <a:r>
              <a:rPr lang="en-US" sz="1200" kern="0" dirty="0"/>
              <a:t>226 </a:t>
            </a:r>
            <a:r>
              <a:rPr lang="ru-RU" sz="1200" kern="0" dirty="0"/>
              <a:t>г</a:t>
            </a:r>
          </a:p>
          <a:p>
            <a:r>
              <a:rPr lang="en-US" sz="1200" kern="0" dirty="0"/>
              <a:t>m</a:t>
            </a:r>
            <a:r>
              <a:rPr lang="ru-RU" sz="1200" kern="0" dirty="0"/>
              <a:t>(</a:t>
            </a:r>
            <a:r>
              <a:rPr lang="en-US" sz="1200" kern="0" dirty="0"/>
              <a:t>NaCl</a:t>
            </a:r>
            <a:r>
              <a:rPr lang="ru-RU" sz="1200" kern="0" dirty="0"/>
              <a:t>) = </a:t>
            </a:r>
            <a:r>
              <a:rPr lang="en-US" sz="1200" kern="0" dirty="0"/>
              <a:t>234 </a:t>
            </a:r>
            <a:r>
              <a:rPr lang="ru-RU" sz="1200" kern="0" dirty="0"/>
              <a:t>г</a:t>
            </a:r>
          </a:p>
          <a:p>
            <a:r>
              <a:rPr lang="ru-RU" sz="1200" b="1" kern="0" dirty="0"/>
              <a:t>Найти:</a:t>
            </a:r>
            <a:endParaRPr lang="ru-RU" sz="1200" kern="0" dirty="0"/>
          </a:p>
          <a:p>
            <a:r>
              <a:rPr lang="ru-RU" kern="0" dirty="0"/>
              <a:t>С</a:t>
            </a:r>
            <a:r>
              <a:rPr lang="en-US" sz="900" kern="0" dirty="0"/>
              <a:t>n</a:t>
            </a:r>
            <a:r>
              <a:rPr lang="en-US" kern="0" dirty="0"/>
              <a:t>H</a:t>
            </a:r>
            <a:r>
              <a:rPr lang="en-US" sz="900" kern="0" dirty="0"/>
              <a:t>2n</a:t>
            </a:r>
            <a:r>
              <a:rPr lang="ru-RU" sz="1200" kern="0" dirty="0"/>
              <a:t>- ?</a:t>
            </a:r>
            <a:br>
              <a:rPr lang="ru-RU" sz="1100" kern="0" dirty="0"/>
            </a:br>
            <a:endParaRPr lang="ru-RU" sz="11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0E5FB8C-3495-4504-B6C6-34D111C5644D}"/>
                  </a:ext>
                </a:extLst>
              </p:cNvPr>
              <p:cNvSpPr/>
              <p:nvPr/>
            </p:nvSpPr>
            <p:spPr>
              <a:xfrm>
                <a:off x="1587500" y="1358323"/>
                <a:ext cx="4419599" cy="1695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2n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Cl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+ 2Na → </a:t>
                </a:r>
                <a:r>
                  <a:rPr lang="ru-RU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2n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+ 2NaCl</a:t>
                </a:r>
                <a:endParaRPr lang="ru-RU" sz="1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𝑁𝑎𝐶𝑙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234 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58,5 г/моль</m:t>
                          </m:r>
                        </m:den>
                      </m:f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моль</m:t>
                      </m:r>
                    </m:oMath>
                  </m:oMathPara>
                </a14:m>
                <a:endParaRPr lang="ru-RU" sz="11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𝑁𝑎𝐶𝑙</m:t>
                          </m:r>
                        </m:e>
                      </m:d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/2</m:t>
                      </m:r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ru-RU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226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г</m:t>
                          </m:r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моль</m:t>
                          </m:r>
                        </m:den>
                      </m:f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=113 г/моль</m:t>
                      </m:r>
                    </m:oMath>
                  </m:oMathPara>
                </a14:m>
                <a:endParaRPr lang="ru-RU" sz="11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ru-RU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ru-RU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=113г/моль−71г/моль</m:t>
                    </m:r>
                  </m:oMath>
                </a14:m>
                <a:r>
                  <a:rPr lang="ru-RU" sz="1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42 г/моль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=42</m:t>
                      </m:r>
                    </m:oMath>
                  </m:oMathPara>
                </a14:m>
                <a:endParaRPr lang="en-US" sz="1100" b="0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/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n=3</a:t>
                </a:r>
                <a:r>
                  <a:rPr lang="ru-RU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следовательно </a:t>
                </a:r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ru-RU" sz="1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0E5FB8C-3495-4504-B6C6-34D111C56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358323"/>
                <a:ext cx="4419599" cy="1695529"/>
              </a:xfrm>
              <a:prstGeom prst="rect">
                <a:avLst/>
              </a:prstGeom>
              <a:blipFill>
                <a:blip r:embed="rId2"/>
                <a:stretch>
                  <a:fillRect l="-690" t="-1079" b="-1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DD4A311-B0E0-4619-B45E-7C07CA555B87}"/>
              </a:ext>
            </a:extLst>
          </p:cNvPr>
          <p:cNvCxnSpPr>
            <a:stCxn id="4" idx="1"/>
          </p:cNvCxnSpPr>
          <p:nvPr/>
        </p:nvCxnSpPr>
        <p:spPr>
          <a:xfrm>
            <a:off x="177799" y="1798744"/>
            <a:ext cx="14097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1C93772-9987-4B05-8E19-2EB9FD5B8C6A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587500" y="1430949"/>
            <a:ext cx="0" cy="7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42BFDD1-CC8E-46CC-9040-D34B5346E27C}"/>
              </a:ext>
            </a:extLst>
          </p:cNvPr>
          <p:cNvSpPr/>
          <p:nvPr/>
        </p:nvSpPr>
        <p:spPr>
          <a:xfrm>
            <a:off x="4146268" y="1215135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6F9EA36-6029-4B77-9DB9-2354B60BDE4D}"/>
              </a:ext>
            </a:extLst>
          </p:cNvPr>
          <p:cNvSpPr/>
          <p:nvPr/>
        </p:nvSpPr>
        <p:spPr>
          <a:xfrm>
            <a:off x="4146267" y="1553695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98E11B6-0223-4AA8-B670-0507849201EE}"/>
              </a:ext>
            </a:extLst>
          </p:cNvPr>
          <p:cNvSpPr/>
          <p:nvPr/>
        </p:nvSpPr>
        <p:spPr>
          <a:xfrm>
            <a:off x="1739900" y="1540782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035CEE-D5F1-404C-95E8-9E30C77939BE}"/>
              </a:ext>
            </a:extLst>
          </p:cNvPr>
          <p:cNvSpPr/>
          <p:nvPr/>
        </p:nvSpPr>
        <p:spPr>
          <a:xfrm>
            <a:off x="1691740" y="1083163"/>
            <a:ext cx="915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614890F-EDA4-4E5A-BCCC-49D81317039E}"/>
              </a:ext>
            </a:extLst>
          </p:cNvPr>
          <p:cNvSpPr/>
          <p:nvPr/>
        </p:nvSpPr>
        <p:spPr>
          <a:xfrm>
            <a:off x="1739900" y="1244054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/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647" y="784225"/>
            <a:ext cx="5334000" cy="1107996"/>
          </a:xfrm>
        </p:spPr>
        <p:txBody>
          <a:bodyPr/>
          <a:lstStyle/>
          <a:p>
            <a:pPr algn="ctr"/>
            <a:r>
              <a:rPr lang="en-US" b="1" dirty="0"/>
              <a:t> </a:t>
            </a:r>
            <a:r>
              <a:rPr lang="ru-RU" sz="2400" b="1" dirty="0"/>
              <a:t>Прочитайте § </a:t>
            </a:r>
            <a:r>
              <a:rPr lang="en-US" sz="2400" b="1" dirty="0"/>
              <a:t>9</a:t>
            </a:r>
            <a:endParaRPr lang="ru-RU" sz="2400" b="1" dirty="0"/>
          </a:p>
          <a:p>
            <a:pPr algn="ctr"/>
            <a:r>
              <a:rPr lang="ru-RU" sz="2400" b="1" dirty="0"/>
              <a:t>Выполните задания № 4, </a:t>
            </a:r>
            <a:r>
              <a:rPr lang="en-US" sz="2400" b="1" dirty="0"/>
              <a:t>5, 7</a:t>
            </a:r>
            <a:endParaRPr lang="ru-RU" sz="2400" b="1" dirty="0"/>
          </a:p>
          <a:p>
            <a:pPr algn="ctr"/>
            <a:r>
              <a:rPr lang="ru-RU" sz="2400" b="1" dirty="0"/>
              <a:t>на стр. 3</a:t>
            </a:r>
            <a:r>
              <a:rPr lang="en-US" sz="2400" b="1" dirty="0"/>
              <a:t>8-39</a:t>
            </a:r>
            <a:endParaRPr lang="ru-RU" sz="2400" b="1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0258C-DB4E-4FF9-9D34-7A2A1ED6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err="1"/>
              <a:t>Циклоалканы</a:t>
            </a:r>
            <a:endParaRPr 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9E91D-20A9-4C71-8B2B-EEF381483401}"/>
              </a:ext>
            </a:extLst>
          </p:cNvPr>
          <p:cNvSpPr txBox="1">
            <a:spLocks noChangeArrowheads="1"/>
          </p:cNvSpPr>
          <p:nvPr/>
        </p:nvSpPr>
        <p:spPr>
          <a:xfrm>
            <a:off x="170051" y="555625"/>
            <a:ext cx="5425695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Циклоалканы</a:t>
            </a:r>
            <a:r>
              <a:rPr lang="ru-RU" altLang="ru-RU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это  углеводороды,            в  которых  все   атомы  углерода  замкнуты  в  цикл, с общей формулой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AB0AA0F-B753-4C98-94F0-8C04286E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599" y="1594525"/>
            <a:ext cx="2200223" cy="76944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4400" b="1" dirty="0">
                <a:solidFill>
                  <a:srgbClr val="110805"/>
                </a:solidFill>
              </a:rPr>
              <a:t>C</a:t>
            </a:r>
            <a:r>
              <a:rPr lang="en-US" altLang="ru-RU" sz="2800" b="1" dirty="0">
                <a:solidFill>
                  <a:srgbClr val="110805"/>
                </a:solidFill>
              </a:rPr>
              <a:t>n</a:t>
            </a:r>
            <a:r>
              <a:rPr lang="en-US" altLang="ru-RU" sz="4400" b="1" dirty="0">
                <a:solidFill>
                  <a:srgbClr val="110805"/>
                </a:solidFill>
              </a:rPr>
              <a:t>H</a:t>
            </a:r>
            <a:r>
              <a:rPr lang="en-US" altLang="ru-RU" sz="2000" b="1" dirty="0">
                <a:solidFill>
                  <a:srgbClr val="110805"/>
                </a:solidFill>
              </a:rPr>
              <a:t>2n</a:t>
            </a:r>
            <a:endParaRPr lang="ru-RU" altLang="ru-RU" sz="4400" b="1" dirty="0">
              <a:solidFill>
                <a:srgbClr val="110805"/>
              </a:solidFill>
            </a:endParaRPr>
          </a:p>
        </p:txBody>
      </p:sp>
      <p:pic>
        <p:nvPicPr>
          <p:cNvPr id="1026" name="Picture 2" descr="Органическая химия - Тема 2.2. Циклоалканы">
            <a:extLst>
              <a:ext uri="{FF2B5EF4-FFF2-40B4-BE49-F238E27FC236}">
                <a16:creationId xmlns:a16="http://schemas.microsoft.com/office/drawing/2014/main" id="{D0386445-D605-4E90-A2A6-B25122051A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1"/>
          <a:stretch/>
        </p:blipFill>
        <p:spPr bwMode="auto">
          <a:xfrm>
            <a:off x="110621" y="1698772"/>
            <a:ext cx="1434928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рганическая химия - Тема 2.2. Циклоалканы">
            <a:extLst>
              <a:ext uri="{FF2B5EF4-FFF2-40B4-BE49-F238E27FC236}">
                <a16:creationId xmlns:a16="http://schemas.microsoft.com/office/drawing/2014/main" id="{F55131BF-BC88-46F8-8E79-F1DD6D2D7A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2" t="-2388" r="5426"/>
          <a:stretch/>
        </p:blipFill>
        <p:spPr bwMode="auto">
          <a:xfrm>
            <a:off x="3983858" y="1665784"/>
            <a:ext cx="1676400" cy="144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5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>
            <a:extLst>
              <a:ext uri="{FF2B5EF4-FFF2-40B4-BE49-F238E27FC236}">
                <a16:creationId xmlns:a16="http://schemas.microsoft.com/office/drawing/2014/main" id="{0AE74B23-E9B4-4BFF-A29E-3C53EB16B2B5}"/>
              </a:ext>
            </a:extLst>
          </p:cNvPr>
          <p:cNvGrpSpPr>
            <a:grpSpLocks/>
          </p:cNvGrpSpPr>
          <p:nvPr/>
        </p:nvGrpSpPr>
        <p:grpSpPr bwMode="auto">
          <a:xfrm>
            <a:off x="963784" y="592637"/>
            <a:ext cx="1393333" cy="949419"/>
            <a:chOff x="1440" y="2058"/>
            <a:chExt cx="1855" cy="1264"/>
          </a:xfrm>
        </p:grpSpPr>
        <p:sp>
          <p:nvSpPr>
            <p:cNvPr id="4129" name="AutoShape 5">
              <a:extLst>
                <a:ext uri="{FF2B5EF4-FFF2-40B4-BE49-F238E27FC236}">
                  <a16:creationId xmlns:a16="http://schemas.microsoft.com/office/drawing/2014/main" id="{6542DA85-2A5B-4A3B-854F-929FD7338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" y="2430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4130" name="Rectangle 6">
              <a:extLst>
                <a:ext uri="{FF2B5EF4-FFF2-40B4-BE49-F238E27FC236}">
                  <a16:creationId xmlns:a16="http://schemas.microsoft.com/office/drawing/2014/main" id="{1B711EDF-8D88-4DD2-BFE3-6B8E19191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" y="284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31" name="Rectangle 7">
              <a:extLst>
                <a:ext uri="{FF2B5EF4-FFF2-40B4-BE49-F238E27FC236}">
                  <a16:creationId xmlns:a16="http://schemas.microsoft.com/office/drawing/2014/main" id="{79FAA7AA-9CBE-4319-B885-DE54FC7E8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2058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 dirty="0"/>
                <a:t>CH</a:t>
              </a:r>
              <a:r>
                <a:rPr lang="en-US" altLang="ru-RU" sz="1325" baseline="-12000" dirty="0"/>
                <a:t>2</a:t>
              </a:r>
              <a:endParaRPr lang="ru-RU" altLang="ru-RU" sz="1325" baseline="-12000" dirty="0"/>
            </a:p>
          </p:txBody>
        </p:sp>
        <p:sp>
          <p:nvSpPr>
            <p:cNvPr id="4132" name="Rectangle 8">
              <a:extLst>
                <a:ext uri="{FF2B5EF4-FFF2-40B4-BE49-F238E27FC236}">
                  <a16:creationId xmlns:a16="http://schemas.microsoft.com/office/drawing/2014/main" id="{5DDCDDD4-78AD-45C2-891F-300CA1D09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36"/>
              <a:ext cx="72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H</a:t>
              </a:r>
              <a:r>
                <a:rPr lang="en-US" altLang="ru-RU" sz="1325" baseline="-12000"/>
                <a:t>2</a:t>
              </a:r>
              <a:r>
                <a:rPr lang="en-US" altLang="ru-RU" sz="1325"/>
                <a:t>C</a:t>
              </a:r>
              <a:endParaRPr lang="ru-RU" altLang="ru-RU" sz="1325"/>
            </a:p>
          </p:txBody>
        </p:sp>
      </p:grpSp>
      <p:grpSp>
        <p:nvGrpSpPr>
          <p:cNvPr id="4099" name="Group 9">
            <a:extLst>
              <a:ext uri="{FF2B5EF4-FFF2-40B4-BE49-F238E27FC236}">
                <a16:creationId xmlns:a16="http://schemas.microsoft.com/office/drawing/2014/main" id="{694F6EB3-11EB-4719-BFF0-5E1431C76C1F}"/>
              </a:ext>
            </a:extLst>
          </p:cNvPr>
          <p:cNvGrpSpPr>
            <a:grpSpLocks/>
          </p:cNvGrpSpPr>
          <p:nvPr/>
        </p:nvGrpSpPr>
        <p:grpSpPr bwMode="auto">
          <a:xfrm>
            <a:off x="317063" y="1842518"/>
            <a:ext cx="1089884" cy="938138"/>
            <a:chOff x="240" y="2208"/>
            <a:chExt cx="1248" cy="1056"/>
          </a:xfrm>
        </p:grpSpPr>
        <p:sp>
          <p:nvSpPr>
            <p:cNvPr id="4124" name="Rectangle 10">
              <a:extLst>
                <a:ext uri="{FF2B5EF4-FFF2-40B4-BE49-F238E27FC236}">
                  <a16:creationId xmlns:a16="http://schemas.microsoft.com/office/drawing/2014/main" id="{7EBAFB38-709E-4EE5-A902-EB3B40911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20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135"/>
                <a:t>CH</a:t>
              </a:r>
              <a:r>
                <a:rPr lang="en-US" altLang="ru-RU" sz="1135" baseline="-10000"/>
                <a:t>2</a:t>
              </a:r>
              <a:endParaRPr lang="ru-RU" altLang="ru-RU" sz="1135" baseline="-10000"/>
            </a:p>
          </p:txBody>
        </p:sp>
        <p:sp>
          <p:nvSpPr>
            <p:cNvPr id="4125" name="Rectangle 11">
              <a:extLst>
                <a:ext uri="{FF2B5EF4-FFF2-40B4-BE49-F238E27FC236}">
                  <a16:creationId xmlns:a16="http://schemas.microsoft.com/office/drawing/2014/main" id="{2E69AA90-075D-4D13-B5E9-5AE735DAA1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0" y="2472"/>
              <a:ext cx="528" cy="48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4126" name="Rectangle 12">
              <a:extLst>
                <a:ext uri="{FF2B5EF4-FFF2-40B4-BE49-F238E27FC236}">
                  <a16:creationId xmlns:a16="http://schemas.microsoft.com/office/drawing/2014/main" id="{0911906F-AE2A-4A89-86DE-E4222EB8D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0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135"/>
                <a:t>H</a:t>
              </a:r>
              <a:r>
                <a:rPr lang="en-US" altLang="ru-RU" sz="1135" baseline="-10000"/>
                <a:t>2</a:t>
              </a:r>
              <a:r>
                <a:rPr lang="en-US" altLang="ru-RU" sz="1135"/>
                <a:t>C</a:t>
              </a:r>
              <a:endParaRPr lang="ru-RU" altLang="ru-RU" sz="1135"/>
            </a:p>
          </p:txBody>
        </p:sp>
        <p:sp>
          <p:nvSpPr>
            <p:cNvPr id="4127" name="Rectangle 13">
              <a:extLst>
                <a:ext uri="{FF2B5EF4-FFF2-40B4-BE49-F238E27FC236}">
                  <a16:creationId xmlns:a16="http://schemas.microsoft.com/office/drawing/2014/main" id="{27B79BDA-03EE-491F-86C6-B55A33BAC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84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135"/>
                <a:t>CH</a:t>
              </a:r>
              <a:r>
                <a:rPr lang="en-US" altLang="ru-RU" sz="1135" baseline="-10000"/>
                <a:t>2</a:t>
              </a:r>
              <a:endParaRPr lang="ru-RU" altLang="ru-RU" sz="1135" baseline="-10000"/>
            </a:p>
          </p:txBody>
        </p:sp>
        <p:sp>
          <p:nvSpPr>
            <p:cNvPr id="4128" name="Rectangle 14">
              <a:extLst>
                <a:ext uri="{FF2B5EF4-FFF2-40B4-BE49-F238E27FC236}">
                  <a16:creationId xmlns:a16="http://schemas.microsoft.com/office/drawing/2014/main" id="{4FF03575-F86C-4C56-932A-575B075E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832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135"/>
                <a:t>H</a:t>
              </a:r>
              <a:r>
                <a:rPr lang="en-US" altLang="ru-RU" sz="1135" baseline="-10000"/>
                <a:t>2</a:t>
              </a:r>
              <a:r>
                <a:rPr lang="en-US" altLang="ru-RU" sz="1135"/>
                <a:t>C</a:t>
              </a:r>
              <a:endParaRPr lang="ru-RU" altLang="ru-RU" sz="1135"/>
            </a:p>
          </p:txBody>
        </p:sp>
      </p:grpSp>
      <p:grpSp>
        <p:nvGrpSpPr>
          <p:cNvPr id="4100" name="Group 15">
            <a:extLst>
              <a:ext uri="{FF2B5EF4-FFF2-40B4-BE49-F238E27FC236}">
                <a16:creationId xmlns:a16="http://schemas.microsoft.com/office/drawing/2014/main" id="{3F54A386-01F5-414C-B2C3-9DB835A5C1FD}"/>
              </a:ext>
            </a:extLst>
          </p:cNvPr>
          <p:cNvGrpSpPr>
            <a:grpSpLocks/>
          </p:cNvGrpSpPr>
          <p:nvPr/>
        </p:nvGrpSpPr>
        <p:grpSpPr bwMode="auto">
          <a:xfrm>
            <a:off x="4047142" y="1922523"/>
            <a:ext cx="1261886" cy="1009509"/>
            <a:chOff x="2928" y="2112"/>
            <a:chExt cx="1680" cy="1344"/>
          </a:xfrm>
        </p:grpSpPr>
        <p:sp>
          <p:nvSpPr>
            <p:cNvPr id="4117" name="AutoShape 16">
              <a:extLst>
                <a:ext uri="{FF2B5EF4-FFF2-40B4-BE49-F238E27FC236}">
                  <a16:creationId xmlns:a16="http://schemas.microsoft.com/office/drawing/2014/main" id="{538AFF5A-2143-487E-8E42-C2CA50F4C5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43277">
              <a:off x="3456" y="249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4118" name="Rectangle 17">
              <a:extLst>
                <a:ext uri="{FF2B5EF4-FFF2-40B4-BE49-F238E27FC236}">
                  <a16:creationId xmlns:a16="http://schemas.microsoft.com/office/drawing/2014/main" id="{E8292868-5A79-40E0-B9C2-444B1387F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11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19" name="Rectangle 18">
              <a:extLst>
                <a:ext uri="{FF2B5EF4-FFF2-40B4-BE49-F238E27FC236}">
                  <a16:creationId xmlns:a16="http://schemas.microsoft.com/office/drawing/2014/main" id="{3EE2EA98-664C-428D-9F07-C5AE232AE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52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20" name="Rectangle 19">
              <a:extLst>
                <a:ext uri="{FF2B5EF4-FFF2-40B4-BE49-F238E27FC236}">
                  <a16:creationId xmlns:a16="http://schemas.microsoft.com/office/drawing/2014/main" id="{F4E59C33-6300-434D-8309-9437C550E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6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21" name="Rectangle 20">
              <a:extLst>
                <a:ext uri="{FF2B5EF4-FFF2-40B4-BE49-F238E27FC236}">
                  <a16:creationId xmlns:a16="http://schemas.microsoft.com/office/drawing/2014/main" id="{7B70B69B-AC95-4F26-8F7B-0AA980884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76"/>
              <a:ext cx="6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22" name="Rectangle 21">
              <a:extLst>
                <a:ext uri="{FF2B5EF4-FFF2-40B4-BE49-F238E27FC236}">
                  <a16:creationId xmlns:a16="http://schemas.microsoft.com/office/drawing/2014/main" id="{B38E7DE3-9C95-4F53-84B6-257ABBEA6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36"/>
              <a:ext cx="72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H</a:t>
              </a:r>
              <a:r>
                <a:rPr lang="en-US" altLang="ru-RU" sz="1325" baseline="-12000"/>
                <a:t>2</a:t>
              </a:r>
              <a:r>
                <a:rPr lang="en-US" altLang="ru-RU" sz="1325"/>
                <a:t>C</a:t>
              </a:r>
              <a:endParaRPr lang="ru-RU" altLang="ru-RU" sz="1325"/>
            </a:p>
          </p:txBody>
        </p:sp>
        <p:sp>
          <p:nvSpPr>
            <p:cNvPr id="4123" name="Rectangle 22">
              <a:extLst>
                <a:ext uri="{FF2B5EF4-FFF2-40B4-BE49-F238E27FC236}">
                  <a16:creationId xmlns:a16="http://schemas.microsoft.com/office/drawing/2014/main" id="{2CDCF2E7-6AC3-425D-9024-9A4428247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304"/>
              <a:ext cx="72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H</a:t>
              </a:r>
              <a:r>
                <a:rPr lang="en-US" altLang="ru-RU" sz="1325" baseline="-12000"/>
                <a:t>2</a:t>
              </a:r>
              <a:r>
                <a:rPr lang="en-US" altLang="ru-RU" sz="1325"/>
                <a:t>C</a:t>
              </a:r>
              <a:endParaRPr lang="ru-RU" altLang="ru-RU" sz="1325"/>
            </a:p>
          </p:txBody>
        </p:sp>
      </p:grpSp>
      <p:grpSp>
        <p:nvGrpSpPr>
          <p:cNvPr id="4101" name="Group 37">
            <a:extLst>
              <a:ext uri="{FF2B5EF4-FFF2-40B4-BE49-F238E27FC236}">
                <a16:creationId xmlns:a16="http://schemas.microsoft.com/office/drawing/2014/main" id="{9922CE54-9361-4B7A-B5CF-78F4A578A11D}"/>
              </a:ext>
            </a:extLst>
          </p:cNvPr>
          <p:cNvGrpSpPr>
            <a:grpSpLocks/>
          </p:cNvGrpSpPr>
          <p:nvPr/>
        </p:nvGrpSpPr>
        <p:grpSpPr bwMode="auto">
          <a:xfrm>
            <a:off x="3215650" y="549197"/>
            <a:ext cx="1478209" cy="959184"/>
            <a:chOff x="912" y="1747"/>
            <a:chExt cx="1968" cy="1277"/>
          </a:xfrm>
        </p:grpSpPr>
        <p:sp>
          <p:nvSpPr>
            <p:cNvPr id="4107" name="Line 27">
              <a:extLst>
                <a:ext uri="{FF2B5EF4-FFF2-40B4-BE49-F238E27FC236}">
                  <a16:creationId xmlns:a16="http://schemas.microsoft.com/office/drawing/2014/main" id="{028629AB-7084-4D5B-96DA-98F7CF2B47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064"/>
              <a:ext cx="384" cy="336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08" name="Line 28">
              <a:extLst>
                <a:ext uri="{FF2B5EF4-FFF2-40B4-BE49-F238E27FC236}">
                  <a16:creationId xmlns:a16="http://schemas.microsoft.com/office/drawing/2014/main" id="{0A44D59C-C9F1-41E5-86A7-4F98BD75F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064"/>
              <a:ext cx="336" cy="336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09" name="Line 29">
              <a:extLst>
                <a:ext uri="{FF2B5EF4-FFF2-40B4-BE49-F238E27FC236}">
                  <a16:creationId xmlns:a16="http://schemas.microsoft.com/office/drawing/2014/main" id="{2F9BEA7A-3097-4BF4-9C2F-7EFABCF3E4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400"/>
              <a:ext cx="0" cy="432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10" name="Line 30">
              <a:extLst>
                <a:ext uri="{FF2B5EF4-FFF2-40B4-BE49-F238E27FC236}">
                  <a16:creationId xmlns:a16="http://schemas.microsoft.com/office/drawing/2014/main" id="{2A132C65-93ED-4A4D-B3C7-F75B0ACD89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6" y="2400"/>
              <a:ext cx="0" cy="432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11" name="Line 31">
              <a:extLst>
                <a:ext uri="{FF2B5EF4-FFF2-40B4-BE49-F238E27FC236}">
                  <a16:creationId xmlns:a16="http://schemas.microsoft.com/office/drawing/2014/main" id="{59B116CC-CE9C-473F-A7CA-89DF7B8D7D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832"/>
              <a:ext cx="720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12" name="Rectangle 32">
              <a:extLst>
                <a:ext uri="{FF2B5EF4-FFF2-40B4-BE49-F238E27FC236}">
                  <a16:creationId xmlns:a16="http://schemas.microsoft.com/office/drawing/2014/main" id="{84CE8616-418A-4843-8F66-3C0131D4F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 dirty="0"/>
                <a:t>H</a:t>
              </a:r>
              <a:r>
                <a:rPr lang="en-US" altLang="ru-RU" sz="1325" baseline="-12000" dirty="0"/>
                <a:t>2</a:t>
              </a:r>
              <a:r>
                <a:rPr lang="en-US" altLang="ru-RU" sz="1325" dirty="0"/>
                <a:t>C</a:t>
              </a:r>
              <a:endParaRPr lang="ru-RU" altLang="ru-RU" sz="1325" dirty="0"/>
            </a:p>
          </p:txBody>
        </p:sp>
        <p:sp>
          <p:nvSpPr>
            <p:cNvPr id="4113" name="Rectangle 33">
              <a:extLst>
                <a:ext uri="{FF2B5EF4-FFF2-40B4-BE49-F238E27FC236}">
                  <a16:creationId xmlns:a16="http://schemas.microsoft.com/office/drawing/2014/main" id="{95FCEB5E-E7B9-4A38-99E7-043B76F55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8" y="1747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 dirty="0"/>
                <a:t>CH</a:t>
              </a:r>
              <a:r>
                <a:rPr lang="en-US" altLang="ru-RU" sz="1325" baseline="-12000" dirty="0"/>
                <a:t>2</a:t>
              </a:r>
              <a:endParaRPr lang="ru-RU" altLang="ru-RU" sz="1325" baseline="-12000" dirty="0"/>
            </a:p>
          </p:txBody>
        </p:sp>
        <p:sp>
          <p:nvSpPr>
            <p:cNvPr id="4114" name="Rectangle 34">
              <a:extLst>
                <a:ext uri="{FF2B5EF4-FFF2-40B4-BE49-F238E27FC236}">
                  <a16:creationId xmlns:a16="http://schemas.microsoft.com/office/drawing/2014/main" id="{D2EE8650-57C3-4EA0-8D9A-72FE3CBCC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60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15" name="Rectangle 35">
              <a:extLst>
                <a:ext uri="{FF2B5EF4-FFF2-40B4-BE49-F238E27FC236}">
                  <a16:creationId xmlns:a16="http://schemas.microsoft.com/office/drawing/2014/main" id="{A57E98D9-A3F1-462C-9247-E44F890D4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592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CH</a:t>
              </a:r>
              <a:r>
                <a:rPr lang="en-US" altLang="ru-RU" sz="1325" baseline="-12000"/>
                <a:t>2</a:t>
              </a:r>
              <a:endParaRPr lang="ru-RU" altLang="ru-RU" sz="1325" baseline="-12000"/>
            </a:p>
          </p:txBody>
        </p:sp>
        <p:sp>
          <p:nvSpPr>
            <p:cNvPr id="4116" name="Rectangle 36">
              <a:extLst>
                <a:ext uri="{FF2B5EF4-FFF2-40B4-BE49-F238E27FC236}">
                  <a16:creationId xmlns:a16="http://schemas.microsoft.com/office/drawing/2014/main" id="{70BB1231-1404-4B9F-98F6-E0A0026EA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160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325"/>
                <a:t>H</a:t>
              </a:r>
              <a:r>
                <a:rPr lang="en-US" altLang="ru-RU" sz="1325" baseline="-12000"/>
                <a:t>2</a:t>
              </a:r>
              <a:r>
                <a:rPr lang="en-US" altLang="ru-RU" sz="1325"/>
                <a:t>C</a:t>
              </a:r>
              <a:endParaRPr lang="ru-RU" altLang="ru-RU" sz="1325"/>
            </a:p>
          </p:txBody>
        </p:sp>
      </p:grpSp>
      <p:sp>
        <p:nvSpPr>
          <p:cNvPr id="4102" name="Rectangle 38">
            <a:extLst>
              <a:ext uri="{FF2B5EF4-FFF2-40B4-BE49-F238E27FC236}">
                <a16:creationId xmlns:a16="http://schemas.microsoft.com/office/drawing/2014/main" id="{B6AE3DCC-D563-4D0F-B7EF-616E90020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86" y="1528911"/>
            <a:ext cx="1261135" cy="2043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b="1" i="1" dirty="0">
                <a:solidFill>
                  <a:schemeClr val="bg1"/>
                </a:solidFill>
              </a:rPr>
              <a:t>циклопропан</a:t>
            </a:r>
          </a:p>
        </p:txBody>
      </p:sp>
      <p:sp>
        <p:nvSpPr>
          <p:cNvPr id="4103" name="Rectangle 39">
            <a:extLst>
              <a:ext uri="{FF2B5EF4-FFF2-40B4-BE49-F238E27FC236}">
                <a16:creationId xmlns:a16="http://schemas.microsoft.com/office/drawing/2014/main" id="{62B1D209-BEE9-4B1F-9D75-F67C886D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90" y="2842249"/>
            <a:ext cx="1294936" cy="2043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b="1" i="1" dirty="0" err="1">
                <a:solidFill>
                  <a:schemeClr val="bg1"/>
                </a:solidFill>
              </a:rPr>
              <a:t>циклобутан</a:t>
            </a:r>
            <a:endParaRPr lang="ru-RU" altLang="ru-RU" sz="1325" b="1" i="1" dirty="0">
              <a:solidFill>
                <a:schemeClr val="bg1"/>
              </a:solidFill>
            </a:endParaRPr>
          </a:p>
        </p:txBody>
      </p:sp>
      <p:sp>
        <p:nvSpPr>
          <p:cNvPr id="4104" name="Rectangle 40">
            <a:extLst>
              <a:ext uri="{FF2B5EF4-FFF2-40B4-BE49-F238E27FC236}">
                <a16:creationId xmlns:a16="http://schemas.microsoft.com/office/drawing/2014/main" id="{420EF165-254E-485C-9A5C-A8C2F6A8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080" y="1555503"/>
            <a:ext cx="1187525" cy="2043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b="1" i="1">
                <a:solidFill>
                  <a:schemeClr val="bg1"/>
                </a:solidFill>
              </a:rPr>
              <a:t>циклопентан</a:t>
            </a:r>
          </a:p>
        </p:txBody>
      </p:sp>
      <p:sp>
        <p:nvSpPr>
          <p:cNvPr id="4105" name="Rectangle 41">
            <a:extLst>
              <a:ext uri="{FF2B5EF4-FFF2-40B4-BE49-F238E27FC236}">
                <a16:creationId xmlns:a16="http://schemas.microsoft.com/office/drawing/2014/main" id="{6D4C233D-A973-4183-BC92-02C44D10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947" y="2877371"/>
            <a:ext cx="1363288" cy="2043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b="1" i="1" dirty="0">
                <a:solidFill>
                  <a:schemeClr val="bg1"/>
                </a:solidFill>
              </a:rPr>
              <a:t>циклогексан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7EF787-891C-402A-A844-C1660B660B2C}"/>
              </a:ext>
            </a:extLst>
          </p:cNvPr>
          <p:cNvSpPr/>
          <p:nvPr/>
        </p:nvSpPr>
        <p:spPr>
          <a:xfrm>
            <a:off x="108662" y="97491"/>
            <a:ext cx="5447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Гомологический ряд </a:t>
            </a:r>
            <a:r>
              <a:rPr lang="ru-RU" altLang="ru-RU" i="1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циклоалканов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 animBg="1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AC0DE-F3C8-451D-B793-CEFCC516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Номенклатура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252DC5-4536-40C4-BB84-9746BB6F4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699" y="583193"/>
            <a:ext cx="5486400" cy="1107996"/>
          </a:xfrm>
        </p:spPr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В качестве главной цепи принимается цикл.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Нумерация начинается с того атома углерода в цикле, который свя­зан с радикалом. Нумерация в цикле продолжается в сторону близко рас­положенного последующего радикала.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Расположение боковых цепей указывается цифрой.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/>
              <a:t>Перечисляют радикалы, затем называют основную цепь.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B041AC-0EB0-4894-9635-3C5A8B730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91"/>
          <a:stretch/>
        </p:blipFill>
        <p:spPr>
          <a:xfrm>
            <a:off x="300739" y="1710834"/>
            <a:ext cx="5096761" cy="113079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FECDCB-6C90-4205-B82F-937A991EFDE6}"/>
              </a:ext>
            </a:extLst>
          </p:cNvPr>
          <p:cNvSpPr/>
          <p:nvPr/>
        </p:nvSpPr>
        <p:spPr>
          <a:xfrm>
            <a:off x="215900" y="2884815"/>
            <a:ext cx="1507144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ru-RU" sz="1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Метилциклопропан</a:t>
            </a:r>
            <a:endParaRPr lang="ru-RU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131B93B-EE03-4634-A212-9A825B86C962}"/>
              </a:ext>
            </a:extLst>
          </p:cNvPr>
          <p:cNvSpPr/>
          <p:nvPr/>
        </p:nvSpPr>
        <p:spPr>
          <a:xfrm>
            <a:off x="1878929" y="2841625"/>
            <a:ext cx="1842171" cy="261610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1,2-диметилциклобутан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DB4770-F6AD-4D2F-80A1-18106D45511C}"/>
              </a:ext>
            </a:extLst>
          </p:cNvPr>
          <p:cNvSpPr/>
          <p:nvPr/>
        </p:nvSpPr>
        <p:spPr>
          <a:xfrm>
            <a:off x="3884544" y="2788645"/>
            <a:ext cx="1606012" cy="43088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1-метил-</a:t>
            </a:r>
          </a:p>
          <a:p>
            <a:pPr algn="ctr"/>
            <a:r>
              <a: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2-этилциклопентан</a:t>
            </a:r>
          </a:p>
        </p:txBody>
      </p:sp>
    </p:spTree>
    <p:extLst>
      <p:ext uri="{BB962C8B-B14F-4D97-AF65-F5344CB8AC3E}">
        <p14:creationId xmlns:p14="http://schemas.microsoft.com/office/powerpoint/2010/main" val="23091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241D4-3188-490F-9932-82752CC2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Изомерия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85F77-63A2-43A0-B201-727BF8EE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13093"/>
            <a:ext cx="5164320" cy="246221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Структурная: а) изменение размера цикла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3611259-3B1A-4BE2-BD03-783B0BF83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8" r="76896" b="48782"/>
          <a:stretch/>
        </p:blipFill>
        <p:spPr>
          <a:xfrm>
            <a:off x="300739" y="961794"/>
            <a:ext cx="1371600" cy="171091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DF9938-D6A3-4593-8E28-93A8C5E8C4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37" r="44808" b="50000"/>
          <a:stretch/>
        </p:blipFill>
        <p:spPr>
          <a:xfrm>
            <a:off x="1673012" y="1064274"/>
            <a:ext cx="2057400" cy="171091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E92C5C-E65D-4E25-88B8-EC96CF110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96" r="22800" b="50000"/>
          <a:stretch/>
        </p:blipFill>
        <p:spPr>
          <a:xfrm>
            <a:off x="3949700" y="1027841"/>
            <a:ext cx="1371600" cy="17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4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241D4-3188-490F-9932-82752CC2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Изомерия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85F77-63A2-43A0-B201-727BF8EE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580509"/>
            <a:ext cx="5164320" cy="492443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Структурная: б) в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заимное расположение радикала в боковой цепи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E92C5C-E65D-4E25-88B8-EC96CF1109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96" r="22800" b="50000"/>
          <a:stretch/>
        </p:blipFill>
        <p:spPr>
          <a:xfrm>
            <a:off x="1123462" y="1170986"/>
            <a:ext cx="1371600" cy="171091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6D132C-83B2-4D5E-9A8F-570E45D85A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636" b="47273"/>
          <a:stretch/>
        </p:blipFill>
        <p:spPr>
          <a:xfrm>
            <a:off x="3270737" y="1170986"/>
            <a:ext cx="1371601" cy="17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241D4-3188-490F-9932-82752CC2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79" y="138937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Изомерия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85F77-63A2-43A0-B201-727BF8EE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840" y="617022"/>
            <a:ext cx="5164320" cy="246221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Межклассовая изомерия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7572E2E8-F613-44FD-9226-496632C9E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4464" y="1212850"/>
            <a:ext cx="492685" cy="267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E93E7BCF-ABA1-40AB-9059-255E44440F4E}"/>
              </a:ext>
            </a:extLst>
          </p:cNvPr>
          <p:cNvSpPr>
            <a:spLocks/>
          </p:cNvSpPr>
          <p:nvPr/>
        </p:nvSpPr>
        <p:spPr bwMode="auto">
          <a:xfrm rot="20200785">
            <a:off x="1560045" y="1148461"/>
            <a:ext cx="277329" cy="403562"/>
          </a:xfrm>
          <a:custGeom>
            <a:avLst/>
            <a:gdLst>
              <a:gd name="T0" fmla="*/ 0 w 179"/>
              <a:gd name="T1" fmla="*/ 0 h 275"/>
              <a:gd name="T2" fmla="*/ 2147483647 w 179"/>
              <a:gd name="T3" fmla="*/ 2147483647 h 275"/>
              <a:gd name="T4" fmla="*/ 0 60000 65536"/>
              <a:gd name="T5" fmla="*/ 0 60000 65536"/>
              <a:gd name="T6" fmla="*/ 0 w 179"/>
              <a:gd name="T7" fmla="*/ 0 h 275"/>
              <a:gd name="T8" fmla="*/ 179 w 179"/>
              <a:gd name="T9" fmla="*/ 275 h 2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9" h="275">
                <a:moveTo>
                  <a:pt x="0" y="0"/>
                </a:moveTo>
                <a:lnTo>
                  <a:pt x="179" y="27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EB76BA6-EB4C-403C-83E7-AC5E3750C681}"/>
              </a:ext>
            </a:extLst>
          </p:cNvPr>
          <p:cNvSpPr>
            <a:spLocks/>
          </p:cNvSpPr>
          <p:nvPr/>
        </p:nvSpPr>
        <p:spPr bwMode="auto">
          <a:xfrm rot="1803523">
            <a:off x="1872870" y="1779763"/>
            <a:ext cx="281977" cy="466664"/>
          </a:xfrm>
          <a:custGeom>
            <a:avLst/>
            <a:gdLst>
              <a:gd name="T0" fmla="*/ 0 w 179"/>
              <a:gd name="T1" fmla="*/ 0 h 275"/>
              <a:gd name="T2" fmla="*/ 2147483647 w 179"/>
              <a:gd name="T3" fmla="*/ 2147483647 h 275"/>
              <a:gd name="T4" fmla="*/ 0 60000 65536"/>
              <a:gd name="T5" fmla="*/ 0 60000 65536"/>
              <a:gd name="T6" fmla="*/ 0 w 179"/>
              <a:gd name="T7" fmla="*/ 0 h 275"/>
              <a:gd name="T8" fmla="*/ 179 w 179"/>
              <a:gd name="T9" fmla="*/ 275 h 2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9" h="275">
                <a:moveTo>
                  <a:pt x="0" y="0"/>
                </a:moveTo>
                <a:lnTo>
                  <a:pt x="179" y="27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67804843-C529-4ACF-B104-C3C84CE95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93" y="1428750"/>
            <a:ext cx="842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ru-RU" altLang="ru-RU" sz="2000" b="1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289C1251-1B83-4F26-A456-51E7ED0A9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35" y="2231643"/>
            <a:ext cx="842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ru-RU" altLang="ru-RU" sz="2000" b="1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BF650CE-B9FF-4F64-B0A3-E8F2FDA90732}"/>
              </a:ext>
            </a:extLst>
          </p:cNvPr>
          <p:cNvSpPr>
            <a:spLocks/>
          </p:cNvSpPr>
          <p:nvPr/>
        </p:nvSpPr>
        <p:spPr bwMode="auto">
          <a:xfrm rot="1803523">
            <a:off x="590002" y="1809477"/>
            <a:ext cx="281977" cy="466664"/>
          </a:xfrm>
          <a:custGeom>
            <a:avLst/>
            <a:gdLst>
              <a:gd name="T0" fmla="*/ 0 w 179"/>
              <a:gd name="T1" fmla="*/ 0 h 275"/>
              <a:gd name="T2" fmla="*/ 2147483647 w 179"/>
              <a:gd name="T3" fmla="*/ 2147483647 h 275"/>
              <a:gd name="T4" fmla="*/ 0 60000 65536"/>
              <a:gd name="T5" fmla="*/ 0 60000 65536"/>
              <a:gd name="T6" fmla="*/ 0 w 179"/>
              <a:gd name="T7" fmla="*/ 0 h 275"/>
              <a:gd name="T8" fmla="*/ 179 w 179"/>
              <a:gd name="T9" fmla="*/ 275 h 2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9" h="275">
                <a:moveTo>
                  <a:pt x="0" y="0"/>
                </a:moveTo>
                <a:lnTo>
                  <a:pt x="179" y="27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B1C0E5D-A5C1-4794-A033-C17A0178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716" y="1407837"/>
            <a:ext cx="842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Times New Roman" panose="02020603050405020304" pitchFamily="18" charset="0"/>
              </a:rPr>
              <a:t>С</a:t>
            </a:r>
            <a:r>
              <a:rPr lang="en-US" altLang="ru-RU" sz="2000" b="1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ru-RU" sz="20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ru-RU" altLang="ru-RU" sz="2000" b="1" baseline="-25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3EAA98AA-8ADA-42E5-B7ED-E2C838E92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4464" y="2441571"/>
            <a:ext cx="10550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D8715FFC-1846-466C-9E9A-D91C312A9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040" y="879261"/>
            <a:ext cx="842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anose="02020603050405020304" pitchFamily="18" charset="0"/>
              </a:rPr>
              <a:t>С</a:t>
            </a:r>
            <a:r>
              <a:rPr lang="en-US" altLang="ru-RU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ru-RU" altLang="ru-RU" sz="2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0077F14E-476B-400C-BB02-5A58BD808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343" y="2216943"/>
            <a:ext cx="842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anose="02020603050405020304" pitchFamily="18" charset="0"/>
              </a:rPr>
              <a:t>С</a:t>
            </a:r>
            <a:r>
              <a:rPr lang="en-US" altLang="ru-RU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ru-RU" altLang="ru-RU" sz="2000" b="1" baseline="-25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" name="Group 27">
            <a:extLst>
              <a:ext uri="{FF2B5EF4-FFF2-40B4-BE49-F238E27FC236}">
                <a16:creationId xmlns:a16="http://schemas.microsoft.com/office/drawing/2014/main" id="{B9043834-5000-4C96-B0FB-BCBC00089EC2}"/>
              </a:ext>
            </a:extLst>
          </p:cNvPr>
          <p:cNvGrpSpPr>
            <a:grpSpLocks/>
          </p:cNvGrpSpPr>
          <p:nvPr/>
        </p:nvGrpSpPr>
        <p:grpSpPr bwMode="auto">
          <a:xfrm>
            <a:off x="2425700" y="2687618"/>
            <a:ext cx="3468900" cy="410464"/>
            <a:chOff x="1700" y="2970"/>
            <a:chExt cx="2171" cy="246"/>
          </a:xfrm>
        </p:grpSpPr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EAF17688-1251-41B0-B9E0-C6168126E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2976"/>
              <a:ext cx="77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ru-RU" sz="20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 </a:t>
              </a:r>
              <a:r>
                <a:rPr lang="ru-RU" altLang="ru-RU" sz="2000" b="1" dirty="0">
                  <a:latin typeface="Times New Roman" panose="02020603050405020304" pitchFamily="18" charset="0"/>
                </a:rPr>
                <a:t>С</a:t>
              </a:r>
              <a:r>
                <a:rPr lang="en-US" altLang="ru-RU" sz="2000" b="1" dirty="0">
                  <a:latin typeface="Times New Roman" panose="02020603050405020304" pitchFamily="18" charset="0"/>
                </a:rPr>
                <a:t>=</a:t>
              </a:r>
              <a:endParaRPr lang="ru-RU" altLang="ru-RU" sz="20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8F1E4016-A52F-4AE7-BC72-09C3E6C7B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9" y="2976"/>
              <a:ext cx="5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>
                  <a:latin typeface="Times New Roman" panose="02020603050405020304" pitchFamily="18" charset="0"/>
                </a:rPr>
                <a:t>С</a:t>
              </a:r>
              <a:r>
                <a:rPr lang="en-US" altLang="ru-RU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</a:t>
              </a:r>
              <a:endParaRPr lang="ru-RU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6BD24A39-B0D8-434D-9645-1BA33D78D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8" y="2974"/>
              <a:ext cx="6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000" b="1" dirty="0">
                  <a:latin typeface="Times New Roman" panose="02020603050405020304" pitchFamily="18" charset="0"/>
                </a:rPr>
                <a:t>- </a:t>
              </a:r>
              <a:r>
                <a:rPr lang="ru-RU" altLang="ru-RU" sz="2000" b="1" dirty="0">
                  <a:latin typeface="Times New Roman" panose="02020603050405020304" pitchFamily="18" charset="0"/>
                </a:rPr>
                <a:t>С</a:t>
              </a:r>
              <a:r>
                <a:rPr lang="en-US" altLang="ru-RU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ru-RU" sz="20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ru-RU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741F206F-DC68-4922-87BA-B6285B2FC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7" y="2972"/>
              <a:ext cx="6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000" b="1" dirty="0">
                  <a:latin typeface="Times New Roman" panose="02020603050405020304" pitchFamily="18" charset="0"/>
                </a:rPr>
                <a:t>- </a:t>
              </a:r>
              <a:r>
                <a:rPr lang="ru-RU" altLang="ru-RU" sz="2000" b="1" dirty="0">
                  <a:latin typeface="Times New Roman" panose="02020603050405020304" pitchFamily="18" charset="0"/>
                </a:rPr>
                <a:t>С</a:t>
              </a:r>
              <a:r>
                <a:rPr lang="en-US" altLang="ru-RU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ru-RU" sz="20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ru-RU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D9EB5288-6100-42A1-A434-498DBB170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6" y="2970"/>
              <a:ext cx="6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000" b="1" dirty="0">
                  <a:latin typeface="Times New Roman" panose="02020603050405020304" pitchFamily="18" charset="0"/>
                </a:rPr>
                <a:t>- </a:t>
              </a:r>
              <a:r>
                <a:rPr lang="ru-RU" altLang="ru-RU" sz="2000" b="1" dirty="0">
                  <a:latin typeface="Times New Roman" panose="02020603050405020304" pitchFamily="18" charset="0"/>
                </a:rPr>
                <a:t>С</a:t>
              </a:r>
              <a:r>
                <a:rPr lang="en-US" altLang="ru-RU" sz="2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ru-RU" sz="20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ru-RU" altLang="ru-RU" sz="2000" b="1" baseline="-25000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D8F636-4302-4777-B69E-1F2C61BBDDF4}"/>
              </a:ext>
            </a:extLst>
          </p:cNvPr>
          <p:cNvSpPr/>
          <p:nvPr/>
        </p:nvSpPr>
        <p:spPr>
          <a:xfrm>
            <a:off x="403466" y="2597113"/>
            <a:ext cx="1780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Циклопентан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F8781A4-E99F-466A-A86D-82076C9A33D4}"/>
              </a:ext>
            </a:extLst>
          </p:cNvPr>
          <p:cNvSpPr/>
          <p:nvPr/>
        </p:nvSpPr>
        <p:spPr>
          <a:xfrm>
            <a:off x="3950035" y="240837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Пентен-1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DE19FEE-164B-4C05-8744-FD2414F5E0FB}"/>
              </a:ext>
            </a:extLst>
          </p:cNvPr>
          <p:cNvSpPr/>
          <p:nvPr/>
        </p:nvSpPr>
        <p:spPr>
          <a:xfrm>
            <a:off x="3818474" y="908074"/>
            <a:ext cx="1234633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altLang="ru-RU" sz="3200" b="1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ru-RU" sz="3200" b="1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altLang="ru-RU" sz="3200" b="1" i="1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7D273261-4D1D-42A7-8FED-533C9200B55E}"/>
              </a:ext>
            </a:extLst>
          </p:cNvPr>
          <p:cNvSpPr/>
          <p:nvPr/>
        </p:nvSpPr>
        <p:spPr>
          <a:xfrm rot="5237380">
            <a:off x="2990325" y="879303"/>
            <a:ext cx="361067" cy="1057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A14457F5-ADB1-4504-BE16-9C77A24A9F2F}"/>
              </a:ext>
            </a:extLst>
          </p:cNvPr>
          <p:cNvSpPr/>
          <p:nvPr/>
        </p:nvSpPr>
        <p:spPr>
          <a:xfrm rot="5400000">
            <a:off x="4148252" y="1828429"/>
            <a:ext cx="7527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4" grpId="0"/>
      <p:bldP spid="27" grpId="0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D1EFC-EF59-4973-AB1C-777880F1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Способы получения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9873286-2494-40B8-8DB7-49C615B33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529283"/>
            <a:ext cx="6910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Гидрогенизация бензола и его гомологов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22">
            <a:extLst>
              <a:ext uri="{FF2B5EF4-FFF2-40B4-BE49-F238E27FC236}">
                <a16:creationId xmlns:a16="http://schemas.microsoft.com/office/drawing/2014/main" id="{6E1BEE03-23BD-49B6-8B08-134A8DCA1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591127"/>
              </p:ext>
            </p:extLst>
          </p:nvPr>
        </p:nvGraphicFramePr>
        <p:xfrm>
          <a:off x="278705" y="1010003"/>
          <a:ext cx="5208389" cy="145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ISIS/Draw Sketch" r:id="rId3" imgW="2584229" imgH="709646" progId="ISISServer">
                  <p:embed/>
                </p:oleObj>
              </mc:Choice>
              <mc:Fallback>
                <p:oleObj name="ISIS/Draw Sketch" r:id="rId3" imgW="2584229" imgH="709646" progId="ISISServer">
                  <p:embed/>
                  <p:pic>
                    <p:nvPicPr>
                      <p:cNvPr id="28694" name="Object 22">
                        <a:extLst>
                          <a:ext uri="{FF2B5EF4-FFF2-40B4-BE49-F238E27FC236}">
                            <a16:creationId xmlns:a16="http://schemas.microsoft.com/office/drawing/2014/main" id="{87E4EE1F-DA2D-409A-8C3B-7297BAA6A9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05" y="1010003"/>
                        <a:ext cx="5208389" cy="1450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49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D1EFC-EF59-4973-AB1C-777880F1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Способы получения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F33D105-9AB7-44DC-BEEB-D5DCCBFA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07" y="479425"/>
            <a:ext cx="55715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Дегалогенирование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дигалогенпроизводных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с помощью цинка</a:t>
            </a:r>
          </a:p>
        </p:txBody>
      </p:sp>
      <p:graphicFrame>
        <p:nvGraphicFramePr>
          <p:cNvPr id="6" name="Object 21">
            <a:extLst>
              <a:ext uri="{FF2B5EF4-FFF2-40B4-BE49-F238E27FC236}">
                <a16:creationId xmlns:a16="http://schemas.microsoft.com/office/drawing/2014/main" id="{89563F2E-8D86-4FB6-896F-8D11BFF3EA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334826"/>
              </p:ext>
            </p:extLst>
          </p:nvPr>
        </p:nvGraphicFramePr>
        <p:xfrm>
          <a:off x="192450" y="1317625"/>
          <a:ext cx="467165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ISIS/Draw Sketch" r:id="rId3" imgW="2470150" imgH="623570" progId="ISISServer">
                  <p:embed/>
                </p:oleObj>
              </mc:Choice>
              <mc:Fallback>
                <p:oleObj name="ISIS/Draw Sketch" r:id="rId3" imgW="2470150" imgH="623570" progId="ISISServer">
                  <p:embed/>
                  <p:pic>
                    <p:nvPicPr>
                      <p:cNvPr id="27669" name="Object 21">
                        <a:extLst>
                          <a:ext uri="{FF2B5EF4-FFF2-40B4-BE49-F238E27FC236}">
                            <a16:creationId xmlns:a16="http://schemas.microsoft.com/office/drawing/2014/main" id="{5E4E7F70-5253-4575-85B9-B8873FBEA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50" y="1317625"/>
                        <a:ext cx="4671650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7980E9-207F-4B77-9D22-74C81F992B80}"/>
              </a:ext>
            </a:extLst>
          </p:cNvPr>
          <p:cNvSpPr/>
          <p:nvPr/>
        </p:nvSpPr>
        <p:spPr>
          <a:xfrm>
            <a:off x="2723239" y="143775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36FF0C-7E33-4B80-99A0-2E531BA16AB8}"/>
              </a:ext>
            </a:extLst>
          </p:cNvPr>
          <p:cNvSpPr/>
          <p:nvPr/>
        </p:nvSpPr>
        <p:spPr>
          <a:xfrm>
            <a:off x="4711700" y="1731100"/>
            <a:ext cx="1130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ZnBr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18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6544</TotalTime>
  <Words>330</Words>
  <Application>Microsoft Office PowerPoint</Application>
  <PresentationFormat>Произвольный</PresentationFormat>
  <Paragraphs>88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Wingdings</vt:lpstr>
      <vt:lpstr>Office Theme</vt:lpstr>
      <vt:lpstr>ISIS/Draw Sketch</vt:lpstr>
      <vt:lpstr>Химия</vt:lpstr>
      <vt:lpstr>Циклоалканы</vt:lpstr>
      <vt:lpstr>Презентация PowerPoint</vt:lpstr>
      <vt:lpstr>Номенклатура циклоалканов</vt:lpstr>
      <vt:lpstr>Изомерия циклоалканов</vt:lpstr>
      <vt:lpstr>Изомерия циклоалканов</vt:lpstr>
      <vt:lpstr>Изомерия циклоалканов</vt:lpstr>
      <vt:lpstr>Способы получения циклоалканов</vt:lpstr>
      <vt:lpstr>Способы получения циклоалканов</vt:lpstr>
      <vt:lpstr>Решение задач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272</cp:revision>
  <dcterms:created xsi:type="dcterms:W3CDTF">2020-04-13T08:05:16Z</dcterms:created>
  <dcterms:modified xsi:type="dcterms:W3CDTF">2020-10-26T01:34:45Z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