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1531" r:id="rId3"/>
    <p:sldId id="259" r:id="rId4"/>
    <p:sldId id="1532" r:id="rId5"/>
    <p:sldId id="1533" r:id="rId6"/>
    <p:sldId id="1534" r:id="rId7"/>
    <p:sldId id="1535" r:id="rId8"/>
    <p:sldId id="1536" r:id="rId9"/>
    <p:sldId id="1537" r:id="rId10"/>
    <p:sldId id="1538" r:id="rId11"/>
    <p:sldId id="1530" r:id="rId12"/>
  </p:sldIdLst>
  <p:sldSz cx="5765800" cy="3244850"/>
  <p:notesSz cx="5765800" cy="3244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5" autoAdjust="0"/>
    <p:restoredTop sz="94660"/>
  </p:normalViewPr>
  <p:slideViewPr>
    <p:cSldViewPr>
      <p:cViewPr>
        <p:scale>
          <a:sx n="140" d="100"/>
          <a:sy n="140" d="100"/>
        </p:scale>
        <p:origin x="678" y="12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861876-7D36-4455-A52E-A56D80A22D88}" type="datetimeFigureOut">
              <a:rPr lang="ru-RU" smtClean="0"/>
              <a:t>26.10.2020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11350" y="406400"/>
            <a:ext cx="19431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B6EFFC-A9E1-4098-9DEB-088908CD9A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84327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10/26/2020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10/26/2020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10/26/2020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5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535"/>
            <a:ext cx="5760085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30617" y="222930"/>
            <a:ext cx="4080510" cy="537967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14"/>
              </a:spcBef>
            </a:pPr>
            <a:r>
              <a:rPr lang="ru-RU" sz="3400" spc="-5" dirty="0"/>
              <a:t>Химия</a:t>
            </a:r>
            <a:endParaRPr sz="3400" dirty="0"/>
          </a:p>
        </p:txBody>
      </p:sp>
      <p:sp>
        <p:nvSpPr>
          <p:cNvPr id="4" name="object 4"/>
          <p:cNvSpPr txBox="1"/>
          <p:nvPr/>
        </p:nvSpPr>
        <p:spPr>
          <a:xfrm>
            <a:off x="901700" y="1251207"/>
            <a:ext cx="4278365" cy="1000274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2700" marR="5080">
              <a:lnSpc>
                <a:spcPts val="1700"/>
              </a:lnSpc>
              <a:spcBef>
                <a:spcPts val="340"/>
              </a:spcBef>
            </a:pPr>
            <a:r>
              <a:rPr lang="ru-RU" sz="2400" b="1" dirty="0">
                <a:solidFill>
                  <a:srgbClr val="0070C0"/>
                </a:solidFill>
                <a:latin typeface="Arial"/>
                <a:cs typeface="Arial"/>
              </a:rPr>
              <a:t>Тема: </a:t>
            </a:r>
          </a:p>
          <a:p>
            <a:r>
              <a:rPr lang="ru-RU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Циклоалканы</a:t>
            </a:r>
            <a:r>
              <a:rPr lang="ru-RU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Изомерия, номенклатура, получение</a:t>
            </a:r>
          </a:p>
        </p:txBody>
      </p:sp>
      <p:sp>
        <p:nvSpPr>
          <p:cNvPr id="5" name="object 5"/>
          <p:cNvSpPr/>
          <p:nvPr/>
        </p:nvSpPr>
        <p:spPr>
          <a:xfrm>
            <a:off x="437789" y="1251207"/>
            <a:ext cx="344170" cy="740410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37789" y="2099882"/>
            <a:ext cx="344170" cy="68072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" name="object 8"/>
          <p:cNvGrpSpPr/>
          <p:nvPr/>
        </p:nvGrpSpPr>
        <p:grpSpPr>
          <a:xfrm>
            <a:off x="4686759" y="212867"/>
            <a:ext cx="634365" cy="634365"/>
            <a:chOff x="4686759" y="212867"/>
            <a:chExt cx="634365" cy="634365"/>
          </a:xfrm>
        </p:grpSpPr>
        <p:sp>
          <p:nvSpPr>
            <p:cNvPr id="9" name="object 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" name="object 10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4855805" y="297551"/>
            <a:ext cx="386137" cy="362279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5"/>
              </a:spcBef>
            </a:pPr>
            <a:r>
              <a:rPr lang="ru-RU" sz="2250" b="1" spc="10" dirty="0">
                <a:solidFill>
                  <a:srgbClr val="FFFFFF"/>
                </a:solidFill>
                <a:latin typeface="Arial"/>
                <a:cs typeface="Arial"/>
              </a:rPr>
              <a:t>10</a:t>
            </a:r>
            <a:endParaRPr sz="2250" dirty="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802522" y="551458"/>
            <a:ext cx="43942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300" spc="5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1300" spc="-5" dirty="0">
                <a:solidFill>
                  <a:srgbClr val="FFFFFF"/>
                </a:solidFill>
                <a:latin typeface="Arial"/>
                <a:cs typeface="Arial"/>
              </a:rPr>
              <a:t>ласс</a:t>
            </a:r>
            <a:endParaRPr sz="13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D31437-E45B-47CB-BBD0-665887AFF1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ru-RU" dirty="0"/>
              <a:t>Решение задач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BB52E56-406F-4926-93A4-43E531EEF0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7799" y="555625"/>
            <a:ext cx="5410200" cy="738664"/>
          </a:xfrm>
        </p:spPr>
        <p:txBody>
          <a:bodyPr/>
          <a:lstStyle/>
          <a:p>
            <a:pPr algn="just"/>
            <a:r>
              <a:rPr lang="ru-RU" sz="1200" dirty="0"/>
              <a:t>При взаимодействии металлического натрия на 226 г </a:t>
            </a:r>
            <a:r>
              <a:rPr lang="ru-RU" sz="1200" dirty="0" err="1"/>
              <a:t>дихлорпроизводного</a:t>
            </a:r>
            <a:r>
              <a:rPr lang="ru-RU" sz="1200" dirty="0"/>
              <a:t> насыщенного углеводорода образовалось 234 г </a:t>
            </a:r>
            <a:r>
              <a:rPr lang="en-US" sz="1200" dirty="0"/>
              <a:t>NaCl</a:t>
            </a:r>
            <a:r>
              <a:rPr lang="ru-RU" sz="1200" dirty="0"/>
              <a:t>. Укажите название полученного </a:t>
            </a:r>
            <a:r>
              <a:rPr lang="ru-RU" sz="1200" dirty="0" err="1"/>
              <a:t>циклоалкана</a:t>
            </a:r>
            <a:r>
              <a:rPr lang="ru-RU" sz="1200" dirty="0"/>
              <a:t>.</a:t>
            </a:r>
          </a:p>
          <a:p>
            <a:pPr algn="just"/>
            <a:endParaRPr lang="ru-RU" sz="1200" dirty="0"/>
          </a:p>
        </p:txBody>
      </p:sp>
      <p:sp>
        <p:nvSpPr>
          <p:cNvPr id="4" name="Текст 2">
            <a:extLst>
              <a:ext uri="{FF2B5EF4-FFF2-40B4-BE49-F238E27FC236}">
                <a16:creationId xmlns:a16="http://schemas.microsoft.com/office/drawing/2014/main" id="{098783DA-58E9-49B8-B063-B0057C874869}"/>
              </a:ext>
            </a:extLst>
          </p:cNvPr>
          <p:cNvSpPr txBox="1">
            <a:spLocks/>
          </p:cNvSpPr>
          <p:nvPr/>
        </p:nvSpPr>
        <p:spPr>
          <a:xfrm>
            <a:off x="177799" y="1221663"/>
            <a:ext cx="5410200" cy="11541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ru-RU" sz="1200" b="1" kern="0" dirty="0"/>
              <a:t>Дано:</a:t>
            </a:r>
            <a:endParaRPr lang="ru-RU" sz="1200" kern="0" dirty="0"/>
          </a:p>
          <a:p>
            <a:r>
              <a:rPr lang="en-US" sz="1200" kern="0" dirty="0"/>
              <a:t>m</a:t>
            </a:r>
            <a:r>
              <a:rPr lang="ru-RU" sz="1200" kern="0" dirty="0"/>
              <a:t>(С</a:t>
            </a:r>
            <a:r>
              <a:rPr lang="en-US" sz="800" kern="0" dirty="0"/>
              <a:t>n</a:t>
            </a:r>
            <a:r>
              <a:rPr lang="en-US" sz="1200" kern="0" dirty="0"/>
              <a:t>H</a:t>
            </a:r>
            <a:r>
              <a:rPr lang="en-US" sz="800" kern="0" dirty="0"/>
              <a:t>2n</a:t>
            </a:r>
            <a:r>
              <a:rPr lang="en-US" sz="1200" kern="0" dirty="0"/>
              <a:t>Cl</a:t>
            </a:r>
            <a:r>
              <a:rPr lang="en-US" sz="800" kern="0" dirty="0"/>
              <a:t>2</a:t>
            </a:r>
            <a:r>
              <a:rPr lang="ru-RU" sz="1200" kern="0" dirty="0"/>
              <a:t>) = </a:t>
            </a:r>
            <a:r>
              <a:rPr lang="en-US" sz="1200" kern="0" dirty="0"/>
              <a:t>226 </a:t>
            </a:r>
            <a:r>
              <a:rPr lang="ru-RU" sz="1200" kern="0" dirty="0"/>
              <a:t>г</a:t>
            </a:r>
          </a:p>
          <a:p>
            <a:r>
              <a:rPr lang="en-US" sz="1200" kern="0" dirty="0"/>
              <a:t>m</a:t>
            </a:r>
            <a:r>
              <a:rPr lang="ru-RU" sz="1200" kern="0" dirty="0"/>
              <a:t>(</a:t>
            </a:r>
            <a:r>
              <a:rPr lang="en-US" sz="1200" kern="0" dirty="0"/>
              <a:t>NaCl</a:t>
            </a:r>
            <a:r>
              <a:rPr lang="ru-RU" sz="1200" kern="0" dirty="0"/>
              <a:t>) = </a:t>
            </a:r>
            <a:r>
              <a:rPr lang="en-US" sz="1200" kern="0" dirty="0"/>
              <a:t>234 </a:t>
            </a:r>
            <a:r>
              <a:rPr lang="ru-RU" sz="1200" kern="0" dirty="0"/>
              <a:t>г</a:t>
            </a:r>
          </a:p>
          <a:p>
            <a:r>
              <a:rPr lang="ru-RU" sz="1200" b="1" kern="0" dirty="0"/>
              <a:t>Найти:</a:t>
            </a:r>
            <a:endParaRPr lang="ru-RU" sz="1200" kern="0" dirty="0"/>
          </a:p>
          <a:p>
            <a:r>
              <a:rPr lang="ru-RU" kern="0" dirty="0"/>
              <a:t>С</a:t>
            </a:r>
            <a:r>
              <a:rPr lang="en-US" sz="900" kern="0" dirty="0"/>
              <a:t>n</a:t>
            </a:r>
            <a:r>
              <a:rPr lang="en-US" kern="0" dirty="0"/>
              <a:t>H</a:t>
            </a:r>
            <a:r>
              <a:rPr lang="en-US" sz="900" kern="0" dirty="0"/>
              <a:t>2n</a:t>
            </a:r>
            <a:r>
              <a:rPr lang="ru-RU" sz="1200" kern="0" dirty="0"/>
              <a:t>- ?</a:t>
            </a:r>
            <a:br>
              <a:rPr lang="ru-RU" sz="1100" kern="0" dirty="0"/>
            </a:br>
            <a:endParaRPr lang="ru-RU" sz="1100" kern="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50E5FB8C-3495-4504-B6C6-34D111C5644D}"/>
                  </a:ext>
                </a:extLst>
              </p:cNvPr>
              <p:cNvSpPr/>
              <p:nvPr/>
            </p:nvSpPr>
            <p:spPr>
              <a:xfrm>
                <a:off x="1587500" y="1358323"/>
                <a:ext cx="4419599" cy="169552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1600" i="1" kern="0" dirty="0">
                    <a:latin typeface="Arial" panose="020B0604020202020204" pitchFamily="34" charset="0"/>
                    <a:cs typeface="Arial" panose="020B0604020202020204" pitchFamily="34" charset="0"/>
                  </a:rPr>
                  <a:t>С</a:t>
                </a:r>
                <a:r>
                  <a:rPr lang="en-US" sz="1100" i="1" kern="0" dirty="0">
                    <a:latin typeface="Arial" panose="020B0604020202020204" pitchFamily="34" charset="0"/>
                    <a:cs typeface="Arial" panose="020B0604020202020204" pitchFamily="34" charset="0"/>
                  </a:rPr>
                  <a:t>n</a:t>
                </a:r>
                <a:r>
                  <a:rPr lang="en-US" sz="1600" i="1" kern="0" dirty="0">
                    <a:latin typeface="Arial" panose="020B0604020202020204" pitchFamily="34" charset="0"/>
                    <a:cs typeface="Arial" panose="020B0604020202020204" pitchFamily="34" charset="0"/>
                  </a:rPr>
                  <a:t>H</a:t>
                </a:r>
                <a:r>
                  <a:rPr lang="en-US" sz="1100" i="1" kern="0" dirty="0">
                    <a:latin typeface="Arial" panose="020B0604020202020204" pitchFamily="34" charset="0"/>
                    <a:cs typeface="Arial" panose="020B0604020202020204" pitchFamily="34" charset="0"/>
                  </a:rPr>
                  <a:t>2n</a:t>
                </a:r>
                <a:r>
                  <a:rPr lang="en-US" sz="1600" i="1" kern="0" dirty="0">
                    <a:latin typeface="Arial" panose="020B0604020202020204" pitchFamily="34" charset="0"/>
                    <a:cs typeface="Arial" panose="020B0604020202020204" pitchFamily="34" charset="0"/>
                  </a:rPr>
                  <a:t>Cl</a:t>
                </a:r>
                <a:r>
                  <a:rPr lang="en-US" sz="1100" i="1" kern="0" dirty="0"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en-US" sz="1600" i="1" kern="0" dirty="0">
                    <a:latin typeface="Arial" panose="020B0604020202020204" pitchFamily="34" charset="0"/>
                    <a:cs typeface="Arial" panose="020B0604020202020204" pitchFamily="34" charset="0"/>
                  </a:rPr>
                  <a:t> + 2Na → </a:t>
                </a:r>
                <a:r>
                  <a:rPr lang="ru-RU" sz="1600" i="1" kern="0" dirty="0">
                    <a:latin typeface="Arial" panose="020B0604020202020204" pitchFamily="34" charset="0"/>
                    <a:cs typeface="Arial" panose="020B0604020202020204" pitchFamily="34" charset="0"/>
                  </a:rPr>
                  <a:t>С</a:t>
                </a:r>
                <a:r>
                  <a:rPr lang="en-US" sz="1100" i="1" kern="0" dirty="0">
                    <a:latin typeface="Arial" panose="020B0604020202020204" pitchFamily="34" charset="0"/>
                    <a:cs typeface="Arial" panose="020B0604020202020204" pitchFamily="34" charset="0"/>
                  </a:rPr>
                  <a:t>n</a:t>
                </a:r>
                <a:r>
                  <a:rPr lang="en-US" sz="1600" i="1" kern="0" dirty="0">
                    <a:latin typeface="Arial" panose="020B0604020202020204" pitchFamily="34" charset="0"/>
                    <a:cs typeface="Arial" panose="020B0604020202020204" pitchFamily="34" charset="0"/>
                  </a:rPr>
                  <a:t>H</a:t>
                </a:r>
                <a:r>
                  <a:rPr lang="en-US" sz="1100" i="1" kern="0" dirty="0">
                    <a:latin typeface="Arial" panose="020B0604020202020204" pitchFamily="34" charset="0"/>
                    <a:cs typeface="Arial" panose="020B0604020202020204" pitchFamily="34" charset="0"/>
                  </a:rPr>
                  <a:t>2n</a:t>
                </a:r>
                <a:r>
                  <a:rPr lang="en-US" sz="1600" i="1" kern="0" dirty="0">
                    <a:latin typeface="Arial" panose="020B0604020202020204" pitchFamily="34" charset="0"/>
                    <a:cs typeface="Arial" panose="020B0604020202020204" pitchFamily="34" charset="0"/>
                  </a:rPr>
                  <a:t> + 2NaCl</a:t>
                </a:r>
                <a:endParaRPr lang="ru-RU" sz="1600" b="1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1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𝜈</m:t>
                      </m:r>
                      <m:d>
                        <m:dPr>
                          <m:ctrlPr>
                            <a:rPr lang="en-US" sz="11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1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𝑁𝑎𝐶𝑙</m:t>
                          </m:r>
                        </m:e>
                      </m:d>
                      <m:r>
                        <a:rPr lang="en-US" sz="11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1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1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r>
                            <a:rPr lang="en-US" sz="11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</m:den>
                      </m:f>
                      <m:r>
                        <a:rPr lang="en-US" sz="11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1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1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234 </m:t>
                          </m:r>
                          <m:r>
                            <a:rPr lang="ru-RU" sz="11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г</m:t>
                          </m:r>
                        </m:num>
                        <m:den>
                          <m:r>
                            <a:rPr lang="ru-RU" sz="11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58,5 г/моль</m:t>
                          </m:r>
                        </m:den>
                      </m:f>
                      <m:r>
                        <a:rPr lang="ru-RU" sz="11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11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4</m:t>
                      </m:r>
                      <m:r>
                        <a:rPr lang="ru-RU" sz="11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моль</m:t>
                      </m:r>
                    </m:oMath>
                  </m:oMathPara>
                </a14:m>
                <a:endParaRPr lang="ru-RU" sz="1100" b="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sz="11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𝜈</m:t>
                      </m:r>
                      <m:d>
                        <m:dPr>
                          <m:ctrlPr>
                            <a:rPr lang="ru-RU" sz="11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ru-RU" sz="11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1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11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sSub>
                            <m:sSubPr>
                              <m:ctrlPr>
                                <a:rPr lang="ru-RU" sz="11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1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en-US" sz="11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11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sSub>
                            <m:sSubPr>
                              <m:ctrlPr>
                                <a:rPr lang="ru-RU" sz="11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1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𝐶𝑙</m:t>
                              </m:r>
                            </m:e>
                            <m:sub>
                              <m:r>
                                <a:rPr lang="en-US" sz="11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en-US" sz="11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11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𝜈</m:t>
                      </m:r>
                      <m:d>
                        <m:dPr>
                          <m:ctrlPr>
                            <a:rPr lang="en-US" sz="11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1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𝑁𝑎𝐶𝑙</m:t>
                          </m:r>
                        </m:e>
                      </m:d>
                      <m:r>
                        <a:rPr lang="ru-RU" sz="11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/2</m:t>
                      </m:r>
                      <m:r>
                        <a:rPr lang="ru-RU" sz="11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ru-RU" sz="11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2</m:t>
                      </m:r>
                      <m:r>
                        <a:rPr lang="en-US" sz="11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ru-RU" sz="11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моль</m:t>
                      </m:r>
                    </m:oMath>
                  </m:oMathPara>
                </a14:m>
                <a:endParaRPr lang="ru-RU" sz="110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1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𝑀</m:t>
                      </m:r>
                      <m:d>
                        <m:dPr>
                          <m:ctrlPr>
                            <a:rPr lang="en-US" sz="11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ru-RU" sz="11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1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11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sSub>
                            <m:sSubPr>
                              <m:ctrlPr>
                                <a:rPr lang="ru-RU" sz="11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1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en-US" sz="11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11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sSub>
                            <m:sSubPr>
                              <m:ctrlPr>
                                <a:rPr lang="ru-RU" sz="11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1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𝐶𝑙</m:t>
                              </m:r>
                            </m:e>
                            <m:sub>
                              <m:r>
                                <a:rPr lang="en-US" sz="11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en-US" sz="11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1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1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r>
                            <a:rPr lang="en-US" sz="11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𝜈</m:t>
                          </m:r>
                        </m:den>
                      </m:f>
                      <m:r>
                        <a:rPr lang="en-US" sz="11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1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1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226</m:t>
                          </m:r>
                          <m:r>
                            <a:rPr lang="ru-RU" sz="11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г</m:t>
                          </m:r>
                        </m:num>
                        <m:den>
                          <m:r>
                            <a:rPr lang="ru-RU" sz="11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 моль</m:t>
                          </m:r>
                        </m:den>
                      </m:f>
                      <m:r>
                        <a:rPr lang="ru-RU" sz="11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=113 г/моль</m:t>
                      </m:r>
                    </m:oMath>
                  </m:oMathPara>
                </a14:m>
                <a:endParaRPr lang="ru-RU" sz="1100" b="1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/>
                <a14:m>
                  <m:oMath xmlns:m="http://schemas.openxmlformats.org/officeDocument/2006/math">
                    <m:r>
                      <a:rPr lang="en-US" sz="11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𝑀</m:t>
                    </m:r>
                    <m:d>
                      <m:dPr>
                        <m:ctrlPr>
                          <a:rPr lang="en-US" sz="11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ru-RU" sz="11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1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𝐶</m:t>
                            </m:r>
                          </m:e>
                          <m:sub>
                            <m:r>
                              <a:rPr lang="en-US" sz="11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  <m:sSub>
                          <m:sSubPr>
                            <m:ctrlPr>
                              <a:rPr lang="ru-RU" sz="11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1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𝐻</m:t>
                            </m:r>
                          </m:e>
                          <m:sub>
                            <m:r>
                              <a:rPr lang="en-US" sz="11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n-US" sz="11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e>
                    </m:d>
                    <m:r>
                      <a:rPr lang="ru-RU" sz="11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=113г/моль−71г/моль</m:t>
                    </m:r>
                  </m:oMath>
                </a14:m>
                <a:r>
                  <a:rPr lang="ru-RU" sz="11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= 42 г/моль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1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𝑀</m:t>
                      </m:r>
                      <m:d>
                        <m:dPr>
                          <m:ctrlPr>
                            <a:rPr lang="en-US" sz="11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ru-RU" sz="11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1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11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sSub>
                            <m:sSubPr>
                              <m:ctrlPr>
                                <a:rPr lang="ru-RU" sz="11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1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en-US" sz="11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11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</m:e>
                      </m:d>
                      <m:r>
                        <a:rPr lang="ru-RU" sz="11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=14</m:t>
                      </m:r>
                      <m:r>
                        <a:rPr lang="en-US" sz="11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</m:t>
                      </m:r>
                      <m:r>
                        <a:rPr lang="en-US" sz="11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=42</m:t>
                      </m:r>
                    </m:oMath>
                  </m:oMathPara>
                </a14:m>
                <a:endParaRPr lang="en-US" sz="1100" b="0" dirty="0">
                  <a:latin typeface="Arial" panose="020B0604020202020204" pitchFamily="34" charset="0"/>
                  <a:ea typeface="Cambria Math" panose="02040503050406030204" pitchFamily="18" charset="0"/>
                </a:endParaRPr>
              </a:p>
              <a:p>
                <a:pPr/>
                <a:r>
                  <a:rPr lang="en-US" sz="12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n=3</a:t>
                </a:r>
                <a:r>
                  <a:rPr lang="ru-RU" sz="12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, следовательно </a:t>
                </a:r>
                <a:r>
                  <a:rPr lang="en-US" sz="12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C</a:t>
                </a:r>
                <a:r>
                  <a:rPr lang="en-US" sz="7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3</a:t>
                </a:r>
                <a:r>
                  <a:rPr lang="en-US" sz="12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H</a:t>
                </a:r>
                <a:r>
                  <a:rPr lang="en-US" sz="7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6</a:t>
                </a:r>
                <a:endParaRPr lang="ru-RU" sz="120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50E5FB8C-3495-4504-B6C6-34D111C5644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87500" y="1358323"/>
                <a:ext cx="4419599" cy="1695529"/>
              </a:xfrm>
              <a:prstGeom prst="rect">
                <a:avLst/>
              </a:prstGeom>
              <a:blipFill>
                <a:blip r:embed="rId2"/>
                <a:stretch>
                  <a:fillRect l="-690" t="-1079" b="-179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DDD4A311-B0E0-4619-B45E-7C07CA555B87}"/>
              </a:ext>
            </a:extLst>
          </p:cNvPr>
          <p:cNvCxnSpPr>
            <a:stCxn id="4" idx="1"/>
          </p:cNvCxnSpPr>
          <p:nvPr/>
        </p:nvCxnSpPr>
        <p:spPr>
          <a:xfrm>
            <a:off x="177799" y="1798744"/>
            <a:ext cx="140970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D1C93772-9987-4B05-8E19-2EB9FD5B8C6A}"/>
              </a:ext>
            </a:extLst>
          </p:cNvPr>
          <p:cNvCxnSpPr>
            <a:cxnSpLocks/>
            <a:endCxn id="5" idx="1"/>
          </p:cNvCxnSpPr>
          <p:nvPr/>
        </p:nvCxnSpPr>
        <p:spPr>
          <a:xfrm>
            <a:off x="1587500" y="1430949"/>
            <a:ext cx="0" cy="77513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142BFDD1-CC8E-46CC-9040-D34B5346E27C}"/>
              </a:ext>
            </a:extLst>
          </p:cNvPr>
          <p:cNvSpPr/>
          <p:nvPr/>
        </p:nvSpPr>
        <p:spPr>
          <a:xfrm>
            <a:off x="4146268" y="1215135"/>
            <a:ext cx="630301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100" i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1100" i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i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моль</a:t>
            </a:r>
            <a:endParaRPr lang="ru-RU" sz="1100" dirty="0">
              <a:solidFill>
                <a:srgbClr val="00B050"/>
              </a:solidFill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36F9EA36-6029-4B77-9DB9-2354B60BDE4D}"/>
              </a:ext>
            </a:extLst>
          </p:cNvPr>
          <p:cNvSpPr/>
          <p:nvPr/>
        </p:nvSpPr>
        <p:spPr>
          <a:xfrm>
            <a:off x="4146267" y="1553695"/>
            <a:ext cx="630301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i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ru-RU" sz="1100" i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моль</a:t>
            </a:r>
            <a:endParaRPr lang="ru-RU" sz="1100" dirty="0">
              <a:solidFill>
                <a:srgbClr val="00B050"/>
              </a:solidFill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A98E11B6-0223-4AA8-B670-0507849201EE}"/>
              </a:ext>
            </a:extLst>
          </p:cNvPr>
          <p:cNvSpPr/>
          <p:nvPr/>
        </p:nvSpPr>
        <p:spPr>
          <a:xfrm>
            <a:off x="1739900" y="1540782"/>
            <a:ext cx="630301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100" i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1100" i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i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моль</a:t>
            </a:r>
            <a:endParaRPr lang="ru-RU" sz="1100" dirty="0">
              <a:solidFill>
                <a:srgbClr val="00B050"/>
              </a:solidFill>
            </a:endParaRP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FA035CEE-D5F1-404C-95E8-9E30C77939BE}"/>
              </a:ext>
            </a:extLst>
          </p:cNvPr>
          <p:cNvSpPr/>
          <p:nvPr/>
        </p:nvSpPr>
        <p:spPr>
          <a:xfrm>
            <a:off x="1691740" y="1083163"/>
            <a:ext cx="91518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b="1" i="1" dirty="0">
                <a:latin typeface="Arial" panose="020B0604020202020204" pitchFamily="34" charset="0"/>
                <a:cs typeface="Arial" panose="020B0604020202020204" pitchFamily="34" charset="0"/>
              </a:rPr>
              <a:t>Решение:</a:t>
            </a:r>
            <a:endParaRPr lang="en-US" sz="12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4614890F-EDA4-4E5A-BCCC-49D81317039E}"/>
              </a:ext>
            </a:extLst>
          </p:cNvPr>
          <p:cNvSpPr/>
          <p:nvPr/>
        </p:nvSpPr>
        <p:spPr>
          <a:xfrm>
            <a:off x="1739900" y="1244054"/>
            <a:ext cx="630301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i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ru-RU" sz="1100" i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моль</a:t>
            </a:r>
            <a:endParaRPr lang="ru-RU" sz="11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993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13" grpId="0"/>
      <p:bldP spid="14" grpId="0"/>
      <p:bldP spid="15" grpId="0"/>
      <p:bldP spid="1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3C88BBC-D513-4609-A723-01ACB39F93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27647" y="784225"/>
            <a:ext cx="5334000" cy="1107996"/>
          </a:xfrm>
        </p:spPr>
        <p:txBody>
          <a:bodyPr/>
          <a:lstStyle/>
          <a:p>
            <a:pPr algn="ctr"/>
            <a:r>
              <a:rPr lang="en-US" b="1" dirty="0"/>
              <a:t> </a:t>
            </a:r>
            <a:r>
              <a:rPr lang="ru-RU" sz="2400" b="1" dirty="0"/>
              <a:t>Прочитайте § </a:t>
            </a:r>
            <a:r>
              <a:rPr lang="en-US" sz="2400" b="1" dirty="0"/>
              <a:t>9</a:t>
            </a:r>
            <a:endParaRPr lang="ru-RU" sz="2400" b="1" dirty="0"/>
          </a:p>
          <a:p>
            <a:pPr algn="ctr"/>
            <a:r>
              <a:rPr lang="ru-RU" sz="2400" b="1" dirty="0"/>
              <a:t>Выполните задания № 4, </a:t>
            </a:r>
            <a:r>
              <a:rPr lang="en-US" sz="2400" b="1" dirty="0"/>
              <a:t>5, 7</a:t>
            </a:r>
            <a:endParaRPr lang="ru-RU" sz="2400" b="1" dirty="0"/>
          </a:p>
          <a:p>
            <a:pPr algn="ctr"/>
            <a:r>
              <a:rPr lang="ru-RU" sz="2400" b="1" dirty="0"/>
              <a:t>на стр. 3</a:t>
            </a:r>
            <a:r>
              <a:rPr lang="en-US" sz="2400" b="1" dirty="0"/>
              <a:t>8-39</a:t>
            </a:r>
            <a:endParaRPr lang="ru-RU" sz="2400" b="1" dirty="0"/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6F210518-6888-4A13-8E49-D683CAB9A0F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1785" y="98425"/>
            <a:ext cx="5165725" cy="307567"/>
          </a:xfrm>
          <a:prstGeom prst="rect">
            <a:avLst/>
          </a:prstGeom>
        </p:spPr>
        <p:txBody>
          <a:bodyPr vert="horz" wrap="square" lIns="0" tIns="16238" rIns="0" bIns="0" rtlCol="0" anchor="ctr">
            <a:spAutoFit/>
          </a:bodyPr>
          <a:lstStyle/>
          <a:p>
            <a:pPr marL="12490" algn="ctr">
              <a:spcBef>
                <a:spcPts val="128"/>
              </a:spcBef>
            </a:pPr>
            <a:r>
              <a:rPr lang="ru-RU" sz="1892" dirty="0">
                <a:latin typeface="Arial" panose="020B0604020202020204" pitchFamily="34" charset="0"/>
                <a:cs typeface="Arial" panose="020B0604020202020204" pitchFamily="34" charset="0"/>
              </a:rPr>
              <a:t>Задания для самостоятельного решения:</a:t>
            </a:r>
            <a:endParaRPr sz="1892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77805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D0258C-DB4E-4FF9-9D34-7A2A1ED61F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ru-RU" dirty="0" err="1"/>
              <a:t>Циклоалканы</a:t>
            </a:r>
            <a:endParaRPr lang="ru-RU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B99E91D-20A9-4C71-8B2B-EEF381483401}"/>
              </a:ext>
            </a:extLst>
          </p:cNvPr>
          <p:cNvSpPr txBox="1">
            <a:spLocks noChangeArrowheads="1"/>
          </p:cNvSpPr>
          <p:nvPr/>
        </p:nvSpPr>
        <p:spPr>
          <a:xfrm>
            <a:off x="170051" y="555625"/>
            <a:ext cx="5425695" cy="9848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altLang="ru-RU" sz="2400" dirty="0" err="1">
                <a:solidFill>
                  <a:srgbClr val="FF0000"/>
                </a:solidFill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Циклоалканы</a:t>
            </a:r>
            <a:r>
              <a:rPr lang="ru-RU" altLang="ru-RU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– это  углеводороды,            в  которых  все   атомы  углерода  замкнуты  в  цикл, с общей формулой</a:t>
            </a:r>
          </a:p>
        </p:txBody>
      </p:sp>
      <p:sp>
        <p:nvSpPr>
          <p:cNvPr id="5" name="Text Box 5">
            <a:extLst>
              <a:ext uri="{FF2B5EF4-FFF2-40B4-BE49-F238E27FC236}">
                <a16:creationId xmlns:a16="http://schemas.microsoft.com/office/drawing/2014/main" id="{3AB0AA0F-B753-4C98-94F0-8C04286EE2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5599" y="1594525"/>
            <a:ext cx="2200223" cy="769441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ru-RU" sz="4400" b="1" dirty="0">
                <a:solidFill>
                  <a:srgbClr val="110805"/>
                </a:solidFill>
              </a:rPr>
              <a:t>C</a:t>
            </a:r>
            <a:r>
              <a:rPr lang="en-US" altLang="ru-RU" sz="2800" b="1" dirty="0">
                <a:solidFill>
                  <a:srgbClr val="110805"/>
                </a:solidFill>
              </a:rPr>
              <a:t>n</a:t>
            </a:r>
            <a:r>
              <a:rPr lang="en-US" altLang="ru-RU" sz="4400" b="1" dirty="0">
                <a:solidFill>
                  <a:srgbClr val="110805"/>
                </a:solidFill>
              </a:rPr>
              <a:t>H</a:t>
            </a:r>
            <a:r>
              <a:rPr lang="en-US" altLang="ru-RU" sz="2000" b="1" dirty="0">
                <a:solidFill>
                  <a:srgbClr val="110805"/>
                </a:solidFill>
              </a:rPr>
              <a:t>2n</a:t>
            </a:r>
            <a:endParaRPr lang="ru-RU" altLang="ru-RU" sz="4400" b="1" dirty="0">
              <a:solidFill>
                <a:srgbClr val="110805"/>
              </a:solidFill>
            </a:endParaRPr>
          </a:p>
        </p:txBody>
      </p:sp>
      <p:pic>
        <p:nvPicPr>
          <p:cNvPr id="1026" name="Picture 2" descr="Органическая химия - Тема 2.2. Циклоалканы">
            <a:extLst>
              <a:ext uri="{FF2B5EF4-FFF2-40B4-BE49-F238E27FC236}">
                <a16:creationId xmlns:a16="http://schemas.microsoft.com/office/drawing/2014/main" id="{D0386445-D605-4E90-A2A6-B25122051A3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5821"/>
          <a:stretch/>
        </p:blipFill>
        <p:spPr bwMode="auto">
          <a:xfrm>
            <a:off x="110621" y="1698772"/>
            <a:ext cx="1434928" cy="1409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Органическая химия - Тема 2.2. Циклоалканы">
            <a:extLst>
              <a:ext uri="{FF2B5EF4-FFF2-40B4-BE49-F238E27FC236}">
                <a16:creationId xmlns:a16="http://schemas.microsoft.com/office/drawing/2014/main" id="{F55131BF-BC88-46F8-8E79-F1DD6D2D7A9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962" t="-2388" r="5426"/>
          <a:stretch/>
        </p:blipFill>
        <p:spPr bwMode="auto">
          <a:xfrm>
            <a:off x="3983858" y="1665784"/>
            <a:ext cx="1676400" cy="14433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7592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4">
            <a:extLst>
              <a:ext uri="{FF2B5EF4-FFF2-40B4-BE49-F238E27FC236}">
                <a16:creationId xmlns:a16="http://schemas.microsoft.com/office/drawing/2014/main" id="{0AE74B23-E9B4-4BFF-A29E-3C53EB16B2B5}"/>
              </a:ext>
            </a:extLst>
          </p:cNvPr>
          <p:cNvGrpSpPr>
            <a:grpSpLocks/>
          </p:cNvGrpSpPr>
          <p:nvPr/>
        </p:nvGrpSpPr>
        <p:grpSpPr bwMode="auto">
          <a:xfrm>
            <a:off x="963784" y="592637"/>
            <a:ext cx="1393333" cy="949419"/>
            <a:chOff x="1440" y="2058"/>
            <a:chExt cx="1855" cy="1264"/>
          </a:xfrm>
        </p:grpSpPr>
        <p:sp>
          <p:nvSpPr>
            <p:cNvPr id="4129" name="AutoShape 5">
              <a:extLst>
                <a:ext uri="{FF2B5EF4-FFF2-40B4-BE49-F238E27FC236}">
                  <a16:creationId xmlns:a16="http://schemas.microsoft.com/office/drawing/2014/main" id="{6542DA85-2A5B-4A3B-854F-929FD7338F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30" y="2430"/>
              <a:ext cx="666" cy="576"/>
            </a:xfrm>
            <a:prstGeom prst="triangle">
              <a:avLst>
                <a:gd name="adj" fmla="val 50000"/>
              </a:avLst>
            </a:prstGeom>
            <a:noFill/>
            <a:ln w="444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sz="852"/>
            </a:p>
          </p:txBody>
        </p:sp>
        <p:sp>
          <p:nvSpPr>
            <p:cNvPr id="4130" name="Rectangle 6">
              <a:extLst>
                <a:ext uri="{FF2B5EF4-FFF2-40B4-BE49-F238E27FC236}">
                  <a16:creationId xmlns:a16="http://schemas.microsoft.com/office/drawing/2014/main" id="{1B711EDF-8D88-4DD2-BFE3-6B8E191915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71" y="2842"/>
              <a:ext cx="624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ru-RU" sz="1325"/>
                <a:t>CH</a:t>
              </a:r>
              <a:r>
                <a:rPr lang="en-US" altLang="ru-RU" sz="1325" baseline="-12000"/>
                <a:t>2</a:t>
              </a:r>
              <a:endParaRPr lang="ru-RU" altLang="ru-RU" sz="1325" baseline="-12000"/>
            </a:p>
          </p:txBody>
        </p:sp>
        <p:sp>
          <p:nvSpPr>
            <p:cNvPr id="4131" name="Rectangle 7">
              <a:extLst>
                <a:ext uri="{FF2B5EF4-FFF2-40B4-BE49-F238E27FC236}">
                  <a16:creationId xmlns:a16="http://schemas.microsoft.com/office/drawing/2014/main" id="{79FAA7AA-9CBE-4319-B885-DE54FC7E83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59" y="2058"/>
              <a:ext cx="624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ru-RU" sz="1325" dirty="0"/>
                <a:t>CH</a:t>
              </a:r>
              <a:r>
                <a:rPr lang="en-US" altLang="ru-RU" sz="1325" baseline="-12000" dirty="0"/>
                <a:t>2</a:t>
              </a:r>
              <a:endParaRPr lang="ru-RU" altLang="ru-RU" sz="1325" baseline="-12000" dirty="0"/>
            </a:p>
          </p:txBody>
        </p:sp>
        <p:sp>
          <p:nvSpPr>
            <p:cNvPr id="4132" name="Rectangle 8">
              <a:extLst>
                <a:ext uri="{FF2B5EF4-FFF2-40B4-BE49-F238E27FC236}">
                  <a16:creationId xmlns:a16="http://schemas.microsoft.com/office/drawing/2014/main" id="{5DDCDDD4-78AD-45C2-891F-300CA1D091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0" y="2736"/>
              <a:ext cx="720" cy="5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ru-RU" sz="1325"/>
                <a:t>H</a:t>
              </a:r>
              <a:r>
                <a:rPr lang="en-US" altLang="ru-RU" sz="1325" baseline="-12000"/>
                <a:t>2</a:t>
              </a:r>
              <a:r>
                <a:rPr lang="en-US" altLang="ru-RU" sz="1325"/>
                <a:t>C</a:t>
              </a:r>
              <a:endParaRPr lang="ru-RU" altLang="ru-RU" sz="1325"/>
            </a:p>
          </p:txBody>
        </p:sp>
      </p:grpSp>
      <p:grpSp>
        <p:nvGrpSpPr>
          <p:cNvPr id="4099" name="Group 9">
            <a:extLst>
              <a:ext uri="{FF2B5EF4-FFF2-40B4-BE49-F238E27FC236}">
                <a16:creationId xmlns:a16="http://schemas.microsoft.com/office/drawing/2014/main" id="{694F6EB3-11EB-4719-BFF0-5E1431C76C1F}"/>
              </a:ext>
            </a:extLst>
          </p:cNvPr>
          <p:cNvGrpSpPr>
            <a:grpSpLocks/>
          </p:cNvGrpSpPr>
          <p:nvPr/>
        </p:nvGrpSpPr>
        <p:grpSpPr bwMode="auto">
          <a:xfrm>
            <a:off x="317063" y="1842518"/>
            <a:ext cx="1089884" cy="938138"/>
            <a:chOff x="240" y="2208"/>
            <a:chExt cx="1248" cy="1056"/>
          </a:xfrm>
        </p:grpSpPr>
        <p:sp>
          <p:nvSpPr>
            <p:cNvPr id="4124" name="Rectangle 10">
              <a:extLst>
                <a:ext uri="{FF2B5EF4-FFF2-40B4-BE49-F238E27FC236}">
                  <a16:creationId xmlns:a16="http://schemas.microsoft.com/office/drawing/2014/main" id="{7EBAFB38-709E-4EE5-A902-EB3B40911B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4" y="2208"/>
              <a:ext cx="384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ru-RU" sz="1135"/>
                <a:t>CH</a:t>
              </a:r>
              <a:r>
                <a:rPr lang="en-US" altLang="ru-RU" sz="1135" baseline="-10000"/>
                <a:t>2</a:t>
              </a:r>
              <a:endParaRPr lang="ru-RU" altLang="ru-RU" sz="1135" baseline="-10000"/>
            </a:p>
          </p:txBody>
        </p:sp>
        <p:sp>
          <p:nvSpPr>
            <p:cNvPr id="4125" name="Rectangle 11">
              <a:extLst>
                <a:ext uri="{FF2B5EF4-FFF2-40B4-BE49-F238E27FC236}">
                  <a16:creationId xmlns:a16="http://schemas.microsoft.com/office/drawing/2014/main" id="{2E69AA90-075D-4D13-B5E9-5AE735DAA11F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>
              <a:off x="600" y="2472"/>
              <a:ext cx="528" cy="480"/>
            </a:xfrm>
            <a:prstGeom prst="rect">
              <a:avLst/>
            </a:prstGeom>
            <a:noFill/>
            <a:ln w="508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sz="852"/>
            </a:p>
          </p:txBody>
        </p:sp>
        <p:sp>
          <p:nvSpPr>
            <p:cNvPr id="4126" name="Rectangle 12">
              <a:extLst>
                <a:ext uri="{FF2B5EF4-FFF2-40B4-BE49-F238E27FC236}">
                  <a16:creationId xmlns:a16="http://schemas.microsoft.com/office/drawing/2014/main" id="{0911906F-AE2A-4A89-86DE-E4222EB8DA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" y="2208"/>
              <a:ext cx="384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ru-RU" sz="1135"/>
                <a:t>H</a:t>
              </a:r>
              <a:r>
                <a:rPr lang="en-US" altLang="ru-RU" sz="1135" baseline="-10000"/>
                <a:t>2</a:t>
              </a:r>
              <a:r>
                <a:rPr lang="en-US" altLang="ru-RU" sz="1135"/>
                <a:t>C</a:t>
              </a:r>
              <a:endParaRPr lang="ru-RU" altLang="ru-RU" sz="1135"/>
            </a:p>
          </p:txBody>
        </p:sp>
        <p:sp>
          <p:nvSpPr>
            <p:cNvPr id="4127" name="Rectangle 13">
              <a:extLst>
                <a:ext uri="{FF2B5EF4-FFF2-40B4-BE49-F238E27FC236}">
                  <a16:creationId xmlns:a16="http://schemas.microsoft.com/office/drawing/2014/main" id="{27B79BDA-03EE-491F-86C6-B55A33BACE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4" y="2784"/>
              <a:ext cx="384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ru-RU" sz="1135"/>
                <a:t>CH</a:t>
              </a:r>
              <a:r>
                <a:rPr lang="en-US" altLang="ru-RU" sz="1135" baseline="-10000"/>
                <a:t>2</a:t>
              </a:r>
              <a:endParaRPr lang="ru-RU" altLang="ru-RU" sz="1135" baseline="-10000"/>
            </a:p>
          </p:txBody>
        </p:sp>
        <p:sp>
          <p:nvSpPr>
            <p:cNvPr id="4128" name="Rectangle 14">
              <a:extLst>
                <a:ext uri="{FF2B5EF4-FFF2-40B4-BE49-F238E27FC236}">
                  <a16:creationId xmlns:a16="http://schemas.microsoft.com/office/drawing/2014/main" id="{4FF03575-F86C-4C56-932A-575B075EA0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" y="2832"/>
              <a:ext cx="384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ru-RU" sz="1135"/>
                <a:t>H</a:t>
              </a:r>
              <a:r>
                <a:rPr lang="en-US" altLang="ru-RU" sz="1135" baseline="-10000"/>
                <a:t>2</a:t>
              </a:r>
              <a:r>
                <a:rPr lang="en-US" altLang="ru-RU" sz="1135"/>
                <a:t>C</a:t>
              </a:r>
              <a:endParaRPr lang="ru-RU" altLang="ru-RU" sz="1135"/>
            </a:p>
          </p:txBody>
        </p:sp>
      </p:grpSp>
      <p:grpSp>
        <p:nvGrpSpPr>
          <p:cNvPr id="4100" name="Group 15">
            <a:extLst>
              <a:ext uri="{FF2B5EF4-FFF2-40B4-BE49-F238E27FC236}">
                <a16:creationId xmlns:a16="http://schemas.microsoft.com/office/drawing/2014/main" id="{3F54A386-01F5-414C-B2C3-9DB835A5C1FD}"/>
              </a:ext>
            </a:extLst>
          </p:cNvPr>
          <p:cNvGrpSpPr>
            <a:grpSpLocks/>
          </p:cNvGrpSpPr>
          <p:nvPr/>
        </p:nvGrpSpPr>
        <p:grpSpPr bwMode="auto">
          <a:xfrm>
            <a:off x="4047142" y="1922523"/>
            <a:ext cx="1261886" cy="1009509"/>
            <a:chOff x="2928" y="2112"/>
            <a:chExt cx="1680" cy="1344"/>
          </a:xfrm>
        </p:grpSpPr>
        <p:sp>
          <p:nvSpPr>
            <p:cNvPr id="4117" name="AutoShape 16">
              <a:extLst>
                <a:ext uri="{FF2B5EF4-FFF2-40B4-BE49-F238E27FC236}">
                  <a16:creationId xmlns:a16="http://schemas.microsoft.com/office/drawing/2014/main" id="{538AFF5A-2143-487E-8E42-C2CA50F4C5A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743277">
              <a:off x="3456" y="2496"/>
              <a:ext cx="666" cy="576"/>
            </a:xfrm>
            <a:prstGeom prst="hexagon">
              <a:avLst>
                <a:gd name="adj" fmla="val 28906"/>
                <a:gd name="vf" fmla="val 115470"/>
              </a:avLst>
            </a:prstGeom>
            <a:noFill/>
            <a:ln w="476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sz="852"/>
            </a:p>
          </p:txBody>
        </p:sp>
        <p:sp>
          <p:nvSpPr>
            <p:cNvPr id="4118" name="Rectangle 17">
              <a:extLst>
                <a:ext uri="{FF2B5EF4-FFF2-40B4-BE49-F238E27FC236}">
                  <a16:creationId xmlns:a16="http://schemas.microsoft.com/office/drawing/2014/main" id="{E8292868-5A79-40E0-B9C2-444B1387F0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52" y="2112"/>
              <a:ext cx="624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ru-RU" sz="1325"/>
                <a:t>CH</a:t>
              </a:r>
              <a:r>
                <a:rPr lang="en-US" altLang="ru-RU" sz="1325" baseline="-12000"/>
                <a:t>2</a:t>
              </a:r>
              <a:endParaRPr lang="ru-RU" altLang="ru-RU" sz="1325" baseline="-12000"/>
            </a:p>
          </p:txBody>
        </p:sp>
        <p:sp>
          <p:nvSpPr>
            <p:cNvPr id="4119" name="Rectangle 18">
              <a:extLst>
                <a:ext uri="{FF2B5EF4-FFF2-40B4-BE49-F238E27FC236}">
                  <a16:creationId xmlns:a16="http://schemas.microsoft.com/office/drawing/2014/main" id="{3EE2EA98-664C-428D-9F07-C5AE232AEC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84" y="2352"/>
              <a:ext cx="624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ru-RU" sz="1325"/>
                <a:t>CH</a:t>
              </a:r>
              <a:r>
                <a:rPr lang="en-US" altLang="ru-RU" sz="1325" baseline="-12000"/>
                <a:t>2</a:t>
              </a:r>
              <a:endParaRPr lang="ru-RU" altLang="ru-RU" sz="1325" baseline="-12000"/>
            </a:p>
          </p:txBody>
        </p:sp>
        <p:sp>
          <p:nvSpPr>
            <p:cNvPr id="4120" name="Rectangle 19">
              <a:extLst>
                <a:ext uri="{FF2B5EF4-FFF2-40B4-BE49-F238E27FC236}">
                  <a16:creationId xmlns:a16="http://schemas.microsoft.com/office/drawing/2014/main" id="{F4E59C33-6300-434D-8309-9437C550E7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84" y="2736"/>
              <a:ext cx="624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ru-RU" sz="1325"/>
                <a:t>CH</a:t>
              </a:r>
              <a:r>
                <a:rPr lang="en-US" altLang="ru-RU" sz="1325" baseline="-12000"/>
                <a:t>2</a:t>
              </a:r>
              <a:endParaRPr lang="ru-RU" altLang="ru-RU" sz="1325" baseline="-12000"/>
            </a:p>
          </p:txBody>
        </p:sp>
        <p:sp>
          <p:nvSpPr>
            <p:cNvPr id="4121" name="Rectangle 20">
              <a:extLst>
                <a:ext uri="{FF2B5EF4-FFF2-40B4-BE49-F238E27FC236}">
                  <a16:creationId xmlns:a16="http://schemas.microsoft.com/office/drawing/2014/main" id="{7B70B69B-AC95-4F26-8F7B-0AA9808849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0" y="2976"/>
              <a:ext cx="624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ru-RU" sz="1325"/>
                <a:t>CH</a:t>
              </a:r>
              <a:r>
                <a:rPr lang="en-US" altLang="ru-RU" sz="1325" baseline="-12000"/>
                <a:t>2</a:t>
              </a:r>
              <a:endParaRPr lang="ru-RU" altLang="ru-RU" sz="1325" baseline="-12000"/>
            </a:p>
          </p:txBody>
        </p:sp>
        <p:sp>
          <p:nvSpPr>
            <p:cNvPr id="4122" name="Rectangle 21">
              <a:extLst>
                <a:ext uri="{FF2B5EF4-FFF2-40B4-BE49-F238E27FC236}">
                  <a16:creationId xmlns:a16="http://schemas.microsoft.com/office/drawing/2014/main" id="{B38E7DE3-9C95-4F53-84B6-257ABBEA6C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76" y="2736"/>
              <a:ext cx="720" cy="5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ru-RU" sz="1325"/>
                <a:t>H</a:t>
              </a:r>
              <a:r>
                <a:rPr lang="en-US" altLang="ru-RU" sz="1325" baseline="-12000"/>
                <a:t>2</a:t>
              </a:r>
              <a:r>
                <a:rPr lang="en-US" altLang="ru-RU" sz="1325"/>
                <a:t>C</a:t>
              </a:r>
              <a:endParaRPr lang="ru-RU" altLang="ru-RU" sz="1325"/>
            </a:p>
          </p:txBody>
        </p:sp>
        <p:sp>
          <p:nvSpPr>
            <p:cNvPr id="4123" name="Rectangle 22">
              <a:extLst>
                <a:ext uri="{FF2B5EF4-FFF2-40B4-BE49-F238E27FC236}">
                  <a16:creationId xmlns:a16="http://schemas.microsoft.com/office/drawing/2014/main" id="{2CDCF2E7-6AC3-425D-9024-9A44282471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28" y="2304"/>
              <a:ext cx="720" cy="5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ru-RU" sz="1325"/>
                <a:t>H</a:t>
              </a:r>
              <a:r>
                <a:rPr lang="en-US" altLang="ru-RU" sz="1325" baseline="-12000"/>
                <a:t>2</a:t>
              </a:r>
              <a:r>
                <a:rPr lang="en-US" altLang="ru-RU" sz="1325"/>
                <a:t>C</a:t>
              </a:r>
              <a:endParaRPr lang="ru-RU" altLang="ru-RU" sz="1325"/>
            </a:p>
          </p:txBody>
        </p:sp>
      </p:grpSp>
      <p:grpSp>
        <p:nvGrpSpPr>
          <p:cNvPr id="4101" name="Group 37">
            <a:extLst>
              <a:ext uri="{FF2B5EF4-FFF2-40B4-BE49-F238E27FC236}">
                <a16:creationId xmlns:a16="http://schemas.microsoft.com/office/drawing/2014/main" id="{9922CE54-9361-4B7A-B5CF-78F4A578A11D}"/>
              </a:ext>
            </a:extLst>
          </p:cNvPr>
          <p:cNvGrpSpPr>
            <a:grpSpLocks/>
          </p:cNvGrpSpPr>
          <p:nvPr/>
        </p:nvGrpSpPr>
        <p:grpSpPr bwMode="auto">
          <a:xfrm>
            <a:off x="3215650" y="549197"/>
            <a:ext cx="1478209" cy="959184"/>
            <a:chOff x="912" y="1747"/>
            <a:chExt cx="1968" cy="1277"/>
          </a:xfrm>
        </p:grpSpPr>
        <p:sp>
          <p:nvSpPr>
            <p:cNvPr id="4107" name="Line 27">
              <a:extLst>
                <a:ext uri="{FF2B5EF4-FFF2-40B4-BE49-F238E27FC236}">
                  <a16:creationId xmlns:a16="http://schemas.microsoft.com/office/drawing/2014/main" id="{028629AB-7084-4D5B-96DA-98F7CF2B47A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536" y="2064"/>
              <a:ext cx="384" cy="336"/>
            </a:xfrm>
            <a:prstGeom prst="line">
              <a:avLst/>
            </a:prstGeom>
            <a:noFill/>
            <a:ln w="412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852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08" name="Line 28">
              <a:extLst>
                <a:ext uri="{FF2B5EF4-FFF2-40B4-BE49-F238E27FC236}">
                  <a16:creationId xmlns:a16="http://schemas.microsoft.com/office/drawing/2014/main" id="{0A44D59C-C9F1-41E5-86A7-4F98BD75F05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20" y="2064"/>
              <a:ext cx="336" cy="336"/>
            </a:xfrm>
            <a:prstGeom prst="line">
              <a:avLst/>
            </a:prstGeom>
            <a:noFill/>
            <a:ln w="412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852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09" name="Line 29">
              <a:extLst>
                <a:ext uri="{FF2B5EF4-FFF2-40B4-BE49-F238E27FC236}">
                  <a16:creationId xmlns:a16="http://schemas.microsoft.com/office/drawing/2014/main" id="{2F9BEA7A-3097-4BF4-9C2F-7EFABCF3E4E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536" y="2400"/>
              <a:ext cx="0" cy="432"/>
            </a:xfrm>
            <a:prstGeom prst="line">
              <a:avLst/>
            </a:prstGeom>
            <a:noFill/>
            <a:ln w="412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852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10" name="Line 30">
              <a:extLst>
                <a:ext uri="{FF2B5EF4-FFF2-40B4-BE49-F238E27FC236}">
                  <a16:creationId xmlns:a16="http://schemas.microsoft.com/office/drawing/2014/main" id="{2A132C65-93ED-4A4D-B3C7-F75B0ACD894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256" y="2400"/>
              <a:ext cx="0" cy="432"/>
            </a:xfrm>
            <a:prstGeom prst="line">
              <a:avLst/>
            </a:prstGeom>
            <a:noFill/>
            <a:ln w="412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852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11" name="Line 31">
              <a:extLst>
                <a:ext uri="{FF2B5EF4-FFF2-40B4-BE49-F238E27FC236}">
                  <a16:creationId xmlns:a16="http://schemas.microsoft.com/office/drawing/2014/main" id="{59B116CC-CE9C-473F-A7CA-89DF7B8D7D5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536" y="2832"/>
              <a:ext cx="720" cy="0"/>
            </a:xfrm>
            <a:prstGeom prst="line">
              <a:avLst/>
            </a:prstGeom>
            <a:noFill/>
            <a:ln w="412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852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12" name="Rectangle 32">
              <a:extLst>
                <a:ext uri="{FF2B5EF4-FFF2-40B4-BE49-F238E27FC236}">
                  <a16:creationId xmlns:a16="http://schemas.microsoft.com/office/drawing/2014/main" id="{84CE8616-418A-4843-8F66-3C0131D4F2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" y="2592"/>
              <a:ext cx="768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ru-RU" sz="1325" dirty="0"/>
                <a:t>H</a:t>
              </a:r>
              <a:r>
                <a:rPr lang="en-US" altLang="ru-RU" sz="1325" baseline="-12000" dirty="0"/>
                <a:t>2</a:t>
              </a:r>
              <a:r>
                <a:rPr lang="en-US" altLang="ru-RU" sz="1325" dirty="0"/>
                <a:t>C</a:t>
              </a:r>
              <a:endParaRPr lang="ru-RU" altLang="ru-RU" sz="1325" dirty="0"/>
            </a:p>
          </p:txBody>
        </p:sp>
        <p:sp>
          <p:nvSpPr>
            <p:cNvPr id="4113" name="Rectangle 33">
              <a:extLst>
                <a:ext uri="{FF2B5EF4-FFF2-40B4-BE49-F238E27FC236}">
                  <a16:creationId xmlns:a16="http://schemas.microsoft.com/office/drawing/2014/main" id="{95FCEB5E-E7B9-4A38-99E7-043B76F55B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38" y="1747"/>
              <a:ext cx="768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ru-RU" sz="1325" dirty="0"/>
                <a:t>CH</a:t>
              </a:r>
              <a:r>
                <a:rPr lang="en-US" altLang="ru-RU" sz="1325" baseline="-12000" dirty="0"/>
                <a:t>2</a:t>
              </a:r>
              <a:endParaRPr lang="ru-RU" altLang="ru-RU" sz="1325" baseline="-12000" dirty="0"/>
            </a:p>
          </p:txBody>
        </p:sp>
        <p:sp>
          <p:nvSpPr>
            <p:cNvPr id="4114" name="Rectangle 34">
              <a:extLst>
                <a:ext uri="{FF2B5EF4-FFF2-40B4-BE49-F238E27FC236}">
                  <a16:creationId xmlns:a16="http://schemas.microsoft.com/office/drawing/2014/main" id="{D2EE8650-57C3-4EA0-8D9A-72FE3CBCC3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2" y="2160"/>
              <a:ext cx="768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ru-RU" sz="1325"/>
                <a:t>CH</a:t>
              </a:r>
              <a:r>
                <a:rPr lang="en-US" altLang="ru-RU" sz="1325" baseline="-12000"/>
                <a:t>2</a:t>
              </a:r>
              <a:endParaRPr lang="ru-RU" altLang="ru-RU" sz="1325" baseline="-12000"/>
            </a:p>
          </p:txBody>
        </p:sp>
        <p:sp>
          <p:nvSpPr>
            <p:cNvPr id="4115" name="Rectangle 35">
              <a:extLst>
                <a:ext uri="{FF2B5EF4-FFF2-40B4-BE49-F238E27FC236}">
                  <a16:creationId xmlns:a16="http://schemas.microsoft.com/office/drawing/2014/main" id="{A57E98D9-A3F1-462C-9247-E44F890D40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2" y="2592"/>
              <a:ext cx="768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ru-RU" sz="1325"/>
                <a:t>CH</a:t>
              </a:r>
              <a:r>
                <a:rPr lang="en-US" altLang="ru-RU" sz="1325" baseline="-12000"/>
                <a:t>2</a:t>
              </a:r>
              <a:endParaRPr lang="ru-RU" altLang="ru-RU" sz="1325" baseline="-12000"/>
            </a:p>
          </p:txBody>
        </p:sp>
        <p:sp>
          <p:nvSpPr>
            <p:cNvPr id="4116" name="Rectangle 36">
              <a:extLst>
                <a:ext uri="{FF2B5EF4-FFF2-40B4-BE49-F238E27FC236}">
                  <a16:creationId xmlns:a16="http://schemas.microsoft.com/office/drawing/2014/main" id="{70BB1231-1404-4B9F-98F6-E0A0026EA2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" y="2160"/>
              <a:ext cx="768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ru-RU" sz="1325"/>
                <a:t>H</a:t>
              </a:r>
              <a:r>
                <a:rPr lang="en-US" altLang="ru-RU" sz="1325" baseline="-12000"/>
                <a:t>2</a:t>
              </a:r>
              <a:r>
                <a:rPr lang="en-US" altLang="ru-RU" sz="1325"/>
                <a:t>C</a:t>
              </a:r>
              <a:endParaRPr lang="ru-RU" altLang="ru-RU" sz="1325"/>
            </a:p>
          </p:txBody>
        </p:sp>
      </p:grpSp>
      <p:sp>
        <p:nvSpPr>
          <p:cNvPr id="4102" name="Rectangle 38">
            <a:extLst>
              <a:ext uri="{FF2B5EF4-FFF2-40B4-BE49-F238E27FC236}">
                <a16:creationId xmlns:a16="http://schemas.microsoft.com/office/drawing/2014/main" id="{B6AE3DCC-D563-4D0F-B7EF-616E900202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6486" y="1528911"/>
            <a:ext cx="1261135" cy="20430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325" b="1" i="1" dirty="0">
                <a:solidFill>
                  <a:schemeClr val="bg1"/>
                </a:solidFill>
              </a:rPr>
              <a:t>циклопропан</a:t>
            </a:r>
          </a:p>
        </p:txBody>
      </p:sp>
      <p:sp>
        <p:nvSpPr>
          <p:cNvPr id="4103" name="Rectangle 39">
            <a:extLst>
              <a:ext uri="{FF2B5EF4-FFF2-40B4-BE49-F238E27FC236}">
                <a16:creationId xmlns:a16="http://schemas.microsoft.com/office/drawing/2014/main" id="{62B1D209-BEE9-4B1F-9D75-F67C886D61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990" y="2842249"/>
            <a:ext cx="1294936" cy="20430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325" b="1" i="1" dirty="0" err="1">
                <a:solidFill>
                  <a:schemeClr val="bg1"/>
                </a:solidFill>
              </a:rPr>
              <a:t>циклобутан</a:t>
            </a:r>
            <a:endParaRPr lang="ru-RU" altLang="ru-RU" sz="1325" b="1" i="1" dirty="0">
              <a:solidFill>
                <a:schemeClr val="bg1"/>
              </a:solidFill>
            </a:endParaRPr>
          </a:p>
        </p:txBody>
      </p:sp>
      <p:sp>
        <p:nvSpPr>
          <p:cNvPr id="4104" name="Rectangle 40">
            <a:extLst>
              <a:ext uri="{FF2B5EF4-FFF2-40B4-BE49-F238E27FC236}">
                <a16:creationId xmlns:a16="http://schemas.microsoft.com/office/drawing/2014/main" id="{420EF165-254E-485C-9A5C-A8C2F6A8D3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22080" y="1555503"/>
            <a:ext cx="1187525" cy="20430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325" b="1" i="1">
                <a:solidFill>
                  <a:schemeClr val="bg1"/>
                </a:solidFill>
              </a:rPr>
              <a:t>циклопентан</a:t>
            </a:r>
          </a:p>
        </p:txBody>
      </p:sp>
      <p:sp>
        <p:nvSpPr>
          <p:cNvPr id="4105" name="Rectangle 41">
            <a:extLst>
              <a:ext uri="{FF2B5EF4-FFF2-40B4-BE49-F238E27FC236}">
                <a16:creationId xmlns:a16="http://schemas.microsoft.com/office/drawing/2014/main" id="{6D4C233D-A973-4183-BC92-02C44D1095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51947" y="2877371"/>
            <a:ext cx="1363288" cy="20430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325" b="1" i="1" dirty="0">
                <a:solidFill>
                  <a:schemeClr val="bg1"/>
                </a:solidFill>
              </a:rPr>
              <a:t>циклогексан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7B7EF787-891C-402A-A844-C1660B660B2C}"/>
              </a:ext>
            </a:extLst>
          </p:cNvPr>
          <p:cNvSpPr/>
          <p:nvPr/>
        </p:nvSpPr>
        <p:spPr>
          <a:xfrm>
            <a:off x="108662" y="97491"/>
            <a:ext cx="544782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i="1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Гомологический ряд </a:t>
            </a:r>
            <a:r>
              <a:rPr lang="ru-RU" altLang="ru-RU" i="1" dirty="0" err="1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циклоалканов</a:t>
            </a:r>
            <a:endParaRPr lang="ru-RU" alt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2" grpId="0" animBg="1"/>
      <p:bldP spid="4103" grpId="0" animBg="1"/>
      <p:bldP spid="4104" grpId="0" animBg="1"/>
      <p:bldP spid="410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F4AC0DE-F3C8-451D-B793-CEFCC516A4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ru-RU" dirty="0"/>
              <a:t>Номенклатура </a:t>
            </a:r>
            <a:r>
              <a:rPr lang="ru-RU" dirty="0" err="1"/>
              <a:t>циклоалканов</a:t>
            </a:r>
            <a:endParaRPr lang="ru-RU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E252DC5-4536-40C4-BB84-9746BB6F47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9699" y="583193"/>
            <a:ext cx="5486400" cy="1107996"/>
          </a:xfrm>
        </p:spPr>
        <p:txBody>
          <a:bodyPr/>
          <a:lstStyle/>
          <a:p>
            <a:pPr marL="285750" lvl="0" indent="-285750" algn="just">
              <a:buFont typeface="Wingdings" panose="05000000000000000000" pitchFamily="2" charset="2"/>
              <a:buChar char="Ø"/>
            </a:pPr>
            <a:r>
              <a:rPr lang="ru-RU" sz="1200" dirty="0"/>
              <a:t>В качестве главной цепи принимается цикл.</a:t>
            </a:r>
          </a:p>
          <a:p>
            <a:pPr marL="285750" lvl="0" indent="-285750" algn="just">
              <a:buFont typeface="Wingdings" panose="05000000000000000000" pitchFamily="2" charset="2"/>
              <a:buChar char="Ø"/>
            </a:pPr>
            <a:r>
              <a:rPr lang="ru-RU" sz="1200" dirty="0"/>
              <a:t>Нумерация начинается с того атома углерода в цикле, который свя­зан с радикалом. Нумерация в цикле продолжается в сторону близко рас­положенного последующего радикала.</a:t>
            </a:r>
          </a:p>
          <a:p>
            <a:pPr marL="285750" lvl="0" indent="-285750" algn="just">
              <a:buFont typeface="Wingdings" panose="05000000000000000000" pitchFamily="2" charset="2"/>
              <a:buChar char="Ø"/>
            </a:pPr>
            <a:r>
              <a:rPr lang="ru-RU" sz="1200" dirty="0"/>
              <a:t>Расположение боковых цепей указывается цифрой.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200" dirty="0"/>
              <a:t>Перечисляют радикалы, затем называют основную цепь.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1EB041AC-0EB0-4894-9635-3C5A8B730F7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5591"/>
          <a:stretch/>
        </p:blipFill>
        <p:spPr>
          <a:xfrm>
            <a:off x="300739" y="1710834"/>
            <a:ext cx="5096761" cy="1130791"/>
          </a:xfrm>
          <a:prstGeom prst="rect">
            <a:avLst/>
          </a:prstGeom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7FFECDCB-6C90-4205-B82F-937A991EFDE6}"/>
              </a:ext>
            </a:extLst>
          </p:cNvPr>
          <p:cNvSpPr/>
          <p:nvPr/>
        </p:nvSpPr>
        <p:spPr>
          <a:xfrm>
            <a:off x="215900" y="2884815"/>
            <a:ext cx="1507144" cy="261610"/>
          </a:xfrm>
          <a:prstGeom prst="rect">
            <a:avLst/>
          </a:prstGeom>
          <a:solidFill>
            <a:srgbClr val="0070C0"/>
          </a:solidFill>
        </p:spPr>
        <p:txBody>
          <a:bodyPr wrap="none">
            <a:spAutoFit/>
          </a:bodyPr>
          <a:lstStyle/>
          <a:p>
            <a:r>
              <a:rPr lang="ru-RU" sz="1100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Метилциклопропан</a:t>
            </a:r>
            <a:endParaRPr lang="ru-RU" sz="1100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8131B93B-EE03-4634-A212-9A825B86C962}"/>
              </a:ext>
            </a:extLst>
          </p:cNvPr>
          <p:cNvSpPr/>
          <p:nvPr/>
        </p:nvSpPr>
        <p:spPr>
          <a:xfrm>
            <a:off x="1878929" y="2841625"/>
            <a:ext cx="1842171" cy="261610"/>
          </a:xfrm>
          <a:prstGeom prst="rect">
            <a:avLst/>
          </a:prstGeom>
          <a:solidFill>
            <a:srgbClr val="0070C0"/>
          </a:solidFill>
        </p:spPr>
        <p:txBody>
          <a:bodyPr wrap="none">
            <a:spAutoFit/>
          </a:bodyPr>
          <a:lstStyle/>
          <a:p>
            <a:r>
              <a:rPr lang="ru-RU" sz="11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1,2-диметилциклобутан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B7DB4770-F6AD-4D2F-80A1-18106D45511C}"/>
              </a:ext>
            </a:extLst>
          </p:cNvPr>
          <p:cNvSpPr/>
          <p:nvPr/>
        </p:nvSpPr>
        <p:spPr>
          <a:xfrm>
            <a:off x="3884544" y="2788645"/>
            <a:ext cx="1606012" cy="430887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 algn="ctr"/>
            <a:r>
              <a:rPr lang="ru-RU" sz="11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1-метил-</a:t>
            </a:r>
          </a:p>
          <a:p>
            <a:pPr algn="ctr"/>
            <a:r>
              <a:rPr lang="ru-RU" sz="11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2-этилциклопентан</a:t>
            </a:r>
          </a:p>
        </p:txBody>
      </p:sp>
    </p:spTree>
    <p:extLst>
      <p:ext uri="{BB962C8B-B14F-4D97-AF65-F5344CB8AC3E}">
        <p14:creationId xmlns:p14="http://schemas.microsoft.com/office/powerpoint/2010/main" val="2309170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9C241D4-3188-490F-9932-82752CC27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ru-RU" dirty="0"/>
              <a:t>Изомерия </a:t>
            </a:r>
            <a:r>
              <a:rPr lang="ru-RU" dirty="0" err="1"/>
              <a:t>циклоалканов</a:t>
            </a:r>
            <a:endParaRPr lang="ru-RU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6B85F77-63A2-43A0-B201-727BF8EE72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15900" y="613093"/>
            <a:ext cx="5164320" cy="246221"/>
          </a:xfrm>
        </p:spPr>
        <p:txBody>
          <a:bodyPr/>
          <a:lstStyle/>
          <a:p>
            <a:pPr algn="ctr"/>
            <a:r>
              <a:rPr lang="ru-RU" altLang="ru-RU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Структурная: а) изменение размера цикла</a:t>
            </a:r>
            <a:endParaRPr lang="ru-RU" sz="11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73611259-3B1A-4BE2-BD03-783B0BF833E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218" r="76896" b="48782"/>
          <a:stretch/>
        </p:blipFill>
        <p:spPr>
          <a:xfrm>
            <a:off x="300739" y="961794"/>
            <a:ext cx="1371600" cy="1710913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1BDF9938-D6A3-4593-8E28-93A8C5E8C47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0537" r="44808" b="50000"/>
          <a:stretch/>
        </p:blipFill>
        <p:spPr>
          <a:xfrm>
            <a:off x="1673012" y="1064274"/>
            <a:ext cx="2057400" cy="1710913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81E92C5C-E65D-4E25-88B8-EC96CF11095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4096" r="22800" b="50000"/>
          <a:stretch/>
        </p:blipFill>
        <p:spPr>
          <a:xfrm>
            <a:off x="3949700" y="1027841"/>
            <a:ext cx="1371600" cy="1710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3945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9C241D4-3188-490F-9932-82752CC27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ru-RU" dirty="0"/>
              <a:t>Изомерия </a:t>
            </a:r>
            <a:r>
              <a:rPr lang="ru-RU" dirty="0" err="1"/>
              <a:t>циклоалканов</a:t>
            </a:r>
            <a:endParaRPr lang="ru-RU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6B85F77-63A2-43A0-B201-727BF8EE72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15900" y="580509"/>
            <a:ext cx="5164320" cy="492443"/>
          </a:xfrm>
        </p:spPr>
        <p:txBody>
          <a:bodyPr/>
          <a:lstStyle/>
          <a:p>
            <a:pPr algn="ctr"/>
            <a:r>
              <a:rPr lang="ru-RU" altLang="ru-RU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Структурная: б) в</a:t>
            </a:r>
            <a:r>
              <a:rPr lang="ru-RU" alt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заимное расположение радикала в боковой цепи</a:t>
            </a:r>
            <a:endParaRPr lang="ru-RU" sz="11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81E92C5C-E65D-4E25-88B8-EC96CF11095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4096" r="22800" b="50000"/>
          <a:stretch/>
        </p:blipFill>
        <p:spPr>
          <a:xfrm>
            <a:off x="1123462" y="1170986"/>
            <a:ext cx="1371600" cy="1710913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76D132C-83B2-4D5E-9A8F-570E45D85AD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75636" b="47273"/>
          <a:stretch/>
        </p:blipFill>
        <p:spPr>
          <a:xfrm>
            <a:off x="3270737" y="1170986"/>
            <a:ext cx="1371601" cy="1710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0623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9C241D4-3188-490F-9932-82752CC27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2679" y="138937"/>
            <a:ext cx="5164320" cy="315471"/>
          </a:xfrm>
        </p:spPr>
        <p:txBody>
          <a:bodyPr/>
          <a:lstStyle/>
          <a:p>
            <a:pPr algn="ctr"/>
            <a:r>
              <a:rPr lang="ru-RU" dirty="0"/>
              <a:t>Изомерия </a:t>
            </a:r>
            <a:r>
              <a:rPr lang="ru-RU" dirty="0" err="1"/>
              <a:t>циклоалканов</a:t>
            </a:r>
            <a:endParaRPr lang="ru-RU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6B85F77-63A2-43A0-B201-727BF8EE72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97840" y="617022"/>
            <a:ext cx="5164320" cy="246221"/>
          </a:xfrm>
        </p:spPr>
        <p:txBody>
          <a:bodyPr/>
          <a:lstStyle/>
          <a:p>
            <a:pPr algn="ctr"/>
            <a:r>
              <a:rPr lang="ru-RU" altLang="ru-RU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Межклассовая изомерия</a:t>
            </a:r>
            <a:endParaRPr lang="ru-RU" sz="11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Line 5">
            <a:extLst>
              <a:ext uri="{FF2B5EF4-FFF2-40B4-BE49-F238E27FC236}">
                <a16:creationId xmlns:a16="http://schemas.microsoft.com/office/drawing/2014/main" id="{7572E2E8-F613-44FD-9226-496632C9EB9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34464" y="1212850"/>
            <a:ext cx="492685" cy="26708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" name="Freeform 6">
            <a:extLst>
              <a:ext uri="{FF2B5EF4-FFF2-40B4-BE49-F238E27FC236}">
                <a16:creationId xmlns:a16="http://schemas.microsoft.com/office/drawing/2014/main" id="{E93E7BCF-ABA1-40AB-9059-255E44440F4E}"/>
              </a:ext>
            </a:extLst>
          </p:cNvPr>
          <p:cNvSpPr>
            <a:spLocks/>
          </p:cNvSpPr>
          <p:nvPr/>
        </p:nvSpPr>
        <p:spPr bwMode="auto">
          <a:xfrm rot="20200785">
            <a:off x="1560045" y="1148461"/>
            <a:ext cx="277329" cy="403562"/>
          </a:xfrm>
          <a:custGeom>
            <a:avLst/>
            <a:gdLst>
              <a:gd name="T0" fmla="*/ 0 w 179"/>
              <a:gd name="T1" fmla="*/ 0 h 275"/>
              <a:gd name="T2" fmla="*/ 2147483647 w 179"/>
              <a:gd name="T3" fmla="*/ 2147483647 h 275"/>
              <a:gd name="T4" fmla="*/ 0 60000 65536"/>
              <a:gd name="T5" fmla="*/ 0 60000 65536"/>
              <a:gd name="T6" fmla="*/ 0 w 179"/>
              <a:gd name="T7" fmla="*/ 0 h 275"/>
              <a:gd name="T8" fmla="*/ 179 w 179"/>
              <a:gd name="T9" fmla="*/ 275 h 275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79" h="275">
                <a:moveTo>
                  <a:pt x="0" y="0"/>
                </a:moveTo>
                <a:lnTo>
                  <a:pt x="179" y="275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" name="Freeform 7">
            <a:extLst>
              <a:ext uri="{FF2B5EF4-FFF2-40B4-BE49-F238E27FC236}">
                <a16:creationId xmlns:a16="http://schemas.microsoft.com/office/drawing/2014/main" id="{6EB76BA6-EB4C-403C-83E7-AC5E3750C681}"/>
              </a:ext>
            </a:extLst>
          </p:cNvPr>
          <p:cNvSpPr>
            <a:spLocks/>
          </p:cNvSpPr>
          <p:nvPr/>
        </p:nvSpPr>
        <p:spPr bwMode="auto">
          <a:xfrm rot="1803523">
            <a:off x="1872870" y="1779763"/>
            <a:ext cx="281977" cy="466664"/>
          </a:xfrm>
          <a:custGeom>
            <a:avLst/>
            <a:gdLst>
              <a:gd name="T0" fmla="*/ 0 w 179"/>
              <a:gd name="T1" fmla="*/ 0 h 275"/>
              <a:gd name="T2" fmla="*/ 2147483647 w 179"/>
              <a:gd name="T3" fmla="*/ 2147483647 h 275"/>
              <a:gd name="T4" fmla="*/ 0 60000 65536"/>
              <a:gd name="T5" fmla="*/ 0 60000 65536"/>
              <a:gd name="T6" fmla="*/ 0 w 179"/>
              <a:gd name="T7" fmla="*/ 0 h 275"/>
              <a:gd name="T8" fmla="*/ 179 w 179"/>
              <a:gd name="T9" fmla="*/ 275 h 275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79" h="275">
                <a:moveTo>
                  <a:pt x="0" y="0"/>
                </a:moveTo>
                <a:lnTo>
                  <a:pt x="179" y="275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" name="Text Box 8">
            <a:extLst>
              <a:ext uri="{FF2B5EF4-FFF2-40B4-BE49-F238E27FC236}">
                <a16:creationId xmlns:a16="http://schemas.microsoft.com/office/drawing/2014/main" id="{67804843-C529-4ACF-B104-C3C84CE952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5393" y="1428750"/>
            <a:ext cx="84283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H</a:t>
            </a:r>
            <a:r>
              <a:rPr lang="en-US" altLang="ru-RU" sz="2000" b="1" baseline="-25000" dirty="0">
                <a:solidFill>
                  <a:srgbClr val="0000FF"/>
                </a:solidFill>
                <a:latin typeface="Times New Roman" panose="02020603050405020304" pitchFamily="18" charset="0"/>
              </a:rPr>
              <a:t>2 </a:t>
            </a:r>
            <a:r>
              <a:rPr lang="ru-RU" altLang="ru-RU" sz="2000" b="1" dirty="0">
                <a:latin typeface="Times New Roman" panose="02020603050405020304" pitchFamily="18" charset="0"/>
              </a:rPr>
              <a:t>С</a:t>
            </a:r>
          </a:p>
        </p:txBody>
      </p:sp>
      <p:sp>
        <p:nvSpPr>
          <p:cNvPr id="11" name="Text Box 9">
            <a:extLst>
              <a:ext uri="{FF2B5EF4-FFF2-40B4-BE49-F238E27FC236}">
                <a16:creationId xmlns:a16="http://schemas.microsoft.com/office/drawing/2014/main" id="{289C1251-1B83-4F26-A456-51E7ED0A92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635" y="2231643"/>
            <a:ext cx="84283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H</a:t>
            </a:r>
            <a:r>
              <a:rPr lang="en-US" altLang="ru-RU" sz="2000" b="1" baseline="-25000" dirty="0">
                <a:solidFill>
                  <a:srgbClr val="0000FF"/>
                </a:solidFill>
                <a:latin typeface="Times New Roman" panose="02020603050405020304" pitchFamily="18" charset="0"/>
              </a:rPr>
              <a:t>2 </a:t>
            </a:r>
            <a:r>
              <a:rPr lang="ru-RU" altLang="ru-RU" sz="2000" b="1" dirty="0">
                <a:latin typeface="Times New Roman" panose="02020603050405020304" pitchFamily="18" charset="0"/>
              </a:rPr>
              <a:t>С</a:t>
            </a:r>
          </a:p>
        </p:txBody>
      </p:sp>
      <p:sp>
        <p:nvSpPr>
          <p:cNvPr id="12" name="Freeform 10">
            <a:extLst>
              <a:ext uri="{FF2B5EF4-FFF2-40B4-BE49-F238E27FC236}">
                <a16:creationId xmlns:a16="http://schemas.microsoft.com/office/drawing/2014/main" id="{CBF650CE-B9FF-4F64-B0A3-E8F2FDA90732}"/>
              </a:ext>
            </a:extLst>
          </p:cNvPr>
          <p:cNvSpPr>
            <a:spLocks/>
          </p:cNvSpPr>
          <p:nvPr/>
        </p:nvSpPr>
        <p:spPr bwMode="auto">
          <a:xfrm rot="1803523">
            <a:off x="590002" y="1809477"/>
            <a:ext cx="281977" cy="466664"/>
          </a:xfrm>
          <a:custGeom>
            <a:avLst/>
            <a:gdLst>
              <a:gd name="T0" fmla="*/ 0 w 179"/>
              <a:gd name="T1" fmla="*/ 0 h 275"/>
              <a:gd name="T2" fmla="*/ 2147483647 w 179"/>
              <a:gd name="T3" fmla="*/ 2147483647 h 275"/>
              <a:gd name="T4" fmla="*/ 0 60000 65536"/>
              <a:gd name="T5" fmla="*/ 0 60000 65536"/>
              <a:gd name="T6" fmla="*/ 0 w 179"/>
              <a:gd name="T7" fmla="*/ 0 h 275"/>
              <a:gd name="T8" fmla="*/ 179 w 179"/>
              <a:gd name="T9" fmla="*/ 275 h 275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79" h="275">
                <a:moveTo>
                  <a:pt x="0" y="0"/>
                </a:moveTo>
                <a:lnTo>
                  <a:pt x="179" y="275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" name="Text Box 12">
            <a:extLst>
              <a:ext uri="{FF2B5EF4-FFF2-40B4-BE49-F238E27FC236}">
                <a16:creationId xmlns:a16="http://schemas.microsoft.com/office/drawing/2014/main" id="{2B1C0E5D-A5C1-4794-A033-C17A0178CC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11716" y="1407837"/>
            <a:ext cx="84283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2000" b="1">
                <a:latin typeface="Times New Roman" panose="02020603050405020304" pitchFamily="18" charset="0"/>
              </a:rPr>
              <a:t>С</a:t>
            </a:r>
            <a:r>
              <a:rPr lang="en-US" altLang="ru-RU" sz="2000" b="1">
                <a:solidFill>
                  <a:srgbClr val="0000FF"/>
                </a:solidFill>
                <a:latin typeface="Times New Roman" panose="02020603050405020304" pitchFamily="18" charset="0"/>
              </a:rPr>
              <a:t>H</a:t>
            </a:r>
            <a:r>
              <a:rPr lang="en-US" altLang="ru-RU" sz="2000" b="1" baseline="-25000">
                <a:solidFill>
                  <a:srgbClr val="0000FF"/>
                </a:solidFill>
                <a:latin typeface="Times New Roman" panose="02020603050405020304" pitchFamily="18" charset="0"/>
              </a:rPr>
              <a:t>2</a:t>
            </a:r>
            <a:endParaRPr lang="ru-RU" altLang="ru-RU" sz="2000" b="1" baseline="-2500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4" name="Line 14">
            <a:extLst>
              <a:ext uri="{FF2B5EF4-FFF2-40B4-BE49-F238E27FC236}">
                <a16:creationId xmlns:a16="http://schemas.microsoft.com/office/drawing/2014/main" id="{3EAA98AA-8ADA-42E5-B7ED-E2C838E920ED}"/>
              </a:ext>
            </a:extLst>
          </p:cNvPr>
          <p:cNvSpPr>
            <a:spLocks noChangeShapeType="1"/>
          </p:cNvSpPr>
          <p:nvPr/>
        </p:nvSpPr>
        <p:spPr bwMode="auto">
          <a:xfrm>
            <a:off x="834464" y="2441571"/>
            <a:ext cx="105509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" name="Text Box 15">
            <a:extLst>
              <a:ext uri="{FF2B5EF4-FFF2-40B4-BE49-F238E27FC236}">
                <a16:creationId xmlns:a16="http://schemas.microsoft.com/office/drawing/2014/main" id="{D8715FFC-1846-466C-9E9A-D91C312A96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0040" y="879261"/>
            <a:ext cx="84283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2000" b="1" dirty="0">
                <a:latin typeface="Times New Roman" panose="02020603050405020304" pitchFamily="18" charset="0"/>
              </a:rPr>
              <a:t>С</a:t>
            </a:r>
            <a:r>
              <a:rPr lang="en-US" altLang="ru-RU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H</a:t>
            </a:r>
            <a:r>
              <a:rPr lang="en-US" altLang="ru-RU" sz="2000" b="1" baseline="-25000" dirty="0">
                <a:solidFill>
                  <a:srgbClr val="0000FF"/>
                </a:solidFill>
                <a:latin typeface="Times New Roman" panose="02020603050405020304" pitchFamily="18" charset="0"/>
              </a:rPr>
              <a:t>2</a:t>
            </a:r>
            <a:endParaRPr lang="ru-RU" altLang="ru-RU" sz="2000" b="1" baseline="-25000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6" name="Text Box 16">
            <a:extLst>
              <a:ext uri="{FF2B5EF4-FFF2-40B4-BE49-F238E27FC236}">
                <a16:creationId xmlns:a16="http://schemas.microsoft.com/office/drawing/2014/main" id="{0077F14E-476B-400C-BB02-5A58BD8085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31343" y="2216943"/>
            <a:ext cx="84283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2000" b="1" dirty="0">
                <a:latin typeface="Times New Roman" panose="02020603050405020304" pitchFamily="18" charset="0"/>
              </a:rPr>
              <a:t>С</a:t>
            </a:r>
            <a:r>
              <a:rPr lang="en-US" altLang="ru-RU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H</a:t>
            </a:r>
            <a:r>
              <a:rPr lang="en-US" altLang="ru-RU" sz="2000" b="1" baseline="-25000" dirty="0">
                <a:solidFill>
                  <a:srgbClr val="0000FF"/>
                </a:solidFill>
                <a:latin typeface="Times New Roman" panose="02020603050405020304" pitchFamily="18" charset="0"/>
              </a:rPr>
              <a:t>2</a:t>
            </a:r>
            <a:endParaRPr lang="ru-RU" altLang="ru-RU" sz="2000" b="1" baseline="-25000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18" name="Group 27">
            <a:extLst>
              <a:ext uri="{FF2B5EF4-FFF2-40B4-BE49-F238E27FC236}">
                <a16:creationId xmlns:a16="http://schemas.microsoft.com/office/drawing/2014/main" id="{B9043834-5000-4C96-B0FB-BCBC00089EC2}"/>
              </a:ext>
            </a:extLst>
          </p:cNvPr>
          <p:cNvGrpSpPr>
            <a:grpSpLocks/>
          </p:cNvGrpSpPr>
          <p:nvPr/>
        </p:nvGrpSpPr>
        <p:grpSpPr bwMode="auto">
          <a:xfrm>
            <a:off x="2425700" y="2687618"/>
            <a:ext cx="3468900" cy="410464"/>
            <a:chOff x="1700" y="2970"/>
            <a:chExt cx="2171" cy="246"/>
          </a:xfrm>
        </p:grpSpPr>
        <p:sp>
          <p:nvSpPr>
            <p:cNvPr id="19" name="Text Box 18">
              <a:extLst>
                <a:ext uri="{FF2B5EF4-FFF2-40B4-BE49-F238E27FC236}">
                  <a16:creationId xmlns:a16="http://schemas.microsoft.com/office/drawing/2014/main" id="{EAF17688-1251-41B0-B9E0-C6168126E74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00" y="2976"/>
              <a:ext cx="771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ru-RU" sz="2000" b="1" dirty="0">
                  <a:solidFill>
                    <a:srgbClr val="0000FF"/>
                  </a:solidFill>
                  <a:latin typeface="Times New Roman" panose="02020603050405020304" pitchFamily="18" charset="0"/>
                </a:rPr>
                <a:t>H</a:t>
              </a:r>
              <a:r>
                <a:rPr lang="en-US" altLang="ru-RU" sz="2000" b="1" baseline="-25000" dirty="0">
                  <a:solidFill>
                    <a:srgbClr val="0000FF"/>
                  </a:solidFill>
                  <a:latin typeface="Times New Roman" panose="02020603050405020304" pitchFamily="18" charset="0"/>
                </a:rPr>
                <a:t>2 </a:t>
              </a:r>
              <a:r>
                <a:rPr lang="ru-RU" altLang="ru-RU" sz="2000" b="1" dirty="0">
                  <a:latin typeface="Times New Roman" panose="02020603050405020304" pitchFamily="18" charset="0"/>
                </a:rPr>
                <a:t>С</a:t>
              </a:r>
              <a:r>
                <a:rPr lang="en-US" altLang="ru-RU" sz="2000" b="1" dirty="0">
                  <a:latin typeface="Times New Roman" panose="02020603050405020304" pitchFamily="18" charset="0"/>
                </a:rPr>
                <a:t>=</a:t>
              </a:r>
              <a:endParaRPr lang="ru-RU" altLang="ru-RU" sz="2000" b="1" dirty="0">
                <a:latin typeface="Times New Roman" panose="02020603050405020304" pitchFamily="18" charset="0"/>
              </a:endParaRPr>
            </a:p>
          </p:txBody>
        </p:sp>
        <p:sp>
          <p:nvSpPr>
            <p:cNvPr id="20" name="Text Box 19">
              <a:extLst>
                <a:ext uri="{FF2B5EF4-FFF2-40B4-BE49-F238E27FC236}">
                  <a16:creationId xmlns:a16="http://schemas.microsoft.com/office/drawing/2014/main" id="{8F1E4016-A52F-4AE7-BC72-09C3E6C7B42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39" y="2976"/>
              <a:ext cx="544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ru-RU" altLang="ru-RU" sz="2000" b="1" dirty="0">
                  <a:latin typeface="Times New Roman" panose="02020603050405020304" pitchFamily="18" charset="0"/>
                </a:rPr>
                <a:t>С</a:t>
              </a:r>
              <a:r>
                <a:rPr lang="en-US" altLang="ru-RU" sz="2000" b="1" dirty="0">
                  <a:solidFill>
                    <a:srgbClr val="0000FF"/>
                  </a:solidFill>
                  <a:latin typeface="Times New Roman" panose="02020603050405020304" pitchFamily="18" charset="0"/>
                </a:rPr>
                <a:t>H</a:t>
              </a:r>
              <a:endParaRPr lang="ru-RU" altLang="ru-RU" sz="2000" b="1" baseline="-25000" dirty="0">
                <a:solidFill>
                  <a:srgbClr val="0000FF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1" name="Text Box 22">
              <a:extLst>
                <a:ext uri="{FF2B5EF4-FFF2-40B4-BE49-F238E27FC236}">
                  <a16:creationId xmlns:a16="http://schemas.microsoft.com/office/drawing/2014/main" id="{6BD24A39-B0D8-434D-9645-1BA33D78D0F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18" y="2974"/>
              <a:ext cx="635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ru-RU" sz="2000" b="1" dirty="0">
                  <a:latin typeface="Times New Roman" panose="02020603050405020304" pitchFamily="18" charset="0"/>
                </a:rPr>
                <a:t>- </a:t>
              </a:r>
              <a:r>
                <a:rPr lang="ru-RU" altLang="ru-RU" sz="2000" b="1" dirty="0">
                  <a:latin typeface="Times New Roman" panose="02020603050405020304" pitchFamily="18" charset="0"/>
                </a:rPr>
                <a:t>С</a:t>
              </a:r>
              <a:r>
                <a:rPr lang="en-US" altLang="ru-RU" sz="2000" b="1" dirty="0">
                  <a:solidFill>
                    <a:srgbClr val="0000FF"/>
                  </a:solidFill>
                  <a:latin typeface="Times New Roman" panose="02020603050405020304" pitchFamily="18" charset="0"/>
                </a:rPr>
                <a:t>H</a:t>
              </a:r>
              <a:r>
                <a:rPr lang="en-US" altLang="ru-RU" sz="2000" b="1" baseline="-25000" dirty="0">
                  <a:solidFill>
                    <a:srgbClr val="0000FF"/>
                  </a:solidFill>
                  <a:latin typeface="Times New Roman" panose="02020603050405020304" pitchFamily="18" charset="0"/>
                </a:rPr>
                <a:t>2</a:t>
              </a:r>
              <a:endParaRPr lang="ru-RU" altLang="ru-RU" sz="2000" b="1" baseline="-25000" dirty="0">
                <a:solidFill>
                  <a:srgbClr val="0000FF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" name="Text Box 23">
              <a:extLst>
                <a:ext uri="{FF2B5EF4-FFF2-40B4-BE49-F238E27FC236}">
                  <a16:creationId xmlns:a16="http://schemas.microsoft.com/office/drawing/2014/main" id="{741F206F-DC68-4922-87BA-B6285B2FCAF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27" y="2972"/>
              <a:ext cx="635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ru-RU" sz="2000" b="1" dirty="0">
                  <a:latin typeface="Times New Roman" panose="02020603050405020304" pitchFamily="18" charset="0"/>
                </a:rPr>
                <a:t>- </a:t>
              </a:r>
              <a:r>
                <a:rPr lang="ru-RU" altLang="ru-RU" sz="2000" b="1" dirty="0">
                  <a:latin typeface="Times New Roman" panose="02020603050405020304" pitchFamily="18" charset="0"/>
                </a:rPr>
                <a:t>С</a:t>
              </a:r>
              <a:r>
                <a:rPr lang="en-US" altLang="ru-RU" sz="2000" b="1" dirty="0">
                  <a:solidFill>
                    <a:srgbClr val="0000FF"/>
                  </a:solidFill>
                  <a:latin typeface="Times New Roman" panose="02020603050405020304" pitchFamily="18" charset="0"/>
                </a:rPr>
                <a:t>H</a:t>
              </a:r>
              <a:r>
                <a:rPr lang="en-US" altLang="ru-RU" sz="2000" b="1" baseline="-25000" dirty="0">
                  <a:solidFill>
                    <a:srgbClr val="0000FF"/>
                  </a:solidFill>
                  <a:latin typeface="Times New Roman" panose="02020603050405020304" pitchFamily="18" charset="0"/>
                </a:rPr>
                <a:t>2</a:t>
              </a:r>
              <a:endParaRPr lang="ru-RU" altLang="ru-RU" sz="2000" b="1" baseline="-25000" dirty="0">
                <a:solidFill>
                  <a:srgbClr val="0000FF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3" name="Text Box 24">
              <a:extLst>
                <a:ext uri="{FF2B5EF4-FFF2-40B4-BE49-F238E27FC236}">
                  <a16:creationId xmlns:a16="http://schemas.microsoft.com/office/drawing/2014/main" id="{D9EB5288-6100-42A1-A434-498DBB1707E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36" y="2970"/>
              <a:ext cx="635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ru-RU" sz="2000" b="1" dirty="0">
                  <a:latin typeface="Times New Roman" panose="02020603050405020304" pitchFamily="18" charset="0"/>
                </a:rPr>
                <a:t>- </a:t>
              </a:r>
              <a:r>
                <a:rPr lang="ru-RU" altLang="ru-RU" sz="2000" b="1" dirty="0">
                  <a:latin typeface="Times New Roman" panose="02020603050405020304" pitchFamily="18" charset="0"/>
                </a:rPr>
                <a:t>С</a:t>
              </a:r>
              <a:r>
                <a:rPr lang="en-US" altLang="ru-RU" sz="2000" b="1" dirty="0">
                  <a:solidFill>
                    <a:srgbClr val="0000FF"/>
                  </a:solidFill>
                  <a:latin typeface="Times New Roman" panose="02020603050405020304" pitchFamily="18" charset="0"/>
                </a:rPr>
                <a:t>H</a:t>
              </a:r>
              <a:r>
                <a:rPr lang="en-US" altLang="ru-RU" sz="2000" b="1" baseline="-25000" dirty="0">
                  <a:solidFill>
                    <a:srgbClr val="0000FF"/>
                  </a:solidFill>
                  <a:latin typeface="Times New Roman" panose="02020603050405020304" pitchFamily="18" charset="0"/>
                </a:rPr>
                <a:t>3</a:t>
              </a:r>
              <a:endParaRPr lang="ru-RU" altLang="ru-RU" sz="2000" b="1" baseline="-25000" dirty="0">
                <a:solidFill>
                  <a:srgbClr val="0000FF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9BD8F636-4302-4777-B69E-1F2C61BBDDF4}"/>
              </a:ext>
            </a:extLst>
          </p:cNvPr>
          <p:cNvSpPr/>
          <p:nvPr/>
        </p:nvSpPr>
        <p:spPr>
          <a:xfrm>
            <a:off x="403466" y="2597113"/>
            <a:ext cx="17808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b="1" i="1" dirty="0" err="1">
                <a:latin typeface="Arial" panose="020B0604020202020204" pitchFamily="34" charset="0"/>
                <a:cs typeface="Arial" panose="020B0604020202020204" pitchFamily="34" charset="0"/>
              </a:rPr>
              <a:t>Циклопентан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id="{FF8781A4-E99F-466A-A86D-82076C9A33D4}"/>
              </a:ext>
            </a:extLst>
          </p:cNvPr>
          <p:cNvSpPr/>
          <p:nvPr/>
        </p:nvSpPr>
        <p:spPr>
          <a:xfrm>
            <a:off x="3950035" y="2408374"/>
            <a:ext cx="13388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b="1" i="1" dirty="0">
                <a:latin typeface="Arial" panose="020B0604020202020204" pitchFamily="34" charset="0"/>
                <a:cs typeface="Arial" panose="020B0604020202020204" pitchFamily="34" charset="0"/>
              </a:rPr>
              <a:t>Пентен-1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Прямоугольник 27">
            <a:extLst>
              <a:ext uri="{FF2B5EF4-FFF2-40B4-BE49-F238E27FC236}">
                <a16:creationId xmlns:a16="http://schemas.microsoft.com/office/drawing/2014/main" id="{9DE19FEE-164B-4C05-8744-FD2414F5E0FB}"/>
              </a:ext>
            </a:extLst>
          </p:cNvPr>
          <p:cNvSpPr/>
          <p:nvPr/>
        </p:nvSpPr>
        <p:spPr>
          <a:xfrm>
            <a:off x="3818474" y="908074"/>
            <a:ext cx="1234633" cy="58477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/>
            <a:r>
              <a:rPr lang="ru-RU" altLang="ru-RU" sz="32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ru-RU" altLang="ru-RU" sz="3200" b="1" i="1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altLang="ru-RU" sz="32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ru-RU" sz="3200" b="1" i="1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endParaRPr lang="ru-RU" altLang="ru-RU" sz="3200" b="1" i="1" baseline="-25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Стрелка: вниз 28">
            <a:extLst>
              <a:ext uri="{FF2B5EF4-FFF2-40B4-BE49-F238E27FC236}">
                <a16:creationId xmlns:a16="http://schemas.microsoft.com/office/drawing/2014/main" id="{7D273261-4D1D-42A7-8FED-533C9200B55E}"/>
              </a:ext>
            </a:extLst>
          </p:cNvPr>
          <p:cNvSpPr/>
          <p:nvPr/>
        </p:nvSpPr>
        <p:spPr>
          <a:xfrm rot="5237380">
            <a:off x="2990325" y="879303"/>
            <a:ext cx="361067" cy="10579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Стрелка: вправо 29">
            <a:extLst>
              <a:ext uri="{FF2B5EF4-FFF2-40B4-BE49-F238E27FC236}">
                <a16:creationId xmlns:a16="http://schemas.microsoft.com/office/drawing/2014/main" id="{A14457F5-ADB1-4504-BE16-9C77A24A9F2F}"/>
              </a:ext>
            </a:extLst>
          </p:cNvPr>
          <p:cNvSpPr/>
          <p:nvPr/>
        </p:nvSpPr>
        <p:spPr>
          <a:xfrm rot="5400000">
            <a:off x="4148252" y="1828429"/>
            <a:ext cx="752742" cy="3693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070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9" grpId="0" animBg="1"/>
      <p:bldP spid="10" grpId="0"/>
      <p:bldP spid="11" grpId="0"/>
      <p:bldP spid="12" grpId="0" animBg="1"/>
      <p:bldP spid="13" grpId="0"/>
      <p:bldP spid="14" grpId="0" animBg="1"/>
      <p:bldP spid="15" grpId="0"/>
      <p:bldP spid="16" grpId="0"/>
      <p:bldP spid="4" grpId="0"/>
      <p:bldP spid="27" grpId="0"/>
      <p:bldP spid="28" grpId="0" animBg="1"/>
      <p:bldP spid="29" grpId="0" animBg="1"/>
      <p:bldP spid="3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1AD1EFC-EF59-4973-AB1C-777880F19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ru-RU" dirty="0"/>
              <a:t>Способы получения </a:t>
            </a:r>
            <a:r>
              <a:rPr lang="ru-RU" dirty="0" err="1"/>
              <a:t>циклоалканов</a:t>
            </a:r>
            <a:endParaRPr lang="ru-RU" dirty="0"/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99873286-2494-40B8-8DB7-49C615B330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-469900" y="529283"/>
            <a:ext cx="691038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ru-RU" b="1" i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1. Гидрогенизация бензола и его гомологов</a:t>
            </a:r>
            <a:endParaRPr lang="ru-RU" sz="1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3" name="Object 22">
            <a:extLst>
              <a:ext uri="{FF2B5EF4-FFF2-40B4-BE49-F238E27FC236}">
                <a16:creationId xmlns:a16="http://schemas.microsoft.com/office/drawing/2014/main" id="{6E1BEE03-23BD-49B6-8B08-134A8DCA1E4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9591127"/>
              </p:ext>
            </p:extLst>
          </p:nvPr>
        </p:nvGraphicFramePr>
        <p:xfrm>
          <a:off x="278705" y="1010003"/>
          <a:ext cx="5208389" cy="14506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ISIS/Draw Sketch" r:id="rId3" imgW="2584229" imgH="709646" progId="ISISServer">
                  <p:embed/>
                </p:oleObj>
              </mc:Choice>
              <mc:Fallback>
                <p:oleObj name="ISIS/Draw Sketch" r:id="rId3" imgW="2584229" imgH="709646" progId="ISISServer">
                  <p:embed/>
                  <p:pic>
                    <p:nvPicPr>
                      <p:cNvPr id="28694" name="Object 22">
                        <a:extLst>
                          <a:ext uri="{FF2B5EF4-FFF2-40B4-BE49-F238E27FC236}">
                            <a16:creationId xmlns:a16="http://schemas.microsoft.com/office/drawing/2014/main" id="{87E4EE1F-DA2D-409A-8C3B-7297BAA6A95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705" y="1010003"/>
                        <a:ext cx="5208389" cy="145062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334961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1AD1EFC-EF59-4973-AB1C-777880F19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ru-RU" dirty="0"/>
              <a:t>Способы получения </a:t>
            </a:r>
            <a:r>
              <a:rPr lang="ru-RU" dirty="0" err="1"/>
              <a:t>циклоалканов</a:t>
            </a:r>
            <a:endParaRPr lang="ru-RU" dirty="0"/>
          </a:p>
        </p:txBody>
      </p:sp>
      <p:sp>
        <p:nvSpPr>
          <p:cNvPr id="5" name="Rectangle 20">
            <a:extLst>
              <a:ext uri="{FF2B5EF4-FFF2-40B4-BE49-F238E27FC236}">
                <a16:creationId xmlns:a16="http://schemas.microsoft.com/office/drawing/2014/main" id="{4F33D105-9AB7-44DC-BEEB-D5DCCBFA17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107" y="479425"/>
            <a:ext cx="5571583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just"/>
            <a:r>
              <a:rPr lang="ru-RU" altLang="ru-RU" b="1" i="1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ru-RU" altLang="ru-RU" b="1" i="1" dirty="0" err="1">
                <a:latin typeface="Arial" panose="020B0604020202020204" pitchFamily="34" charset="0"/>
                <a:cs typeface="Arial" panose="020B0604020202020204" pitchFamily="34" charset="0"/>
              </a:rPr>
              <a:t>Дегалогенирование</a:t>
            </a:r>
            <a:r>
              <a:rPr lang="ru-RU" altLang="ru-RU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b="1" i="1" dirty="0" err="1">
                <a:latin typeface="Arial" panose="020B0604020202020204" pitchFamily="34" charset="0"/>
                <a:cs typeface="Arial" panose="020B0604020202020204" pitchFamily="34" charset="0"/>
              </a:rPr>
              <a:t>дигалогенпроизводных</a:t>
            </a:r>
            <a:r>
              <a:rPr lang="ru-RU" altLang="ru-RU" b="1" i="1" dirty="0">
                <a:latin typeface="Arial" panose="020B0604020202020204" pitchFamily="34" charset="0"/>
                <a:cs typeface="Arial" panose="020B0604020202020204" pitchFamily="34" charset="0"/>
              </a:rPr>
              <a:t> с помощью цинка</a:t>
            </a:r>
          </a:p>
        </p:txBody>
      </p:sp>
      <p:graphicFrame>
        <p:nvGraphicFramePr>
          <p:cNvPr id="6" name="Object 21">
            <a:extLst>
              <a:ext uri="{FF2B5EF4-FFF2-40B4-BE49-F238E27FC236}">
                <a16:creationId xmlns:a16="http://schemas.microsoft.com/office/drawing/2014/main" id="{89563F2E-8D86-4FB6-896F-8D11BFF3EA7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9334826"/>
              </p:ext>
            </p:extLst>
          </p:nvPr>
        </p:nvGraphicFramePr>
        <p:xfrm>
          <a:off x="192450" y="1317625"/>
          <a:ext cx="4671650" cy="1325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ISIS/Draw Sketch" r:id="rId3" imgW="2470150" imgH="623570" progId="ISISServer">
                  <p:embed/>
                </p:oleObj>
              </mc:Choice>
              <mc:Fallback>
                <p:oleObj name="ISIS/Draw Sketch" r:id="rId3" imgW="2470150" imgH="623570" progId="ISISServer">
                  <p:embed/>
                  <p:pic>
                    <p:nvPicPr>
                      <p:cNvPr id="27669" name="Object 21">
                        <a:extLst>
                          <a:ext uri="{FF2B5EF4-FFF2-40B4-BE49-F238E27FC236}">
                            <a16:creationId xmlns:a16="http://schemas.microsoft.com/office/drawing/2014/main" id="{5E4E7F70-5253-4575-85B9-B8873FBEA91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450" y="1317625"/>
                        <a:ext cx="4671650" cy="13255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9A7980E9-207F-4B77-9D22-74C81F992B80}"/>
              </a:ext>
            </a:extLst>
          </p:cNvPr>
          <p:cNvSpPr/>
          <p:nvPr/>
        </p:nvSpPr>
        <p:spPr>
          <a:xfrm>
            <a:off x="2723239" y="1437759"/>
            <a:ext cx="3193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i="1" dirty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endParaRPr lang="ru-RU" dirty="0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7036FF0C-7E33-4B80-99A0-2E531BA16AB8}"/>
              </a:ext>
            </a:extLst>
          </p:cNvPr>
          <p:cNvSpPr/>
          <p:nvPr/>
        </p:nvSpPr>
        <p:spPr>
          <a:xfrm>
            <a:off x="4711700" y="1731100"/>
            <a:ext cx="11303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 ZnBr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61807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6544</TotalTime>
  <Words>330</Words>
  <Application>Microsoft Office PowerPoint</Application>
  <PresentationFormat>Произвольный</PresentationFormat>
  <Paragraphs>88</Paragraphs>
  <Slides>11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8" baseType="lpstr">
      <vt:lpstr>Arial</vt:lpstr>
      <vt:lpstr>Calibri</vt:lpstr>
      <vt:lpstr>Cambria Math</vt:lpstr>
      <vt:lpstr>Times New Roman</vt:lpstr>
      <vt:lpstr>Wingdings</vt:lpstr>
      <vt:lpstr>Office Theme</vt:lpstr>
      <vt:lpstr>ISIS/Draw Sketch</vt:lpstr>
      <vt:lpstr>Химия</vt:lpstr>
      <vt:lpstr>Циклоалканы</vt:lpstr>
      <vt:lpstr>Презентация PowerPoint</vt:lpstr>
      <vt:lpstr>Номенклатура циклоалканов</vt:lpstr>
      <vt:lpstr>Изомерия циклоалканов</vt:lpstr>
      <vt:lpstr>Изомерия циклоалканов</vt:lpstr>
      <vt:lpstr>Изомерия циклоалканов</vt:lpstr>
      <vt:lpstr>Способы получения циклоалканов</vt:lpstr>
      <vt:lpstr>Способы получения циклоалканов</vt:lpstr>
      <vt:lpstr>Решение задач</vt:lpstr>
      <vt:lpstr>Задания для самостоятельного решения: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Информатика и ИТ</dc:title>
  <dc:creator>VAIO</dc:creator>
  <cp:lastModifiedBy>LENOVO</cp:lastModifiedBy>
  <cp:revision>272</cp:revision>
  <dcterms:created xsi:type="dcterms:W3CDTF">2020-04-13T08:05:16Z</dcterms:created>
  <dcterms:modified xsi:type="dcterms:W3CDTF">2020-10-26T01:34:45Z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