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8"/>
  </p:notesMasterIdLst>
  <p:sldIdLst>
    <p:sldId id="256" r:id="rId2"/>
    <p:sldId id="1538" r:id="rId3"/>
    <p:sldId id="426" r:id="rId4"/>
    <p:sldId id="1539" r:id="rId5"/>
    <p:sldId id="1540" r:id="rId6"/>
    <p:sldId id="437" r:id="rId7"/>
    <p:sldId id="1541" r:id="rId8"/>
    <p:sldId id="1542" r:id="rId9"/>
    <p:sldId id="1543" r:id="rId10"/>
    <p:sldId id="1544" r:id="rId11"/>
    <p:sldId id="1545" r:id="rId12"/>
    <p:sldId id="1546" r:id="rId13"/>
    <p:sldId id="1547" r:id="rId14"/>
    <p:sldId id="1548" r:id="rId15"/>
    <p:sldId id="1549" r:id="rId16"/>
    <p:sldId id="1530" r:id="rId17"/>
  </p:sldIdLst>
  <p:sldSz cx="5765800" cy="3244850"/>
  <p:notesSz cx="5765800" cy="324485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15" autoAdjust="0"/>
    <p:restoredTop sz="94660"/>
  </p:normalViewPr>
  <p:slideViewPr>
    <p:cSldViewPr>
      <p:cViewPr>
        <p:scale>
          <a:sx n="90" d="100"/>
          <a:sy n="90" d="100"/>
        </p:scale>
        <p:origin x="1590" y="63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265488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4861876-7D36-4455-A52E-A56D80A22D88}" type="datetimeFigureOut">
              <a:rPr lang="ru-RU" smtClean="0"/>
              <a:t>21.10.2020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911350" y="406400"/>
            <a:ext cx="1943100" cy="10937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576263" y="1562100"/>
            <a:ext cx="4613275" cy="12779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3082925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265488" y="3082925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6B6EFFC-A9E1-4098-9DEB-088908CD9A4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984327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432435" y="1005903"/>
            <a:ext cx="4900930" cy="68141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864870" y="1817116"/>
            <a:ext cx="4036060" cy="8112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10/21/2020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400" b="0" i="1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10/21/2020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288290" y="746315"/>
            <a:ext cx="2508123" cy="21416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2969387" y="746315"/>
            <a:ext cx="2508123" cy="21416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10/21/2020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8" y="71163"/>
            <a:ext cx="5650865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10/21/2020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10/21/2020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>
          <a:xfrm>
            <a:off x="288290" y="3017710"/>
            <a:ext cx="1326134" cy="276999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FBF4D4-932F-4A32-BD5C-FE9A4FAF57E1}" type="datetimeFigureOut">
              <a:rPr lang="ru-RU"/>
              <a:pPr>
                <a:defRPr/>
              </a:pPr>
              <a:t>21.10.2020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960372" y="3017710"/>
            <a:ext cx="1845056" cy="276999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4151376" y="3017710"/>
            <a:ext cx="1326134" cy="276999"/>
          </a:xfrm>
        </p:spPr>
        <p:txBody>
          <a:bodyPr/>
          <a:lstStyle>
            <a:lvl1pPr>
              <a:defRPr/>
            </a:lvl1pPr>
          </a:lstStyle>
          <a:p>
            <a:fld id="{9F101B48-9E81-4E09-B6D4-8D2F1EB8D5C7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4711540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0" y="536168"/>
            <a:ext cx="5650865" cy="2649220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66848" y="71163"/>
            <a:ext cx="5650865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6388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36105" y="982040"/>
            <a:ext cx="4893589" cy="20186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00" b="0" i="1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1960372" y="3017710"/>
            <a:ext cx="1845056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288290" y="3017710"/>
            <a:ext cx="1326134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10/21/2020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4151376" y="3017710"/>
            <a:ext cx="1326134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8.png"/><Relationship Id="rId4" Type="http://schemas.openxmlformats.org/officeDocument/2006/relationships/image" Target="../media/image17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1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jpeg"/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4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7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8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1535"/>
            <a:ext cx="5760085" cy="1021080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2"/>
                </a:lnTo>
                <a:lnTo>
                  <a:pt x="5759640" y="1020952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30617" y="222930"/>
            <a:ext cx="4080510" cy="537967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14"/>
              </a:spcBef>
            </a:pPr>
            <a:r>
              <a:rPr lang="ru-RU" sz="3400" spc="-5" dirty="0"/>
              <a:t>Химия</a:t>
            </a:r>
            <a:endParaRPr sz="3400" dirty="0"/>
          </a:p>
        </p:txBody>
      </p:sp>
      <p:sp>
        <p:nvSpPr>
          <p:cNvPr id="4" name="object 4"/>
          <p:cNvSpPr txBox="1"/>
          <p:nvPr/>
        </p:nvSpPr>
        <p:spPr>
          <a:xfrm>
            <a:off x="901700" y="1251207"/>
            <a:ext cx="4278365" cy="1000274"/>
          </a:xfrm>
          <a:prstGeom prst="rect">
            <a:avLst/>
          </a:prstGeom>
        </p:spPr>
        <p:txBody>
          <a:bodyPr vert="horz" wrap="square" lIns="0" tIns="43180" rIns="0" bIns="0" rtlCol="0">
            <a:spAutoFit/>
          </a:bodyPr>
          <a:lstStyle/>
          <a:p>
            <a:pPr marL="12700" marR="5080">
              <a:lnSpc>
                <a:spcPts val="1700"/>
              </a:lnSpc>
              <a:spcBef>
                <a:spcPts val="340"/>
              </a:spcBef>
            </a:pPr>
            <a:r>
              <a:rPr lang="ru-RU" sz="2400" b="1" dirty="0">
                <a:solidFill>
                  <a:srgbClr val="0070C0"/>
                </a:solidFill>
                <a:latin typeface="Arial"/>
                <a:cs typeface="Arial"/>
              </a:rPr>
              <a:t>Тема: </a:t>
            </a:r>
          </a:p>
          <a:p>
            <a:r>
              <a:rPr lang="ru-RU" sz="2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Химические свойства </a:t>
            </a:r>
            <a:r>
              <a:rPr lang="ru-RU" sz="2400" b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алканов</a:t>
            </a:r>
            <a:r>
              <a:rPr lang="ru-RU" sz="2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и их применение</a:t>
            </a:r>
          </a:p>
        </p:txBody>
      </p:sp>
      <p:sp>
        <p:nvSpPr>
          <p:cNvPr id="5" name="object 5"/>
          <p:cNvSpPr/>
          <p:nvPr/>
        </p:nvSpPr>
        <p:spPr>
          <a:xfrm>
            <a:off x="437789" y="1251207"/>
            <a:ext cx="344170" cy="740410"/>
          </a:xfrm>
          <a:custGeom>
            <a:avLst/>
            <a:gdLst/>
            <a:ahLst/>
            <a:cxnLst/>
            <a:rect l="l" t="t" r="r" b="b"/>
            <a:pathLst>
              <a:path w="344170" h="740410">
                <a:moveTo>
                  <a:pt x="343828" y="0"/>
                </a:moveTo>
                <a:lnTo>
                  <a:pt x="0" y="0"/>
                </a:lnTo>
                <a:lnTo>
                  <a:pt x="0" y="740144"/>
                </a:lnTo>
                <a:lnTo>
                  <a:pt x="343828" y="740144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437789" y="2099882"/>
            <a:ext cx="344170" cy="680720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8" name="object 8"/>
          <p:cNvGrpSpPr/>
          <p:nvPr/>
        </p:nvGrpSpPr>
        <p:grpSpPr>
          <a:xfrm>
            <a:off x="4686759" y="212867"/>
            <a:ext cx="634365" cy="634365"/>
            <a:chOff x="4686759" y="212867"/>
            <a:chExt cx="634365" cy="634365"/>
          </a:xfrm>
        </p:grpSpPr>
        <p:sp>
          <p:nvSpPr>
            <p:cNvPr id="9" name="object 9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603608" y="0"/>
                  </a:moveTo>
                  <a:lnTo>
                    <a:pt x="0" y="0"/>
                  </a:lnTo>
                  <a:lnTo>
                    <a:pt x="0" y="603609"/>
                  </a:lnTo>
                  <a:lnTo>
                    <a:pt x="603608" y="603609"/>
                  </a:lnTo>
                  <a:lnTo>
                    <a:pt x="603608" y="0"/>
                  </a:lnTo>
                  <a:close/>
                </a:path>
              </a:pathLst>
            </a:custGeom>
            <a:solidFill>
              <a:srgbClr val="00A650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10" name="object 10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8" y="0"/>
                  </a:lnTo>
                  <a:lnTo>
                    <a:pt x="603608" y="603609"/>
                  </a:lnTo>
                  <a:lnTo>
                    <a:pt x="0" y="603609"/>
                  </a:lnTo>
                  <a:lnTo>
                    <a:pt x="0" y="0"/>
                  </a:lnTo>
                  <a:close/>
                </a:path>
              </a:pathLst>
            </a:custGeom>
            <a:ln w="30481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1" name="object 11"/>
          <p:cNvSpPr txBox="1"/>
          <p:nvPr/>
        </p:nvSpPr>
        <p:spPr>
          <a:xfrm>
            <a:off x="4855805" y="297551"/>
            <a:ext cx="386137" cy="362279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25"/>
              </a:spcBef>
            </a:pPr>
            <a:r>
              <a:rPr lang="ru-RU" sz="2250" b="1" spc="10" dirty="0">
                <a:solidFill>
                  <a:srgbClr val="FFFFFF"/>
                </a:solidFill>
                <a:latin typeface="Arial"/>
                <a:cs typeface="Arial"/>
              </a:rPr>
              <a:t>10</a:t>
            </a:r>
            <a:endParaRPr sz="2250" dirty="0">
              <a:latin typeface="Arial"/>
              <a:cs typeface="Arial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4802522" y="551458"/>
            <a:ext cx="439420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95"/>
              </a:spcBef>
            </a:pPr>
            <a:r>
              <a:rPr sz="1300" spc="5" dirty="0">
                <a:solidFill>
                  <a:srgbClr val="FFFFFF"/>
                </a:solidFill>
                <a:latin typeface="Arial"/>
                <a:cs typeface="Arial"/>
              </a:rPr>
              <a:t>к</a:t>
            </a:r>
            <a:r>
              <a:rPr sz="1300" spc="-5" dirty="0">
                <a:solidFill>
                  <a:srgbClr val="FFFFFF"/>
                </a:solidFill>
                <a:latin typeface="Arial"/>
                <a:cs typeface="Arial"/>
              </a:rPr>
              <a:t>ласс</a:t>
            </a:r>
            <a:endParaRPr sz="13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FD64E2E-6018-414C-BFB6-B6E6B58CAA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369332"/>
          </a:xfrm>
        </p:spPr>
        <p:txBody>
          <a:bodyPr/>
          <a:lstStyle/>
          <a:p>
            <a:pPr algn="ctr"/>
            <a:r>
              <a:rPr lang="ru-RU" sz="2400" dirty="0"/>
              <a:t>Дегидрирование</a:t>
            </a:r>
          </a:p>
        </p:txBody>
      </p:sp>
      <p:sp>
        <p:nvSpPr>
          <p:cNvPr id="4" name="Содержимое 2">
            <a:extLst>
              <a:ext uri="{FF2B5EF4-FFF2-40B4-BE49-F238E27FC236}">
                <a16:creationId xmlns:a16="http://schemas.microsoft.com/office/drawing/2014/main" id="{72FAE497-D03B-4537-85A5-7FE6A8C94E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1600" y="564797"/>
            <a:ext cx="5562600" cy="1972028"/>
          </a:xfrm>
        </p:spPr>
        <p:txBody>
          <a:bodyPr/>
          <a:lstStyle/>
          <a:p>
            <a:pPr algn="ctr" eaLnBrk="1" hangingPunct="1">
              <a:buNone/>
              <a:defRPr/>
            </a:pPr>
            <a:r>
              <a:rPr lang="ru-RU" b="1" i="1" dirty="0">
                <a:latin typeface="Arial" panose="020B0604020202020204" pitchFamily="34" charset="0"/>
                <a:cs typeface="Arial" panose="020B0604020202020204" pitchFamily="34" charset="0"/>
              </a:rPr>
              <a:t>При пропускании нагретого </a:t>
            </a:r>
            <a:r>
              <a:rPr lang="ru-RU" b="1" i="1" dirty="0" err="1">
                <a:latin typeface="Arial" panose="020B0604020202020204" pitchFamily="34" charset="0"/>
                <a:cs typeface="Arial" panose="020B0604020202020204" pitchFamily="34" charset="0"/>
              </a:rPr>
              <a:t>алкана</a:t>
            </a:r>
            <a:r>
              <a:rPr lang="ru-RU" b="1" i="1" dirty="0">
                <a:latin typeface="Arial" panose="020B0604020202020204" pitchFamily="34" charset="0"/>
                <a:cs typeface="Arial" panose="020B0604020202020204" pitchFamily="34" charset="0"/>
              </a:rPr>
              <a:t> над  </a:t>
            </a:r>
            <a:r>
              <a:rPr lang="ru-RU" sz="1600" b="1" i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платиновым или никелевым катализатором </a:t>
            </a:r>
            <a:r>
              <a:rPr lang="ru-RU" b="1" i="1" dirty="0">
                <a:latin typeface="Arial" panose="020B0604020202020204" pitchFamily="34" charset="0"/>
                <a:cs typeface="Arial" panose="020B0604020202020204" pitchFamily="34" charset="0"/>
              </a:rPr>
              <a:t>может отщепиться водород. </a:t>
            </a: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Этот </a:t>
            </a:r>
            <a:r>
              <a:rPr lang="ru-RU" b="1" i="1" dirty="0">
                <a:latin typeface="Arial" panose="020B0604020202020204" pitchFamily="34" charset="0"/>
                <a:cs typeface="Arial" panose="020B0604020202020204" pitchFamily="34" charset="0"/>
              </a:rPr>
              <a:t>процесс называется дегидрированием</a:t>
            </a:r>
          </a:p>
          <a:p>
            <a:pPr algn="ctr" eaLnBrk="1" hangingPunct="1">
              <a:buFont typeface="+mj-lt"/>
              <a:buAutoNum type="arabicParenR"/>
              <a:defRPr/>
            </a:pPr>
            <a:endParaRPr lang="ru-RU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eaLnBrk="1" hangingPunct="1">
              <a:buNone/>
              <a:defRPr/>
            </a:pPr>
            <a:r>
              <a:rPr lang="en-US" sz="2000" i="1" dirty="0"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lang="en-US" sz="2000" i="1" baseline="-25000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US" sz="2000" i="1" dirty="0"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en-US" sz="2000" i="1" baseline="-25000" dirty="0"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en-US" sz="20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i="1" dirty="0">
                <a:latin typeface="Arial" panose="020B0604020202020204" pitchFamily="34" charset="0"/>
                <a:cs typeface="Arial" panose="020B0604020202020204" pitchFamily="34" charset="0"/>
              </a:rPr>
              <a:t>       </a:t>
            </a:r>
            <a:r>
              <a:rPr lang="ru-RU" sz="1600" i="1" dirty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n-US" sz="2000" i="1" dirty="0"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lang="en-US" sz="2000" i="1" baseline="-25000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US" sz="2000" i="1" dirty="0"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en-US" sz="2000" i="1" baseline="-25000" dirty="0"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r>
              <a:rPr lang="en-US" sz="2000" i="1" dirty="0">
                <a:latin typeface="Arial" panose="020B0604020202020204" pitchFamily="34" charset="0"/>
                <a:cs typeface="Arial" panose="020B0604020202020204" pitchFamily="34" charset="0"/>
              </a:rPr>
              <a:t> + H</a:t>
            </a:r>
            <a:r>
              <a:rPr lang="en-US" sz="2000" i="1" baseline="-25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ru-RU" sz="2000" i="1" baseline="-25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eaLnBrk="1" hangingPunct="1">
              <a:buNone/>
              <a:defRPr/>
            </a:pPr>
            <a:endParaRPr lang="ru-RU" sz="2000" i="1" baseline="-25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360363" eaLnBrk="1" hangingPunct="1">
              <a:buNone/>
            </a:pPr>
            <a:r>
              <a:rPr lang="ru-RU" sz="2000" i="1" dirty="0">
                <a:latin typeface="Arial" panose="020B0604020202020204" pitchFamily="34" charset="0"/>
                <a:cs typeface="Arial" panose="020B0604020202020204" pitchFamily="34" charset="0"/>
              </a:rPr>
              <a:t>	СН</a:t>
            </a:r>
            <a:r>
              <a:rPr lang="ru-RU" sz="1600" i="1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ru-RU" sz="2000" i="1" dirty="0">
                <a:latin typeface="Arial" panose="020B0604020202020204" pitchFamily="34" charset="0"/>
                <a:cs typeface="Arial" panose="020B0604020202020204" pitchFamily="34" charset="0"/>
              </a:rPr>
              <a:t>─СН</a:t>
            </a:r>
            <a:r>
              <a:rPr lang="ru-RU" sz="1600" i="1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ru-RU" sz="2000" i="1" dirty="0">
                <a:latin typeface="Arial" panose="020B0604020202020204" pitchFamily="34" charset="0"/>
                <a:cs typeface="Arial" panose="020B0604020202020204" pitchFamily="34" charset="0"/>
              </a:rPr>
              <a:t>           Н</a:t>
            </a:r>
            <a:r>
              <a:rPr lang="ru-RU" sz="1200" i="1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ru-RU" sz="2000" i="1" dirty="0">
                <a:latin typeface="Arial" panose="020B0604020202020204" pitchFamily="34" charset="0"/>
                <a:cs typeface="Arial" panose="020B0604020202020204" pitchFamily="34" charset="0"/>
              </a:rPr>
              <a:t>С═СН</a:t>
            </a:r>
            <a:r>
              <a:rPr lang="ru-RU" sz="1200" i="1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ru-RU" sz="2000" i="1" dirty="0">
                <a:latin typeface="Arial" panose="020B0604020202020204" pitchFamily="34" charset="0"/>
                <a:cs typeface="Arial" panose="020B0604020202020204" pitchFamily="34" charset="0"/>
              </a:rPr>
              <a:t> + Н</a:t>
            </a:r>
            <a:r>
              <a:rPr lang="ru-RU" sz="1200" i="1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</a:p>
          <a:p>
            <a:pPr marL="0" indent="360363" eaLnBrk="1" hangingPunct="1">
              <a:buFontTx/>
              <a:buNone/>
            </a:pPr>
            <a:endParaRPr lang="ru-RU" sz="20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eaLnBrk="1" hangingPunct="1">
              <a:buNone/>
              <a:defRPr/>
            </a:pPr>
            <a:endParaRPr lang="ru-RU" sz="16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eaLnBrk="1" hangingPunct="1">
              <a:buNone/>
              <a:defRPr/>
            </a:pPr>
            <a:endParaRPr lang="ru-RU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eaLnBrk="1" hangingPunct="1">
              <a:buNone/>
              <a:defRPr/>
            </a:pP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eaLnBrk="1" hangingPunct="1">
              <a:buFont typeface="Wingdings 2" pitchFamily="18" charset="2"/>
              <a:buNone/>
              <a:defRPr/>
            </a:pPr>
            <a:endParaRPr lang="ru-RU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360363" algn="ctr" eaLnBrk="1" hangingPunct="1">
              <a:spcBef>
                <a:spcPts val="0"/>
              </a:spcBef>
              <a:buFontTx/>
              <a:buAutoNum type="arabicParenR"/>
            </a:pPr>
            <a:endParaRPr lang="ru-RU" sz="1100" b="1" i="1" dirty="0">
              <a:solidFill>
                <a:srgbClr val="CC33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spcBef>
                <a:spcPts val="0"/>
              </a:spcBef>
              <a:buNone/>
              <a:defRPr/>
            </a:pPr>
            <a:endParaRPr lang="ru-RU" sz="1600" b="1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spcBef>
                <a:spcPts val="0"/>
              </a:spcBef>
              <a:buNone/>
              <a:defRPr/>
            </a:pPr>
            <a:endParaRPr lang="ru-RU" sz="1600" b="1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spcBef>
                <a:spcPts val="0"/>
              </a:spcBef>
              <a:buNone/>
              <a:defRPr/>
            </a:pPr>
            <a:endParaRPr lang="ru-RU" sz="1600" b="1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spcBef>
                <a:spcPts val="0"/>
              </a:spcBef>
              <a:buNone/>
              <a:defRPr/>
            </a:pPr>
            <a:endParaRPr lang="ru-RU" sz="1600" b="1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spcBef>
                <a:spcPts val="0"/>
              </a:spcBef>
              <a:buFont typeface="Arial" pitchFamily="34" charset="0"/>
              <a:buNone/>
              <a:defRPr/>
            </a:pPr>
            <a:endParaRPr lang="ru-RU" sz="1600" b="1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360363" eaLnBrk="1" hangingPunct="1">
              <a:spcBef>
                <a:spcPts val="0"/>
              </a:spcBef>
              <a:buFontTx/>
              <a:buNone/>
            </a:pPr>
            <a:endParaRPr lang="ru-RU" sz="1100" dirty="0">
              <a:solidFill>
                <a:schemeClr val="accent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360363" eaLnBrk="1" hangingPunct="1">
              <a:spcBef>
                <a:spcPts val="0"/>
              </a:spcBef>
              <a:buFontTx/>
              <a:buNone/>
            </a:pPr>
            <a:endParaRPr lang="ru-RU" sz="1100" dirty="0">
              <a:solidFill>
                <a:schemeClr val="accent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None/>
            </a:pPr>
            <a:endParaRPr lang="ru-RU" sz="1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5" name="Прямая со стрелкой 4">
            <a:extLst>
              <a:ext uri="{FF2B5EF4-FFF2-40B4-BE49-F238E27FC236}">
                <a16:creationId xmlns:a16="http://schemas.microsoft.com/office/drawing/2014/main" id="{975AE4BE-92AF-408F-8532-FACFCDE8E7E8}"/>
              </a:ext>
            </a:extLst>
          </p:cNvPr>
          <p:cNvCxnSpPr>
            <a:cxnSpLocks/>
          </p:cNvCxnSpPr>
          <p:nvPr/>
        </p:nvCxnSpPr>
        <p:spPr>
          <a:xfrm>
            <a:off x="2273300" y="1607639"/>
            <a:ext cx="68580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Прямая со стрелкой 6">
            <a:extLst>
              <a:ext uri="{FF2B5EF4-FFF2-40B4-BE49-F238E27FC236}">
                <a16:creationId xmlns:a16="http://schemas.microsoft.com/office/drawing/2014/main" id="{0821005A-7818-4A3A-85C6-9595BBED946F}"/>
              </a:ext>
            </a:extLst>
          </p:cNvPr>
          <p:cNvCxnSpPr>
            <a:cxnSpLocks/>
          </p:cNvCxnSpPr>
          <p:nvPr/>
        </p:nvCxnSpPr>
        <p:spPr>
          <a:xfrm>
            <a:off x="2219234" y="2079625"/>
            <a:ext cx="663666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A0D0B0D8-7E59-44FA-BDE7-5537A0E246AB}"/>
              </a:ext>
            </a:extLst>
          </p:cNvPr>
          <p:cNvSpPr/>
          <p:nvPr/>
        </p:nvSpPr>
        <p:spPr>
          <a:xfrm>
            <a:off x="2375378" y="1289635"/>
            <a:ext cx="4154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i="1" dirty="0">
                <a:latin typeface="Arial" panose="020B0604020202020204" pitchFamily="34" charset="0"/>
                <a:cs typeface="Arial" panose="020B0604020202020204" pitchFamily="34" charset="0"/>
              </a:rPr>
              <a:t>Pt</a:t>
            </a:r>
            <a:endParaRPr lang="ru-RU" dirty="0"/>
          </a:p>
        </p:txBody>
      </p:sp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id="{6564D01A-BA48-4C1B-A012-0375DFF09643}"/>
              </a:ext>
            </a:extLst>
          </p:cNvPr>
          <p:cNvSpPr/>
          <p:nvPr/>
        </p:nvSpPr>
        <p:spPr>
          <a:xfrm>
            <a:off x="2343318" y="1761086"/>
            <a:ext cx="40267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i="1" dirty="0">
                <a:latin typeface="Arial" panose="020B0604020202020204" pitchFamily="34" charset="0"/>
                <a:cs typeface="Arial" panose="020B0604020202020204" pitchFamily="34" charset="0"/>
              </a:rPr>
              <a:t>Ni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8116979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66C270B-5E7E-4F8C-93FC-47876263B0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0740" y="98425"/>
            <a:ext cx="5164320" cy="369332"/>
          </a:xfrm>
        </p:spPr>
        <p:txBody>
          <a:bodyPr/>
          <a:lstStyle/>
          <a:p>
            <a:pPr algn="ctr"/>
            <a:r>
              <a:rPr lang="ru-RU" sz="2400" dirty="0"/>
              <a:t>Реакция изомеризация</a:t>
            </a:r>
          </a:p>
        </p:txBody>
      </p:sp>
      <p:sp>
        <p:nvSpPr>
          <p:cNvPr id="4" name="Содержимое 2">
            <a:extLst>
              <a:ext uri="{FF2B5EF4-FFF2-40B4-BE49-F238E27FC236}">
                <a16:creationId xmlns:a16="http://schemas.microsoft.com/office/drawing/2014/main" id="{063C20FB-A807-48B2-AD5B-69295F13FAC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55026" y="631825"/>
            <a:ext cx="5164320" cy="2133600"/>
          </a:xfrm>
          <a:ln w="76200"/>
        </p:spPr>
        <p:txBody>
          <a:bodyPr/>
          <a:lstStyle/>
          <a:p>
            <a:pPr algn="just" eaLnBrk="1" hangingPunct="1">
              <a:buFont typeface="Arial" pitchFamily="34" charset="0"/>
              <a:buNone/>
              <a:defRPr/>
            </a:pP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Под влиянием катализаторов при нагревании углеводороды нормального строения подвергаются изомеризации - перестройке углеродного скелета с образованием </a:t>
            </a:r>
            <a:r>
              <a:rPr lang="ru-RU" b="1" dirty="0" err="1">
                <a:latin typeface="Arial" panose="020B0604020202020204" pitchFamily="34" charset="0"/>
                <a:cs typeface="Arial" panose="020B0604020202020204" pitchFamily="34" charset="0"/>
              </a:rPr>
              <a:t>алканов</a:t>
            </a: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 разветвленного строения.   </a:t>
            </a:r>
          </a:p>
          <a:p>
            <a:pPr algn="just" eaLnBrk="1" hangingPunct="1">
              <a:buFont typeface="Arial" pitchFamily="34" charset="0"/>
              <a:buNone/>
              <a:defRPr/>
            </a:pPr>
            <a:endParaRPr lang="ru-RU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eaLnBrk="1" hangingPunct="1">
              <a:buFont typeface="Arial" pitchFamily="34" charset="0"/>
              <a:buNone/>
              <a:defRPr/>
            </a:pPr>
            <a:r>
              <a:rPr lang="ru-RU" sz="1200" b="1" dirty="0">
                <a:latin typeface="Arial" panose="020B0604020202020204" pitchFamily="34" charset="0"/>
                <a:cs typeface="Arial" panose="020B0604020202020204" pitchFamily="34" charset="0"/>
              </a:rPr>
              <a:t>         </a:t>
            </a: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CH</a:t>
            </a:r>
            <a:r>
              <a:rPr lang="en-US" sz="1600" b="1" baseline="-25000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-CH</a:t>
            </a:r>
            <a:r>
              <a:rPr lang="en-US" sz="1600" b="1" baseline="-25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-CH</a:t>
            </a:r>
            <a:r>
              <a:rPr lang="en-US" sz="1600" b="1" baseline="-25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-CH</a:t>
            </a:r>
            <a:r>
              <a:rPr lang="en-US" sz="1600" b="1" baseline="-25000" dirty="0">
                <a:latin typeface="Arial" panose="020B0604020202020204" pitchFamily="34" charset="0"/>
                <a:cs typeface="Arial" panose="020B0604020202020204" pitchFamily="34" charset="0"/>
              </a:rPr>
              <a:t>3 </a:t>
            </a:r>
            <a:r>
              <a:rPr lang="ru-RU" sz="1600" b="1" baseline="-25000" dirty="0">
                <a:latin typeface="Arial" panose="020B0604020202020204" pitchFamily="34" charset="0"/>
                <a:cs typeface="Arial" panose="020B0604020202020204" pitchFamily="34" charset="0"/>
              </a:rPr>
              <a:t>        </a:t>
            </a:r>
            <a:r>
              <a:rPr lang="en-US" sz="2400" b="1" baseline="30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AlCl</a:t>
            </a:r>
            <a:r>
              <a:rPr lang="en-US" sz="1800" b="1" baseline="30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US" sz="1600" b="1" dirty="0">
                <a:solidFill>
                  <a:srgbClr val="CC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CH</a:t>
            </a:r>
            <a:r>
              <a:rPr lang="en-US" sz="1600" b="1" baseline="-25000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-CH-CH</a:t>
            </a:r>
            <a:r>
              <a:rPr lang="en-US" sz="1600" b="1" baseline="-25000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endParaRPr lang="ru-RU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eaLnBrk="1" hangingPunct="1">
              <a:buFont typeface="Arial" pitchFamily="34" charset="0"/>
              <a:buNone/>
              <a:defRPr/>
            </a:pPr>
            <a:r>
              <a:rPr lang="ru-RU" sz="1800" b="1" baseline="-25000" dirty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n-US" sz="1800" b="1" baseline="-25000" dirty="0"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                           </a:t>
            </a:r>
            <a:r>
              <a:rPr lang="ru-RU" sz="1800" b="1" baseline="-25000" dirty="0"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</a:t>
            </a:r>
          </a:p>
          <a:p>
            <a:pPr algn="just" eaLnBrk="1" hangingPunct="1">
              <a:buFont typeface="Arial" pitchFamily="34" charset="0"/>
              <a:buNone/>
              <a:defRPr/>
            </a:pPr>
            <a:r>
              <a:rPr lang="ru-RU" sz="1600" b="1" baseline="-25000" dirty="0">
                <a:latin typeface="Arial" panose="020B0604020202020204" pitchFamily="34" charset="0"/>
                <a:cs typeface="Arial" panose="020B0604020202020204" pitchFamily="34" charset="0"/>
              </a:rPr>
              <a:t>			</a:t>
            </a:r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                </a:t>
            </a: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CH</a:t>
            </a:r>
            <a:r>
              <a:rPr lang="en-US" sz="1600" b="1" baseline="-25000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endParaRPr lang="ru-RU" sz="1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eaLnBrk="1" hangingPunct="1">
              <a:buFont typeface="Arial" pitchFamily="34" charset="0"/>
              <a:buNone/>
              <a:defRPr/>
            </a:pPr>
            <a:r>
              <a:rPr lang="ru-RU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н-бутан                                        2-метилпропан</a:t>
            </a:r>
          </a:p>
          <a:p>
            <a:pPr marL="0" indent="360363" algn="just" eaLnBrk="1" hangingPunct="1">
              <a:spcBef>
                <a:spcPts val="0"/>
              </a:spcBef>
              <a:buFontTx/>
              <a:buAutoNum type="arabicParenR"/>
            </a:pPr>
            <a:endParaRPr lang="ru-RU" b="1" dirty="0">
              <a:solidFill>
                <a:srgbClr val="CC33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eaLnBrk="1" hangingPunct="1">
              <a:spcBef>
                <a:spcPts val="0"/>
              </a:spcBef>
              <a:buNone/>
              <a:defRPr/>
            </a:pPr>
            <a:endParaRPr lang="ru-RU" sz="105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eaLnBrk="1" hangingPunct="1">
              <a:spcBef>
                <a:spcPts val="0"/>
              </a:spcBef>
              <a:buNone/>
              <a:defRPr/>
            </a:pPr>
            <a:endParaRPr lang="ru-RU" sz="105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eaLnBrk="1" hangingPunct="1">
              <a:spcBef>
                <a:spcPts val="0"/>
              </a:spcBef>
              <a:buNone/>
              <a:defRPr/>
            </a:pPr>
            <a:endParaRPr lang="ru-RU" sz="105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eaLnBrk="1" hangingPunct="1">
              <a:spcBef>
                <a:spcPts val="0"/>
              </a:spcBef>
              <a:buNone/>
              <a:defRPr/>
            </a:pPr>
            <a:endParaRPr lang="ru-RU" sz="105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eaLnBrk="1" hangingPunct="1">
              <a:spcBef>
                <a:spcPts val="0"/>
              </a:spcBef>
              <a:buFont typeface="Arial" pitchFamily="34" charset="0"/>
              <a:buNone/>
              <a:defRPr/>
            </a:pPr>
            <a:endParaRPr lang="ru-RU" sz="105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360363" algn="just" eaLnBrk="1" hangingPunct="1">
              <a:spcBef>
                <a:spcPts val="0"/>
              </a:spcBef>
              <a:buFontTx/>
              <a:buNone/>
            </a:pPr>
            <a:endParaRPr lang="ru-RU" b="1" dirty="0">
              <a:solidFill>
                <a:schemeClr val="accent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360363" algn="just" eaLnBrk="1" hangingPunct="1">
              <a:spcBef>
                <a:spcPts val="0"/>
              </a:spcBef>
              <a:buFontTx/>
              <a:buNone/>
            </a:pPr>
            <a:endParaRPr lang="ru-RU" b="1" dirty="0">
              <a:solidFill>
                <a:schemeClr val="accent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buNone/>
            </a:pPr>
            <a:endParaRPr lang="ru-RU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5" name="Прямая со стрелкой 4">
            <a:extLst>
              <a:ext uri="{FF2B5EF4-FFF2-40B4-BE49-F238E27FC236}">
                <a16:creationId xmlns:a16="http://schemas.microsoft.com/office/drawing/2014/main" id="{3C34B61B-C1AD-4E68-98EA-7BE715E499E4}"/>
              </a:ext>
            </a:extLst>
          </p:cNvPr>
          <p:cNvCxnSpPr>
            <a:cxnSpLocks/>
          </p:cNvCxnSpPr>
          <p:nvPr/>
        </p:nvCxnSpPr>
        <p:spPr>
          <a:xfrm>
            <a:off x="2654300" y="1774825"/>
            <a:ext cx="68580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>
            <a:extLst>
              <a:ext uri="{FF2B5EF4-FFF2-40B4-BE49-F238E27FC236}">
                <a16:creationId xmlns:a16="http://schemas.microsoft.com/office/drawing/2014/main" id="{9D6B7F5B-BA69-4B03-A801-9CAE31A6F6E4}"/>
              </a:ext>
            </a:extLst>
          </p:cNvPr>
          <p:cNvCxnSpPr>
            <a:cxnSpLocks/>
          </p:cNvCxnSpPr>
          <p:nvPr/>
        </p:nvCxnSpPr>
        <p:spPr>
          <a:xfrm>
            <a:off x="4102100" y="1851025"/>
            <a:ext cx="0" cy="30480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733967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A7DD880-6D74-484E-95F3-67A6090044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0739" y="48538"/>
            <a:ext cx="5164320" cy="430887"/>
          </a:xfrm>
        </p:spPr>
        <p:txBody>
          <a:bodyPr/>
          <a:lstStyle/>
          <a:p>
            <a:pPr algn="ctr"/>
            <a:r>
              <a:rPr lang="ru-RU" sz="2800" dirty="0"/>
              <a:t>Горение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C280EFD5-155D-4065-97ED-5111068C436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82676" y="1360974"/>
            <a:ext cx="5249159" cy="861774"/>
          </a:xfrm>
        </p:spPr>
        <p:txBody>
          <a:bodyPr/>
          <a:lstStyle/>
          <a:p>
            <a:pPr algn="ctr"/>
            <a:r>
              <a:rPr lang="ru-RU" sz="2800" b="1" dirty="0">
                <a:latin typeface="Arial" panose="020B0604020202020204" pitchFamily="34" charset="0"/>
                <a:cs typeface="Arial" panose="020B0604020202020204" pitchFamily="34" charset="0"/>
              </a:rPr>
              <a:t>СН</a:t>
            </a: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ru-RU" sz="2800" b="1" dirty="0">
                <a:latin typeface="Arial" panose="020B0604020202020204" pitchFamily="34" charset="0"/>
                <a:cs typeface="Arial" panose="020B0604020202020204" pitchFamily="34" charset="0"/>
              </a:rPr>
              <a:t> +2О</a:t>
            </a: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ru-RU" sz="2800" b="1" dirty="0">
                <a:latin typeface="Arial" panose="020B0604020202020204" pitchFamily="34" charset="0"/>
                <a:cs typeface="Arial" panose="020B0604020202020204" pitchFamily="34" charset="0"/>
              </a:rPr>
              <a:t> →СО</a:t>
            </a: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ru-RU" sz="2800" b="1" dirty="0">
                <a:latin typeface="Arial" panose="020B0604020202020204" pitchFamily="34" charset="0"/>
                <a:cs typeface="Arial" panose="020B0604020202020204" pitchFamily="34" charset="0"/>
              </a:rPr>
              <a:t> + 2Н</a:t>
            </a: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ru-RU" sz="2800" b="1" dirty="0">
                <a:latin typeface="Arial" panose="020B0604020202020204" pitchFamily="34" charset="0"/>
                <a:cs typeface="Arial" panose="020B0604020202020204" pitchFamily="34" charset="0"/>
              </a:rPr>
              <a:t>О</a:t>
            </a:r>
          </a:p>
          <a:p>
            <a:pPr algn="ctr"/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7ACFE0B7-4FDD-4E3E-B3C3-6E4B0AFEA461}"/>
                  </a:ext>
                </a:extLst>
              </p:cNvPr>
              <p:cNvSpPr txBox="1"/>
              <p:nvPr/>
            </p:nvSpPr>
            <p:spPr>
              <a:xfrm>
                <a:off x="163323" y="639358"/>
                <a:ext cx="5568512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sz="24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𝐶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sub>
                      </m:sSub>
                      <m:sSub>
                        <m:sSubPr>
                          <m:ctrlPr>
                            <a:rPr lang="ru-RU" sz="24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𝐻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+2</m:t>
                          </m:r>
                        </m:sub>
                      </m:sSub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+           </m:t>
                      </m:r>
                      <m:sSub>
                        <m:sSub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     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𝑂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2 </m:t>
                          </m:r>
                        </m:sub>
                      </m:sSub>
                      <m:r>
                        <a:rPr lang="en-US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→   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𝐶</m:t>
                      </m:r>
                      <m:sSub>
                        <m:sSubPr>
                          <m:ctrlPr>
                            <a:rPr lang="en-US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𝑂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US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      </m:t>
                      </m:r>
                      <m:sSub>
                        <m:sSubPr>
                          <m:ctrlPr>
                            <a:rPr lang="en-US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   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𝐻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US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𝑂</m:t>
                      </m:r>
                    </m:oMath>
                  </m:oMathPara>
                </a14:m>
                <a:endParaRPr lang="ru-RU" sz="2400" dirty="0"/>
              </a:p>
            </p:txBody>
          </p:sp>
        </mc:Choice>
        <mc:Fallback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7ACFE0B7-4FDD-4E3E-B3C3-6E4B0AFEA46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3323" y="639358"/>
                <a:ext cx="5568512" cy="369332"/>
              </a:xfrm>
              <a:prstGeom prst="rect">
                <a:avLst/>
              </a:prstGeom>
              <a:blipFill>
                <a:blip r:embed="rId2"/>
                <a:stretch>
                  <a:fillRect l="-876" r="-657" b="-1666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" name="Прямоугольник 4">
                <a:extLst>
                  <a:ext uri="{FF2B5EF4-FFF2-40B4-BE49-F238E27FC236}">
                    <a16:creationId xmlns:a16="http://schemas.microsoft.com/office/drawing/2014/main" id="{CF571732-D234-4377-AC20-01517BC912CE}"/>
                  </a:ext>
                </a:extLst>
              </p:cNvPr>
              <p:cNvSpPr/>
              <p:nvPr/>
            </p:nvSpPr>
            <p:spPr>
              <a:xfrm>
                <a:off x="3194922" y="608998"/>
                <a:ext cx="452367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𝒏</m:t>
                      </m:r>
                    </m:oMath>
                  </m:oMathPara>
                </a14:m>
                <a:endParaRPr lang="ru-RU" sz="2400" b="1" dirty="0"/>
              </a:p>
            </p:txBody>
          </p:sp>
        </mc:Choice>
        <mc:Fallback>
          <p:sp>
            <p:nvSpPr>
              <p:cNvPr id="5" name="Прямоугольник 4">
                <a:extLst>
                  <a:ext uri="{FF2B5EF4-FFF2-40B4-BE49-F238E27FC236}">
                    <a16:creationId xmlns:a16="http://schemas.microsoft.com/office/drawing/2014/main" id="{CF571732-D234-4377-AC20-01517BC912CE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94922" y="608998"/>
                <a:ext cx="452367" cy="461665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" name="Прямоугольник 5">
                <a:extLst>
                  <a:ext uri="{FF2B5EF4-FFF2-40B4-BE49-F238E27FC236}">
                    <a16:creationId xmlns:a16="http://schemas.microsoft.com/office/drawing/2014/main" id="{B0417718-F903-4E8E-9117-1CB69B18F604}"/>
                  </a:ext>
                </a:extLst>
              </p:cNvPr>
              <p:cNvSpPr/>
              <p:nvPr/>
            </p:nvSpPr>
            <p:spPr>
              <a:xfrm>
                <a:off x="4254500" y="683823"/>
                <a:ext cx="1011815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0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b="1" i="1" smtClean="0">
                          <a:latin typeface="Cambria Math" panose="02040503050406030204" pitchFamily="18" charset="0"/>
                        </a:rPr>
                        <m:t>𝒏</m:t>
                      </m:r>
                      <m:r>
                        <a:rPr lang="en-US" b="1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b="1" i="1" smtClean="0">
                          <a:latin typeface="Cambria Math" panose="02040503050406030204" pitchFamily="18" charset="0"/>
                        </a:rPr>
                        <m:t>𝟏</m:t>
                      </m:r>
                      <m:r>
                        <a:rPr lang="en-US" b="1" i="1" smtClean="0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ru-RU" b="1" dirty="0"/>
              </a:p>
            </p:txBody>
          </p:sp>
        </mc:Choice>
        <mc:Fallback>
          <p:sp>
            <p:nvSpPr>
              <p:cNvPr id="6" name="Прямоугольник 5">
                <a:extLst>
                  <a:ext uri="{FF2B5EF4-FFF2-40B4-BE49-F238E27FC236}">
                    <a16:creationId xmlns:a16="http://schemas.microsoft.com/office/drawing/2014/main" id="{B0417718-F903-4E8E-9117-1CB69B18F604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54500" y="683823"/>
                <a:ext cx="1011815" cy="369332"/>
              </a:xfrm>
              <a:prstGeom prst="rect">
                <a:avLst/>
              </a:prstGeom>
              <a:blipFill>
                <a:blip r:embed="rId4"/>
                <a:stretch>
                  <a:fillRect b="-1311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7" name="Прямоугольник 6">
                <a:extLst>
                  <a:ext uri="{FF2B5EF4-FFF2-40B4-BE49-F238E27FC236}">
                    <a16:creationId xmlns:a16="http://schemas.microsoft.com/office/drawing/2014/main" id="{32247B27-D053-4AC8-848F-F4B30C097737}"/>
                  </a:ext>
                </a:extLst>
              </p:cNvPr>
              <p:cNvSpPr/>
              <p:nvPr/>
            </p:nvSpPr>
            <p:spPr>
              <a:xfrm>
                <a:off x="1464120" y="693620"/>
                <a:ext cx="1265282" cy="3077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1" i="1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sz="1400" b="1" i="1" smtClean="0">
                          <a:latin typeface="Cambria Math" panose="02040503050406030204" pitchFamily="18" charset="0"/>
                        </a:rPr>
                        <m:t>𝟏</m:t>
                      </m:r>
                      <m:r>
                        <a:rPr lang="en-US" sz="1400" b="1" i="1" smtClean="0"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n-US" sz="1400" b="1" i="1" smtClean="0">
                          <a:latin typeface="Cambria Math" panose="02040503050406030204" pitchFamily="18" charset="0"/>
                        </a:rPr>
                        <m:t>𝟓</m:t>
                      </m:r>
                      <m:r>
                        <a:rPr lang="en-US" sz="1400" b="1" i="1">
                          <a:latin typeface="Cambria Math" panose="02040503050406030204" pitchFamily="18" charset="0"/>
                        </a:rPr>
                        <m:t>𝒏</m:t>
                      </m:r>
                      <m:r>
                        <a:rPr lang="en-US" sz="1400" b="1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1400" b="1" i="1" smtClean="0">
                          <a:latin typeface="Cambria Math" panose="02040503050406030204" pitchFamily="18" charset="0"/>
                        </a:rPr>
                        <m:t>𝟎</m:t>
                      </m:r>
                      <m:r>
                        <a:rPr lang="en-US" sz="1400" b="1" i="1" smtClean="0"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n-US" sz="1400" b="1" i="1" smtClean="0">
                          <a:latin typeface="Cambria Math" panose="02040503050406030204" pitchFamily="18" charset="0"/>
                        </a:rPr>
                        <m:t>𝟓</m:t>
                      </m:r>
                      <m:r>
                        <a:rPr lang="en-US" sz="1400" b="1" i="1" smtClean="0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ru-RU" sz="1400" b="1" dirty="0"/>
              </a:p>
            </p:txBody>
          </p:sp>
        </mc:Choice>
        <mc:Fallback>
          <p:sp>
            <p:nvSpPr>
              <p:cNvPr id="7" name="Прямоугольник 6">
                <a:extLst>
                  <a:ext uri="{FF2B5EF4-FFF2-40B4-BE49-F238E27FC236}">
                    <a16:creationId xmlns:a16="http://schemas.microsoft.com/office/drawing/2014/main" id="{32247B27-D053-4AC8-848F-F4B30C097737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64120" y="693620"/>
                <a:ext cx="1265282" cy="307777"/>
              </a:xfrm>
              <a:prstGeom prst="rect">
                <a:avLst/>
              </a:prstGeom>
              <a:blipFill>
                <a:blip r:embed="rId5"/>
                <a:stretch>
                  <a:fillRect b="-800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Текст 2">
            <a:extLst>
              <a:ext uri="{FF2B5EF4-FFF2-40B4-BE49-F238E27FC236}">
                <a16:creationId xmlns:a16="http://schemas.microsoft.com/office/drawing/2014/main" id="{8AD3A793-B926-4DAE-BBE9-9F49CB2472B3}"/>
              </a:ext>
            </a:extLst>
          </p:cNvPr>
          <p:cNvSpPr txBox="1">
            <a:spLocks/>
          </p:cNvSpPr>
          <p:nvPr/>
        </p:nvSpPr>
        <p:spPr>
          <a:xfrm>
            <a:off x="311076" y="2061432"/>
            <a:ext cx="5249159" cy="86177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>
              <a:defRPr sz="1400" b="0" i="1">
                <a:solidFill>
                  <a:srgbClr val="231F20"/>
                </a:solidFill>
                <a:latin typeface="Arial"/>
                <a:ea typeface="+mn-ea"/>
                <a:cs typeface="Arial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2800" b="1" kern="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ru-RU" sz="2800" b="1" kern="0" dirty="0">
                <a:latin typeface="Arial" panose="020B0604020202020204" pitchFamily="34" charset="0"/>
                <a:cs typeface="Arial" panose="020B0604020202020204" pitchFamily="34" charset="0"/>
              </a:rPr>
              <a:t>С</a:t>
            </a:r>
            <a:r>
              <a:rPr lang="en-US" sz="1800" b="1" kern="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ru-RU" sz="2800" b="1" kern="0" dirty="0">
                <a:latin typeface="Arial" panose="020B0604020202020204" pitchFamily="34" charset="0"/>
                <a:cs typeface="Arial" panose="020B0604020202020204" pitchFamily="34" charset="0"/>
              </a:rPr>
              <a:t>Н</a:t>
            </a:r>
            <a:r>
              <a:rPr lang="en-US" sz="1800" b="1" kern="0" dirty="0"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r>
              <a:rPr lang="ru-RU" sz="2800" b="1" kern="0" dirty="0">
                <a:latin typeface="Arial" panose="020B0604020202020204" pitchFamily="34" charset="0"/>
                <a:cs typeface="Arial" panose="020B0604020202020204" pitchFamily="34" charset="0"/>
              </a:rPr>
              <a:t> +</a:t>
            </a:r>
            <a:r>
              <a:rPr lang="en-US" sz="2800" b="1" kern="0" dirty="0">
                <a:latin typeface="Arial" panose="020B0604020202020204" pitchFamily="34" charset="0"/>
                <a:cs typeface="Arial" panose="020B0604020202020204" pitchFamily="34" charset="0"/>
              </a:rPr>
              <a:t> 7</a:t>
            </a:r>
            <a:r>
              <a:rPr lang="ru-RU" sz="2800" b="1" kern="0" dirty="0">
                <a:latin typeface="Arial" panose="020B0604020202020204" pitchFamily="34" charset="0"/>
                <a:cs typeface="Arial" panose="020B0604020202020204" pitchFamily="34" charset="0"/>
              </a:rPr>
              <a:t>О</a:t>
            </a:r>
            <a:r>
              <a:rPr lang="ru-RU" b="1" kern="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ru-RU" sz="2800" b="1" kern="0" dirty="0">
                <a:latin typeface="Arial" panose="020B0604020202020204" pitchFamily="34" charset="0"/>
                <a:cs typeface="Arial" panose="020B0604020202020204" pitchFamily="34" charset="0"/>
              </a:rPr>
              <a:t> →</a:t>
            </a:r>
            <a:r>
              <a:rPr lang="en-US" sz="2800" b="1" kern="0" dirty="0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ru-RU" sz="2800" b="1" kern="0" dirty="0">
                <a:latin typeface="Arial" panose="020B0604020202020204" pitchFamily="34" charset="0"/>
                <a:cs typeface="Arial" panose="020B0604020202020204" pitchFamily="34" charset="0"/>
              </a:rPr>
              <a:t>СО</a:t>
            </a:r>
            <a:r>
              <a:rPr lang="ru-RU" b="1" kern="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ru-RU" sz="2800" b="1" kern="0" dirty="0">
                <a:latin typeface="Arial" panose="020B0604020202020204" pitchFamily="34" charset="0"/>
                <a:cs typeface="Arial" panose="020B0604020202020204" pitchFamily="34" charset="0"/>
              </a:rPr>
              <a:t> + </a:t>
            </a:r>
            <a:r>
              <a:rPr lang="en-US" sz="2800" b="1" kern="0" dirty="0"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r>
              <a:rPr lang="ru-RU" sz="2800" b="1" kern="0" dirty="0">
                <a:latin typeface="Arial" panose="020B0604020202020204" pitchFamily="34" charset="0"/>
                <a:cs typeface="Arial" panose="020B0604020202020204" pitchFamily="34" charset="0"/>
              </a:rPr>
              <a:t>Н</a:t>
            </a:r>
            <a:r>
              <a:rPr lang="ru-RU" b="1" kern="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ru-RU" sz="2800" b="1" kern="0" dirty="0">
                <a:latin typeface="Arial" panose="020B0604020202020204" pitchFamily="34" charset="0"/>
                <a:cs typeface="Arial" panose="020B0604020202020204" pitchFamily="34" charset="0"/>
              </a:rPr>
              <a:t>О</a:t>
            </a:r>
          </a:p>
          <a:p>
            <a:pPr algn="ctr"/>
            <a:endParaRPr lang="ru-RU" sz="2800" b="1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5194542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508E533-5A9F-4CE8-B2EB-A7E7AA3FC6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369332"/>
          </a:xfrm>
        </p:spPr>
        <p:txBody>
          <a:bodyPr/>
          <a:lstStyle/>
          <a:p>
            <a:pPr algn="ctr"/>
            <a:r>
              <a:rPr lang="ru-RU" sz="2400" dirty="0"/>
              <a:t>Применение </a:t>
            </a:r>
            <a:r>
              <a:rPr lang="ru-RU" sz="2400" dirty="0" err="1"/>
              <a:t>алканов</a:t>
            </a:r>
            <a:endParaRPr lang="ru-RU" sz="2400" dirty="0"/>
          </a:p>
        </p:txBody>
      </p:sp>
      <p:sp>
        <p:nvSpPr>
          <p:cNvPr id="4" name="Прямоугольник 14">
            <a:extLst>
              <a:ext uri="{FF2B5EF4-FFF2-40B4-BE49-F238E27FC236}">
                <a16:creationId xmlns:a16="http://schemas.microsoft.com/office/drawing/2014/main" id="{D37DB461-1BFA-4C50-A8AF-7885097347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4353" y="2249534"/>
            <a:ext cx="1749716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 eaLnBrk="1" hangingPunct="1"/>
            <a:r>
              <a:rPr lang="ru-RU" altLang="ru-RU" dirty="0"/>
              <a:t>Синтетический каучук</a:t>
            </a:r>
          </a:p>
        </p:txBody>
      </p:sp>
      <p:sp>
        <p:nvSpPr>
          <p:cNvPr id="5" name="Прямоугольник 16">
            <a:extLst>
              <a:ext uri="{FF2B5EF4-FFF2-40B4-BE49-F238E27FC236}">
                <a16:creationId xmlns:a16="http://schemas.microsoft.com/office/drawing/2014/main" id="{18081524-9339-4FDE-9D82-1B269C27B08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94069" y="975231"/>
            <a:ext cx="1754797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 eaLnBrk="1" hangingPunct="1"/>
            <a:r>
              <a:rPr lang="ru-RU" altLang="ru-RU" dirty="0"/>
              <a:t>Синтез-газ</a:t>
            </a:r>
          </a:p>
        </p:txBody>
      </p:sp>
      <p:sp>
        <p:nvSpPr>
          <p:cNvPr id="6" name="Прямоугольник 18">
            <a:extLst>
              <a:ext uri="{FF2B5EF4-FFF2-40B4-BE49-F238E27FC236}">
                <a16:creationId xmlns:a16="http://schemas.microsoft.com/office/drawing/2014/main" id="{FF6A1CE6-AE86-4A3A-B61E-A3CB3E73168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61177" y="2338965"/>
            <a:ext cx="1754797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 eaLnBrk="1" hangingPunct="1"/>
            <a:r>
              <a:rPr lang="ru-RU" altLang="ru-RU" dirty="0"/>
              <a:t>Метанол</a:t>
            </a:r>
          </a:p>
        </p:txBody>
      </p:sp>
      <p:pic>
        <p:nvPicPr>
          <p:cNvPr id="7" name="Picture 2" descr="http://jetworks.ru/media/articles/apparatchik-po-himicheskomu-proizvodstvu-sinteticheskogo-kauchuka.jpg">
            <a:extLst>
              <a:ext uri="{FF2B5EF4-FFF2-40B4-BE49-F238E27FC236}">
                <a16:creationId xmlns:a16="http://schemas.microsoft.com/office/drawing/2014/main" id="{492C1E41-B860-40E6-9B4C-930D2106D79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9700" y="555625"/>
            <a:ext cx="2042590" cy="15833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4" descr="http://termodinamika.com.ua/wp-content/uploads/2015/08/sintez_gaz1-300x235.jpeg">
            <a:extLst>
              <a:ext uri="{FF2B5EF4-FFF2-40B4-BE49-F238E27FC236}">
                <a16:creationId xmlns:a16="http://schemas.microsoft.com/office/drawing/2014/main" id="{3A7AACA3-4B38-4103-9244-D7BF78D826B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94069" y="1456092"/>
            <a:ext cx="2049676" cy="15868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6" descr="http://electro-shema.ru/images/puzyrek-s-metanolom.jpg">
            <a:extLst>
              <a:ext uri="{FF2B5EF4-FFF2-40B4-BE49-F238E27FC236}">
                <a16:creationId xmlns:a16="http://schemas.microsoft.com/office/drawing/2014/main" id="{2A4DE9F5-E66E-4F58-BF0E-D609EBE2D69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85453" y="582892"/>
            <a:ext cx="2041454" cy="15786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057322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508E533-5A9F-4CE8-B2EB-A7E7AA3FC6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369332"/>
          </a:xfrm>
        </p:spPr>
        <p:txBody>
          <a:bodyPr/>
          <a:lstStyle/>
          <a:p>
            <a:pPr algn="ctr"/>
            <a:r>
              <a:rPr lang="ru-RU" sz="2400" dirty="0"/>
              <a:t>Применение </a:t>
            </a:r>
            <a:r>
              <a:rPr lang="ru-RU" sz="2400" dirty="0" err="1"/>
              <a:t>алканов</a:t>
            </a:r>
            <a:endParaRPr lang="ru-RU" sz="2400" dirty="0"/>
          </a:p>
        </p:txBody>
      </p:sp>
      <p:sp>
        <p:nvSpPr>
          <p:cNvPr id="13" name="Прямоугольник 14">
            <a:extLst>
              <a:ext uri="{FF2B5EF4-FFF2-40B4-BE49-F238E27FC236}">
                <a16:creationId xmlns:a16="http://schemas.microsoft.com/office/drawing/2014/main" id="{8A44D7C9-BBE6-4511-B985-D2AD94B5619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6144" y="2239722"/>
            <a:ext cx="1596329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 eaLnBrk="1" hangingPunct="1"/>
            <a:r>
              <a:rPr lang="ru-RU" altLang="ru-RU" dirty="0">
                <a:latin typeface="Arial" panose="020B0604020202020204" pitchFamily="34" charset="0"/>
                <a:cs typeface="Arial" panose="020B0604020202020204" pitchFamily="34" charset="0"/>
              </a:rPr>
              <a:t>Топливо в домах</a:t>
            </a:r>
          </a:p>
        </p:txBody>
      </p:sp>
      <p:sp>
        <p:nvSpPr>
          <p:cNvPr id="14" name="Прямоугольник 16">
            <a:extLst>
              <a:ext uri="{FF2B5EF4-FFF2-40B4-BE49-F238E27FC236}">
                <a16:creationId xmlns:a16="http://schemas.microsoft.com/office/drawing/2014/main" id="{4E496DDA-0B82-4435-BDC7-1367D945CA2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82416" y="993855"/>
            <a:ext cx="160096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 eaLnBrk="1" hangingPunct="1"/>
            <a:r>
              <a:rPr lang="ru-RU" altLang="ru-RU" sz="1400" dirty="0">
                <a:latin typeface="Arial" panose="020B0604020202020204" pitchFamily="34" charset="0"/>
                <a:cs typeface="Arial" panose="020B0604020202020204" pitchFamily="34" charset="0"/>
              </a:rPr>
              <a:t>Топливо на электростанциях</a:t>
            </a:r>
          </a:p>
        </p:txBody>
      </p:sp>
      <p:sp>
        <p:nvSpPr>
          <p:cNvPr id="15" name="Прямоугольник 18">
            <a:extLst>
              <a:ext uri="{FF2B5EF4-FFF2-40B4-BE49-F238E27FC236}">
                <a16:creationId xmlns:a16="http://schemas.microsoft.com/office/drawing/2014/main" id="{09D9CF17-AC7E-498C-AC51-570C20E89B6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12058" y="2313692"/>
            <a:ext cx="1600965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 eaLnBrk="1" hangingPunct="1"/>
            <a:r>
              <a:rPr lang="ru-RU" altLang="ru-RU" dirty="0">
                <a:latin typeface="Arial" panose="020B0604020202020204" pitchFamily="34" charset="0"/>
                <a:cs typeface="Arial" panose="020B0604020202020204" pitchFamily="34" charset="0"/>
              </a:rPr>
              <a:t>Горючее для машин</a:t>
            </a:r>
          </a:p>
        </p:txBody>
      </p:sp>
      <p:pic>
        <p:nvPicPr>
          <p:cNvPr id="16" name="Picture 2" descr="https://dg54.mycdn.me/image?t=0&amp;bid=811760721511&amp;id=811760721511&amp;plc=WEB&amp;tkn=*MVE_UFrP656uwA6pWqyNcMFy0O0">
            <a:extLst>
              <a:ext uri="{FF2B5EF4-FFF2-40B4-BE49-F238E27FC236}">
                <a16:creationId xmlns:a16="http://schemas.microsoft.com/office/drawing/2014/main" id="{A7E45F2B-EB81-488D-B3A3-90B8FFA9185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9700" y="580188"/>
            <a:ext cx="1981200" cy="15511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4" descr="http://image.made-in-china.com/45f3j00btJQfjmIJGpg/30-600kw-Natural-Gas-Generator-Biogas-Biomass-Methane-Power-Plant-Fuel-LNG-LPG-CNG-for-Generating-Power-Plant.jpg">
            <a:extLst>
              <a:ext uri="{FF2B5EF4-FFF2-40B4-BE49-F238E27FC236}">
                <a16:creationId xmlns:a16="http://schemas.microsoft.com/office/drawing/2014/main" id="{0188D56A-5DBB-4783-BA74-B7F81B9D6CD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4205" y="1517075"/>
            <a:ext cx="2104389" cy="16253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" name="Picture 6" descr="http://forum.autoua.net/files/2982422-%C8%E7%EE%E1%F0%E0%E6%E5%ED%E8%E5018.jpg">
            <a:extLst>
              <a:ext uri="{FF2B5EF4-FFF2-40B4-BE49-F238E27FC236}">
                <a16:creationId xmlns:a16="http://schemas.microsoft.com/office/drawing/2014/main" id="{026BD3F6-EE21-469A-9BF4-C1CAC311F19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32489" y="569446"/>
            <a:ext cx="2007415" cy="15618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111864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4" grpId="0"/>
      <p:bldP spid="15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>
            <a:extLst>
              <a:ext uri="{FF2B5EF4-FFF2-40B4-BE49-F238E27FC236}">
                <a16:creationId xmlns:a16="http://schemas.microsoft.com/office/drawing/2014/main" id="{5FA65251-045F-4148-83EB-156BF9BB6E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0038" y="103188"/>
            <a:ext cx="5165725" cy="452437"/>
          </a:xfrm>
        </p:spPr>
        <p:txBody>
          <a:bodyPr/>
          <a:lstStyle/>
          <a:p>
            <a:pPr algn="ctr"/>
            <a:r>
              <a:rPr lang="ru-RU" sz="2400" dirty="0"/>
              <a:t>Применение </a:t>
            </a:r>
            <a:r>
              <a:rPr lang="ru-RU" sz="2400" dirty="0" err="1"/>
              <a:t>алканов</a:t>
            </a:r>
            <a:endParaRPr lang="ru-RU" sz="2400" dirty="0"/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0D6498C3-8DC1-4FD8-BE15-6CCACB34E8BB}"/>
              </a:ext>
            </a:extLst>
          </p:cNvPr>
          <p:cNvSpPr/>
          <p:nvPr/>
        </p:nvSpPr>
        <p:spPr>
          <a:xfrm>
            <a:off x="139700" y="529718"/>
            <a:ext cx="54864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Дихлорметан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ru-RU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растворитель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, его используют для склеивания пластика.</a:t>
            </a:r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444111AD-0EF5-4EC8-BD0C-1158ACE4FEB5}"/>
              </a:ext>
            </a:extLst>
          </p:cNvPr>
          <p:cNvSpPr/>
          <p:nvPr/>
        </p:nvSpPr>
        <p:spPr>
          <a:xfrm>
            <a:off x="139700" y="1116306"/>
            <a:ext cx="54864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Трихлорметан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– бесцветная летучая </a:t>
            </a:r>
            <a:r>
              <a:rPr lang="ru-RU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жидкость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с эфирным запахом.</a:t>
            </a:r>
          </a:p>
        </p:txBody>
      </p:sp>
      <p:pic>
        <p:nvPicPr>
          <p:cNvPr id="7" name="Picture 2" descr="http://holodgroup.com/d/123678/t/v8/images/pic_t21.png">
            <a:extLst>
              <a:ext uri="{FF2B5EF4-FFF2-40B4-BE49-F238E27FC236}">
                <a16:creationId xmlns:a16="http://schemas.microsoft.com/office/drawing/2014/main" id="{2282E88B-52B3-4CCD-86C1-A78C4D59A1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7955" y="2338883"/>
            <a:ext cx="997238" cy="7921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4" descr="http://st16.ru/images/tabletki.png">
            <a:extLst>
              <a:ext uri="{FF2B5EF4-FFF2-40B4-BE49-F238E27FC236}">
                <a16:creationId xmlns:a16="http://schemas.microsoft.com/office/drawing/2014/main" id="{1BCA4474-AABF-474E-BEBA-7BB9D241866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02100" y="2063617"/>
            <a:ext cx="1536109" cy="10404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8" descr="https://upload.wikimedia.org/wikipedia/commons/d/d1/Pesticides_icon.png">
            <a:extLst>
              <a:ext uri="{FF2B5EF4-FFF2-40B4-BE49-F238E27FC236}">
                <a16:creationId xmlns:a16="http://schemas.microsoft.com/office/drawing/2014/main" id="{9E44B6C8-6792-4DC0-976B-1A71646B06F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78100" y="2007420"/>
            <a:ext cx="1152848" cy="11528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96FE88AC-F84F-41D5-807D-300DF66C65ED}"/>
              </a:ext>
            </a:extLst>
          </p:cNvPr>
          <p:cNvSpPr txBox="1"/>
          <p:nvPr/>
        </p:nvSpPr>
        <p:spPr>
          <a:xfrm>
            <a:off x="13143" y="1714859"/>
            <a:ext cx="573951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Font typeface="Wingdings" panose="05000000000000000000" pitchFamily="2" charset="2"/>
              <a:buChar char="Ø"/>
              <a:defRPr/>
            </a:pP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Тетрахлорметан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– получение фреонов, растворитель,  </a:t>
            </a:r>
            <a:endParaRPr lang="ru-RU" dirty="0">
              <a:solidFill>
                <a:srgbClr val="00206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537338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C3C88BBC-D513-4609-A723-01ACB39F937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227647" y="784225"/>
            <a:ext cx="5334000" cy="1107996"/>
          </a:xfrm>
        </p:spPr>
        <p:txBody>
          <a:bodyPr/>
          <a:lstStyle/>
          <a:p>
            <a:pPr algn="ctr"/>
            <a:r>
              <a:rPr lang="en-US" b="1" dirty="0"/>
              <a:t> </a:t>
            </a:r>
            <a:r>
              <a:rPr lang="ru-RU" sz="2400" b="1" dirty="0"/>
              <a:t>Прочитайте § 8</a:t>
            </a:r>
          </a:p>
          <a:p>
            <a:pPr algn="ctr"/>
            <a:r>
              <a:rPr lang="ru-RU" sz="2400" b="1" dirty="0"/>
              <a:t>Выполните задания № 1, 4, 7</a:t>
            </a:r>
          </a:p>
          <a:p>
            <a:pPr algn="ctr"/>
            <a:r>
              <a:rPr lang="ru-RU" sz="2400" b="1" dirty="0"/>
              <a:t>на стр. 35-36</a:t>
            </a:r>
          </a:p>
        </p:txBody>
      </p:sp>
      <p:sp>
        <p:nvSpPr>
          <p:cNvPr id="5" name="object 2">
            <a:extLst>
              <a:ext uri="{FF2B5EF4-FFF2-40B4-BE49-F238E27FC236}">
                <a16:creationId xmlns:a16="http://schemas.microsoft.com/office/drawing/2014/main" id="{6F210518-6888-4A13-8E49-D683CAB9A0F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11785" y="98425"/>
            <a:ext cx="5165725" cy="307567"/>
          </a:xfrm>
          <a:prstGeom prst="rect">
            <a:avLst/>
          </a:prstGeom>
        </p:spPr>
        <p:txBody>
          <a:bodyPr vert="horz" wrap="square" lIns="0" tIns="16238" rIns="0" bIns="0" rtlCol="0" anchor="ctr">
            <a:spAutoFit/>
          </a:bodyPr>
          <a:lstStyle/>
          <a:p>
            <a:pPr marL="12490" algn="ctr">
              <a:spcBef>
                <a:spcPts val="128"/>
              </a:spcBef>
            </a:pPr>
            <a:r>
              <a:rPr lang="ru-RU" sz="1892" dirty="0">
                <a:latin typeface="Arial" panose="020B0604020202020204" pitchFamily="34" charset="0"/>
                <a:cs typeface="Arial" panose="020B0604020202020204" pitchFamily="34" charset="0"/>
              </a:rPr>
              <a:t>Задания для самостоятельного решения:</a:t>
            </a:r>
            <a:endParaRPr sz="1892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277805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D1BCE71-D8C5-4D8A-8126-0836E61987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315471"/>
          </a:xfrm>
        </p:spPr>
        <p:txBody>
          <a:bodyPr/>
          <a:lstStyle/>
          <a:p>
            <a:pPr algn="ctr"/>
            <a:r>
              <a:rPr lang="ru-RU" dirty="0"/>
              <a:t>Химические свойства </a:t>
            </a:r>
            <a:r>
              <a:rPr lang="ru-RU" dirty="0" err="1"/>
              <a:t>алканов</a:t>
            </a:r>
            <a:endParaRPr lang="ru-RU" dirty="0"/>
          </a:p>
        </p:txBody>
      </p:sp>
      <p:sp>
        <p:nvSpPr>
          <p:cNvPr id="4" name="Содержимое 7">
            <a:extLst>
              <a:ext uri="{FF2B5EF4-FFF2-40B4-BE49-F238E27FC236}">
                <a16:creationId xmlns:a16="http://schemas.microsoft.com/office/drawing/2014/main" id="{14BF9DF0-F178-49E2-92B4-9696C7319AE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15900" y="613569"/>
            <a:ext cx="5410200" cy="1292662"/>
          </a:xfrm>
        </p:spPr>
        <p:txBody>
          <a:bodyPr/>
          <a:lstStyle/>
          <a:p>
            <a:pPr lvl="0" algn="just">
              <a:tabLst>
                <a:tab pos="447675" algn="l"/>
              </a:tabLst>
            </a:pPr>
            <a:r>
              <a:rPr lang="ru-RU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Отсутствие в молекулах </a:t>
            </a:r>
            <a:r>
              <a:rPr lang="ru-RU" i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алканов</a:t>
            </a:r>
            <a:r>
              <a:rPr lang="ru-RU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полярных связей приводит к тому, что они плохо растворимы в воде, не вступают во взаимодействие с ионами. Наиболее характерными для </a:t>
            </a:r>
            <a:r>
              <a:rPr lang="ru-RU" i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алканов</a:t>
            </a:r>
            <a:r>
              <a:rPr lang="ru-RU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являются реакции, протекающие по свободно-радикальному механизму.</a:t>
            </a:r>
          </a:p>
          <a:p>
            <a:pPr>
              <a:buFont typeface="Wingdings" pitchFamily="2" charset="2"/>
              <a:buChar char="q"/>
            </a:pPr>
            <a:endParaRPr lang="ru-RU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Содержимое 2">
            <a:extLst>
              <a:ext uri="{FF2B5EF4-FFF2-40B4-BE49-F238E27FC236}">
                <a16:creationId xmlns:a16="http://schemas.microsoft.com/office/drawing/2014/main" id="{3A0D4276-E881-4A4C-B1BB-BB51553878CF}"/>
              </a:ext>
            </a:extLst>
          </p:cNvPr>
          <p:cNvSpPr txBox="1">
            <a:spLocks/>
          </p:cNvSpPr>
          <p:nvPr/>
        </p:nvSpPr>
        <p:spPr>
          <a:xfrm>
            <a:off x="351176" y="1659890"/>
            <a:ext cx="5249161" cy="1292663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>
            <a:lvl1pPr marL="0">
              <a:defRPr sz="1400" b="0" i="1">
                <a:solidFill>
                  <a:srgbClr val="231F20"/>
                </a:solidFill>
                <a:latin typeface="Arial"/>
                <a:ea typeface="+mn-ea"/>
                <a:cs typeface="Arial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pPr marL="720725" indent="-571500">
              <a:buFont typeface="Wingdings 2" pitchFamily="18" charset="2"/>
              <a:buNone/>
              <a:defRPr/>
            </a:pPr>
            <a:endParaRPr lang="en-US" sz="900" kern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20725" indent="-571500">
              <a:buFont typeface="Wingdings 2" pitchFamily="18" charset="2"/>
              <a:buNone/>
              <a:defRPr/>
            </a:pPr>
            <a:r>
              <a:rPr lang="ru-RU" b="1" kern="0" dirty="0">
                <a:latin typeface="Arial" panose="020B0604020202020204" pitchFamily="34" charset="0"/>
                <a:cs typeface="Arial" panose="020B0604020202020204" pitchFamily="34" charset="0"/>
              </a:rPr>
              <a:t>Для </a:t>
            </a:r>
            <a:r>
              <a:rPr lang="ru-RU" b="1" kern="0" dirty="0" err="1">
                <a:latin typeface="Arial" panose="020B0604020202020204" pitchFamily="34" charset="0"/>
                <a:cs typeface="Arial" panose="020B0604020202020204" pitchFamily="34" charset="0"/>
              </a:rPr>
              <a:t>алканов</a:t>
            </a:r>
            <a:r>
              <a:rPr lang="ru-RU" b="1" kern="0" dirty="0">
                <a:latin typeface="Arial" panose="020B0604020202020204" pitchFamily="34" charset="0"/>
                <a:cs typeface="Arial" panose="020B0604020202020204" pitchFamily="34" charset="0"/>
              </a:rPr>
              <a:t> характерны следующие реакции:</a:t>
            </a:r>
          </a:p>
          <a:p>
            <a:pPr marL="984250" indent="-269875">
              <a:buFont typeface="Arial" charset="0"/>
              <a:buAutoNum type="romanUcPeriod"/>
              <a:defRPr/>
            </a:pPr>
            <a:r>
              <a:rPr lang="ru-RU" sz="1600" b="1" kern="0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Реакции замещения   </a:t>
            </a:r>
          </a:p>
          <a:p>
            <a:pPr marL="984250" indent="-269875">
              <a:buFont typeface="Arial" charset="0"/>
              <a:buAutoNum type="romanUcPeriod"/>
              <a:defRPr/>
            </a:pPr>
            <a:r>
              <a:rPr lang="ru-RU" sz="1600" b="1" kern="0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Реакции элиминирования (отщепления)   </a:t>
            </a:r>
          </a:p>
          <a:p>
            <a:pPr marL="984250" indent="-269875">
              <a:buFont typeface="Arial" charset="0"/>
              <a:buAutoNum type="romanUcPeriod"/>
              <a:defRPr/>
            </a:pPr>
            <a:r>
              <a:rPr lang="ru-RU" sz="1600" b="1" kern="0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Реакции изомеризации    </a:t>
            </a:r>
          </a:p>
          <a:p>
            <a:pPr marL="149225">
              <a:defRPr/>
            </a:pPr>
            <a:r>
              <a:rPr lang="ru-RU" kern="0" dirty="0">
                <a:solidFill>
                  <a:srgbClr val="CC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900" kern="0" dirty="0">
              <a:solidFill>
                <a:srgbClr val="CC33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77334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4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4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4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4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4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4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4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4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4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30" name="TextBox 5"/>
          <p:cNvSpPr txBox="1">
            <a:spLocks noChangeArrowheads="1"/>
          </p:cNvSpPr>
          <p:nvPr/>
        </p:nvSpPr>
        <p:spPr bwMode="auto">
          <a:xfrm>
            <a:off x="1054100" y="28365"/>
            <a:ext cx="410388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Segoe UI Light" panose="020B0502040204020203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Segoe UI Light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Segoe UI Light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Segoe UI Light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Segoe UI Light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Segoe UI Light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Segoe UI Light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Segoe UI Light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Segoe UI Light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sz="2400" b="1" dirty="0">
                <a:solidFill>
                  <a:schemeClr val="bg1"/>
                </a:solidFill>
                <a:latin typeface="Arial" panose="020B0604020202020204" pitchFamily="34" charset="0"/>
                <a:ea typeface="Segoe UI Light" panose="020B0502040204020203" pitchFamily="34" charset="0"/>
                <a:cs typeface="Arial" panose="020B0604020202020204" pitchFamily="34" charset="0"/>
              </a:rPr>
              <a:t>Галогенирование</a:t>
            </a:r>
            <a:r>
              <a:rPr lang="en-US" altLang="ru-RU" sz="2400" b="1" dirty="0">
                <a:solidFill>
                  <a:schemeClr val="bg1"/>
                </a:solidFill>
                <a:latin typeface="Arial" panose="020B0604020202020204" pitchFamily="34" charset="0"/>
                <a:ea typeface="Segoe UI Light" panose="020B0502040204020203" pitchFamily="34" charset="0"/>
                <a:cs typeface="Arial" panose="020B0604020202020204" pitchFamily="34" charset="0"/>
              </a:rPr>
              <a:t> </a:t>
            </a:r>
            <a:r>
              <a:rPr lang="ru-RU" altLang="ru-RU" sz="2400" b="1" dirty="0">
                <a:solidFill>
                  <a:schemeClr val="bg1"/>
                </a:solidFill>
                <a:latin typeface="Arial" panose="020B0604020202020204" pitchFamily="34" charset="0"/>
                <a:ea typeface="Segoe UI Light" panose="020B0502040204020203" pitchFamily="34" charset="0"/>
                <a:cs typeface="Arial" panose="020B0604020202020204" pitchFamily="34" charset="0"/>
              </a:rPr>
              <a:t>метана 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139700" y="555625"/>
            <a:ext cx="3733756" cy="555559"/>
          </a:xfrm>
          <a:prstGeom prst="rect">
            <a:avLst/>
          </a:prstGeom>
          <a:ln w="19050">
            <a:solidFill>
              <a:srgbClr val="7C6392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ru-RU" sz="1135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2232" name="Прямоугольник 7"/>
          <p:cNvSpPr>
            <a:spLocks noChangeArrowheads="1"/>
          </p:cNvSpPr>
          <p:nvPr/>
        </p:nvSpPr>
        <p:spPr bwMode="auto">
          <a:xfrm>
            <a:off x="79062" y="568506"/>
            <a:ext cx="363753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Segoe UI Light" panose="020B0502040204020203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Segoe UI Light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Segoe UI Light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Segoe UI Light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Segoe UI Light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Segoe UI Light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Segoe UI Light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Segoe UI Light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Segoe UI Light" panose="020B0502040204020203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2400" dirty="0">
                <a:latin typeface="Arial" panose="020B0604020202020204" pitchFamily="34" charset="0"/>
                <a:cs typeface="Arial" panose="020B0604020202020204" pitchFamily="34" charset="0"/>
              </a:rPr>
              <a:t>СН</a:t>
            </a:r>
            <a:r>
              <a:rPr lang="ru-RU" altLang="ru-RU" sz="2400" baseline="-25000" dirty="0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en-US" altLang="ru-RU" sz="2400" baseline="-25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2400" dirty="0">
                <a:latin typeface="Arial" panose="020B0604020202020204" pitchFamily="34" charset="0"/>
                <a:cs typeface="Arial" panose="020B0604020202020204" pitchFamily="34" charset="0"/>
              </a:rPr>
              <a:t>+</a:t>
            </a:r>
            <a:r>
              <a:rPr lang="en-US" alt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Cl</a:t>
            </a:r>
            <a:r>
              <a:rPr lang="ru-RU" altLang="ru-RU" sz="2400" baseline="-25000" dirty="0">
                <a:latin typeface="Arial" panose="020B0604020202020204" pitchFamily="34" charset="0"/>
                <a:cs typeface="Arial" panose="020B0604020202020204" pitchFamily="34" charset="0"/>
              </a:rPr>
              <a:t>2 </a:t>
            </a:r>
            <a:r>
              <a:rPr lang="ru-RU" altLang="ru-RU" sz="2400" dirty="0">
                <a:latin typeface="Arial" panose="020B0604020202020204" pitchFamily="34" charset="0"/>
                <a:cs typeface="Arial" panose="020B0604020202020204" pitchFamily="34" charset="0"/>
              </a:rPr>
              <a:t>→ </a:t>
            </a:r>
            <a:r>
              <a:rPr lang="en-US" altLang="ru-RU" sz="2400" dirty="0">
                <a:latin typeface="Arial" panose="020B0604020202020204" pitchFamily="34" charset="0"/>
                <a:cs typeface="Arial" panose="020B0604020202020204" pitchFamily="34" charset="0"/>
              </a:rPr>
              <a:t>CH</a:t>
            </a:r>
            <a:r>
              <a:rPr lang="en-US" altLang="ru-RU" sz="2400" baseline="-25000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US" altLang="ru-RU" sz="2400" dirty="0">
                <a:latin typeface="Arial" panose="020B0604020202020204" pitchFamily="34" charset="0"/>
                <a:cs typeface="Arial" panose="020B0604020202020204" pitchFamily="34" charset="0"/>
              </a:rPr>
              <a:t>Cl </a:t>
            </a:r>
            <a:r>
              <a:rPr lang="ru-RU" altLang="ru-RU" sz="2400" dirty="0">
                <a:latin typeface="Arial" panose="020B0604020202020204" pitchFamily="34" charset="0"/>
                <a:cs typeface="Arial" panose="020B0604020202020204" pitchFamily="34" charset="0"/>
              </a:rPr>
              <a:t>+ Н</a:t>
            </a:r>
            <a:r>
              <a:rPr lang="en-US" altLang="ru-RU" sz="2400" dirty="0">
                <a:latin typeface="Arial" panose="020B0604020202020204" pitchFamily="34" charset="0"/>
                <a:cs typeface="Arial" panose="020B0604020202020204" pitchFamily="34" charset="0"/>
              </a:rPr>
              <a:t>Cl</a:t>
            </a:r>
            <a:endParaRPr lang="ru-RU" alt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3884348" y="589386"/>
            <a:ext cx="1673243" cy="37055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30000"/>
              </a:lnSpc>
              <a:defRPr/>
            </a:pPr>
            <a:r>
              <a:rPr lang="ru-RU" sz="1513" dirty="0" err="1">
                <a:latin typeface="Arial" panose="020B0604020202020204" pitchFamily="34" charset="0"/>
                <a:cs typeface="Arial" panose="020B0604020202020204" pitchFamily="34" charset="0"/>
              </a:rPr>
              <a:t>Метилхлорид</a:t>
            </a:r>
            <a:endParaRPr lang="ru-RU" sz="1513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139700" y="1207280"/>
            <a:ext cx="3733756" cy="555559"/>
          </a:xfrm>
          <a:prstGeom prst="rect">
            <a:avLst/>
          </a:prstGeom>
          <a:ln w="19050">
            <a:solidFill>
              <a:srgbClr val="7C6392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ru-RU" sz="1135"/>
          </a:p>
        </p:txBody>
      </p:sp>
      <p:sp>
        <p:nvSpPr>
          <p:cNvPr id="52235" name="Прямоугольник 11"/>
          <p:cNvSpPr>
            <a:spLocks noChangeArrowheads="1"/>
          </p:cNvSpPr>
          <p:nvPr/>
        </p:nvSpPr>
        <p:spPr bwMode="auto">
          <a:xfrm>
            <a:off x="79062" y="1273925"/>
            <a:ext cx="3821880" cy="4416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Segoe UI Light" panose="020B0502040204020203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Segoe UI Light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Segoe UI Light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Segoe UI Light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Segoe UI Light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Segoe UI Light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Segoe UI Light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Segoe UI Light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Segoe UI Light" panose="020B0502040204020203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2270">
                <a:latin typeface="Arial" panose="020B0604020202020204" pitchFamily="34" charset="0"/>
                <a:cs typeface="Arial" panose="020B0604020202020204" pitchFamily="34" charset="0"/>
              </a:rPr>
              <a:t>СН</a:t>
            </a:r>
            <a:r>
              <a:rPr lang="ru-RU" altLang="ru-RU" sz="2270" baseline="-2500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US" altLang="ru-RU" sz="2270">
                <a:latin typeface="Arial" panose="020B0604020202020204" pitchFamily="34" charset="0"/>
                <a:cs typeface="Arial" panose="020B0604020202020204" pitchFamily="34" charset="0"/>
              </a:rPr>
              <a:t>Cl</a:t>
            </a:r>
            <a:r>
              <a:rPr lang="en-US" altLang="ru-RU" sz="2270" baseline="-2500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2270">
                <a:latin typeface="Arial" panose="020B0604020202020204" pitchFamily="34" charset="0"/>
                <a:cs typeface="Arial" panose="020B0604020202020204" pitchFamily="34" charset="0"/>
              </a:rPr>
              <a:t>+</a:t>
            </a:r>
            <a:r>
              <a:rPr lang="en-US" altLang="ru-RU" sz="2270">
                <a:latin typeface="Arial" panose="020B0604020202020204" pitchFamily="34" charset="0"/>
                <a:cs typeface="Arial" panose="020B0604020202020204" pitchFamily="34" charset="0"/>
              </a:rPr>
              <a:t> Cl</a:t>
            </a:r>
            <a:r>
              <a:rPr lang="ru-RU" altLang="ru-RU" sz="2270" baseline="-25000">
                <a:latin typeface="Arial" panose="020B0604020202020204" pitchFamily="34" charset="0"/>
                <a:cs typeface="Arial" panose="020B0604020202020204" pitchFamily="34" charset="0"/>
              </a:rPr>
              <a:t>2 </a:t>
            </a:r>
            <a:r>
              <a:rPr lang="ru-RU" altLang="ru-RU" sz="2270">
                <a:latin typeface="Arial" panose="020B0604020202020204" pitchFamily="34" charset="0"/>
                <a:cs typeface="Arial" panose="020B0604020202020204" pitchFamily="34" charset="0"/>
              </a:rPr>
              <a:t>→ </a:t>
            </a:r>
            <a:r>
              <a:rPr lang="en-US" altLang="ru-RU" sz="2270">
                <a:latin typeface="Arial" panose="020B0604020202020204" pitchFamily="34" charset="0"/>
                <a:cs typeface="Arial" panose="020B0604020202020204" pitchFamily="34" charset="0"/>
              </a:rPr>
              <a:t>CH</a:t>
            </a:r>
            <a:r>
              <a:rPr lang="en-US" altLang="ru-RU" sz="2270" baseline="-2500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altLang="ru-RU" sz="2270">
                <a:latin typeface="Arial" panose="020B0604020202020204" pitchFamily="34" charset="0"/>
                <a:cs typeface="Arial" panose="020B0604020202020204" pitchFamily="34" charset="0"/>
              </a:rPr>
              <a:t>Cl</a:t>
            </a:r>
            <a:r>
              <a:rPr lang="en-US" altLang="ru-RU" sz="2270" baseline="-2500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altLang="ru-RU" sz="227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2270">
                <a:latin typeface="Arial" panose="020B0604020202020204" pitchFamily="34" charset="0"/>
                <a:cs typeface="Arial" panose="020B0604020202020204" pitchFamily="34" charset="0"/>
              </a:rPr>
              <a:t>+ Н</a:t>
            </a:r>
            <a:r>
              <a:rPr lang="en-US" altLang="ru-RU" sz="2270">
                <a:latin typeface="Arial" panose="020B0604020202020204" pitchFamily="34" charset="0"/>
                <a:cs typeface="Arial" panose="020B0604020202020204" pitchFamily="34" charset="0"/>
              </a:rPr>
              <a:t>Cl</a:t>
            </a:r>
            <a:endParaRPr lang="ru-RU" altLang="ru-RU" sz="227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3884348" y="1241042"/>
            <a:ext cx="1673243" cy="3634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30000"/>
              </a:lnSpc>
              <a:defRPr/>
            </a:pPr>
            <a:r>
              <a:rPr lang="ru-RU" sz="1513" dirty="0" err="1">
                <a:latin typeface="Arial" panose="020B0604020202020204" pitchFamily="34" charset="0"/>
                <a:cs typeface="Arial" panose="020B0604020202020204" pitchFamily="34" charset="0"/>
              </a:rPr>
              <a:t>Метиленхлорид</a:t>
            </a:r>
            <a:endParaRPr lang="ru-RU" sz="1513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145706" y="1882959"/>
            <a:ext cx="3733756" cy="556560"/>
          </a:xfrm>
          <a:prstGeom prst="rect">
            <a:avLst/>
          </a:prstGeom>
          <a:ln w="19050">
            <a:solidFill>
              <a:srgbClr val="7C6392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ru-RU" sz="1135"/>
          </a:p>
        </p:txBody>
      </p:sp>
      <p:sp>
        <p:nvSpPr>
          <p:cNvPr id="52238" name="Прямоугольник 14"/>
          <p:cNvSpPr>
            <a:spLocks noChangeArrowheads="1"/>
          </p:cNvSpPr>
          <p:nvPr/>
        </p:nvSpPr>
        <p:spPr bwMode="auto">
          <a:xfrm>
            <a:off x="129113" y="1888693"/>
            <a:ext cx="3821880" cy="4416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Segoe UI Light" panose="020B0502040204020203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Segoe UI Light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Segoe UI Light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Segoe UI Light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Segoe UI Light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Segoe UI Light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Segoe UI Light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Segoe UI Light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Segoe UI Light" panose="020B0502040204020203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2270">
                <a:latin typeface="Arial" panose="020B0604020202020204" pitchFamily="34" charset="0"/>
                <a:cs typeface="Arial" panose="020B0604020202020204" pitchFamily="34" charset="0"/>
              </a:rPr>
              <a:t>СН</a:t>
            </a:r>
            <a:r>
              <a:rPr lang="ru-RU" altLang="ru-RU" sz="2270" baseline="-2500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altLang="ru-RU" sz="2270">
                <a:latin typeface="Arial" panose="020B0604020202020204" pitchFamily="34" charset="0"/>
                <a:cs typeface="Arial" panose="020B0604020202020204" pitchFamily="34" charset="0"/>
              </a:rPr>
              <a:t>Cl</a:t>
            </a:r>
            <a:r>
              <a:rPr lang="ru-RU" altLang="ru-RU" sz="2270" baseline="-2500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altLang="ru-RU" sz="2270" baseline="-2500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2270">
                <a:latin typeface="Arial" panose="020B0604020202020204" pitchFamily="34" charset="0"/>
                <a:cs typeface="Arial" panose="020B0604020202020204" pitchFamily="34" charset="0"/>
              </a:rPr>
              <a:t>+</a:t>
            </a:r>
            <a:r>
              <a:rPr lang="en-US" altLang="ru-RU" sz="2270">
                <a:latin typeface="Arial" panose="020B0604020202020204" pitchFamily="34" charset="0"/>
                <a:cs typeface="Arial" panose="020B0604020202020204" pitchFamily="34" charset="0"/>
              </a:rPr>
              <a:t> Cl</a:t>
            </a:r>
            <a:r>
              <a:rPr lang="ru-RU" altLang="ru-RU" sz="2270" baseline="-25000">
                <a:latin typeface="Arial" panose="020B0604020202020204" pitchFamily="34" charset="0"/>
                <a:cs typeface="Arial" panose="020B0604020202020204" pitchFamily="34" charset="0"/>
              </a:rPr>
              <a:t>2 </a:t>
            </a:r>
            <a:r>
              <a:rPr lang="ru-RU" altLang="ru-RU" sz="2270">
                <a:latin typeface="Arial" panose="020B0604020202020204" pitchFamily="34" charset="0"/>
                <a:cs typeface="Arial" panose="020B0604020202020204" pitchFamily="34" charset="0"/>
              </a:rPr>
              <a:t>→ </a:t>
            </a:r>
            <a:r>
              <a:rPr lang="en-US" altLang="ru-RU" sz="2270">
                <a:latin typeface="Arial" panose="020B0604020202020204" pitchFamily="34" charset="0"/>
                <a:cs typeface="Arial" panose="020B0604020202020204" pitchFamily="34" charset="0"/>
              </a:rPr>
              <a:t>CHCl</a:t>
            </a:r>
            <a:r>
              <a:rPr lang="en-US" altLang="ru-RU" sz="2270" baseline="-2500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US" altLang="ru-RU" sz="227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2270">
                <a:latin typeface="Arial" panose="020B0604020202020204" pitchFamily="34" charset="0"/>
                <a:cs typeface="Arial" panose="020B0604020202020204" pitchFamily="34" charset="0"/>
              </a:rPr>
              <a:t>+ Н</a:t>
            </a:r>
            <a:r>
              <a:rPr lang="en-US" altLang="ru-RU" sz="2270">
                <a:latin typeface="Arial" panose="020B0604020202020204" pitchFamily="34" charset="0"/>
                <a:cs typeface="Arial" panose="020B0604020202020204" pitchFamily="34" charset="0"/>
              </a:rPr>
              <a:t>Cl</a:t>
            </a:r>
            <a:endParaRPr lang="ru-RU" altLang="ru-RU" sz="227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3893458" y="1844566"/>
            <a:ext cx="1673243" cy="6661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30000"/>
              </a:lnSpc>
              <a:defRPr/>
            </a:pPr>
            <a:r>
              <a:rPr lang="ru-RU" sz="1513" dirty="0" err="1">
                <a:latin typeface="Arial" panose="020B0604020202020204" pitchFamily="34" charset="0"/>
                <a:cs typeface="Arial" panose="020B0604020202020204" pitchFamily="34" charset="0"/>
              </a:rPr>
              <a:t>Трихлорметан</a:t>
            </a:r>
            <a:endParaRPr lang="ru-RU" sz="1513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30000"/>
              </a:lnSpc>
              <a:defRPr/>
            </a:pPr>
            <a:r>
              <a:rPr lang="ru-RU" sz="1513" i="1" dirty="0">
                <a:latin typeface="Arial" panose="020B0604020202020204" pitchFamily="34" charset="0"/>
                <a:cs typeface="Arial" panose="020B0604020202020204" pitchFamily="34" charset="0"/>
              </a:rPr>
              <a:t>(хлороформ) </a:t>
            </a:r>
          </a:p>
        </p:txBody>
      </p:sp>
      <p:sp>
        <p:nvSpPr>
          <p:cNvPr id="17" name="Прямоугольник 16"/>
          <p:cNvSpPr/>
          <p:nvPr/>
        </p:nvSpPr>
        <p:spPr>
          <a:xfrm>
            <a:off x="150711" y="2564645"/>
            <a:ext cx="3734757" cy="555559"/>
          </a:xfrm>
          <a:prstGeom prst="rect">
            <a:avLst/>
          </a:prstGeom>
          <a:ln w="19050">
            <a:solidFill>
              <a:srgbClr val="7C6392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ru-RU" sz="1135"/>
          </a:p>
        </p:txBody>
      </p:sp>
      <p:sp>
        <p:nvSpPr>
          <p:cNvPr id="52241" name="Прямоугольник 17"/>
          <p:cNvSpPr>
            <a:spLocks noChangeArrowheads="1"/>
          </p:cNvSpPr>
          <p:nvPr/>
        </p:nvSpPr>
        <p:spPr bwMode="auto">
          <a:xfrm>
            <a:off x="246248" y="2570379"/>
            <a:ext cx="3649025" cy="4416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Segoe UI Light" panose="020B0502040204020203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Segoe UI Light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Segoe UI Light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Segoe UI Light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Segoe UI Light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Segoe UI Light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Segoe UI Light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Segoe UI Light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Segoe UI Light" panose="020B0502040204020203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2270" dirty="0">
                <a:latin typeface="Arial" panose="020B0604020202020204" pitchFamily="34" charset="0"/>
                <a:cs typeface="Arial" panose="020B0604020202020204" pitchFamily="34" charset="0"/>
              </a:rPr>
              <a:t>СН</a:t>
            </a:r>
            <a:r>
              <a:rPr lang="en-US" altLang="ru-RU" sz="2270" dirty="0">
                <a:latin typeface="Arial" panose="020B0604020202020204" pitchFamily="34" charset="0"/>
                <a:cs typeface="Arial" panose="020B0604020202020204" pitchFamily="34" charset="0"/>
              </a:rPr>
              <a:t>Cl</a:t>
            </a:r>
            <a:r>
              <a:rPr lang="en-US" altLang="ru-RU" sz="2270" baseline="-25000" dirty="0">
                <a:latin typeface="Arial" panose="020B0604020202020204" pitchFamily="34" charset="0"/>
                <a:cs typeface="Arial" panose="020B0604020202020204" pitchFamily="34" charset="0"/>
              </a:rPr>
              <a:t>3 </a:t>
            </a:r>
            <a:r>
              <a:rPr lang="ru-RU" altLang="ru-RU" sz="2270" dirty="0">
                <a:latin typeface="Arial" panose="020B0604020202020204" pitchFamily="34" charset="0"/>
                <a:cs typeface="Arial" panose="020B0604020202020204" pitchFamily="34" charset="0"/>
              </a:rPr>
              <a:t>+</a:t>
            </a:r>
            <a:r>
              <a:rPr lang="en-US" altLang="ru-RU" sz="2270" dirty="0">
                <a:latin typeface="Arial" panose="020B0604020202020204" pitchFamily="34" charset="0"/>
                <a:cs typeface="Arial" panose="020B0604020202020204" pitchFamily="34" charset="0"/>
              </a:rPr>
              <a:t> Cl</a:t>
            </a:r>
            <a:r>
              <a:rPr lang="ru-RU" altLang="ru-RU" sz="2270" baseline="-25000" dirty="0">
                <a:latin typeface="Arial" panose="020B0604020202020204" pitchFamily="34" charset="0"/>
                <a:cs typeface="Arial" panose="020B0604020202020204" pitchFamily="34" charset="0"/>
              </a:rPr>
              <a:t>2 </a:t>
            </a:r>
            <a:r>
              <a:rPr lang="ru-RU" altLang="ru-RU" sz="2270" dirty="0">
                <a:latin typeface="Arial" panose="020B0604020202020204" pitchFamily="34" charset="0"/>
                <a:cs typeface="Arial" panose="020B0604020202020204" pitchFamily="34" charset="0"/>
              </a:rPr>
              <a:t>→ </a:t>
            </a:r>
            <a:r>
              <a:rPr lang="en-US" altLang="ru-RU" sz="2270" dirty="0">
                <a:latin typeface="Arial" panose="020B0604020202020204" pitchFamily="34" charset="0"/>
                <a:cs typeface="Arial" panose="020B0604020202020204" pitchFamily="34" charset="0"/>
              </a:rPr>
              <a:t>CCl</a:t>
            </a:r>
            <a:r>
              <a:rPr lang="en-US" altLang="ru-RU" sz="2270" baseline="-25000" dirty="0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en-US" altLang="ru-RU" sz="227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2270" dirty="0">
                <a:latin typeface="Arial" panose="020B0604020202020204" pitchFamily="34" charset="0"/>
                <a:cs typeface="Arial" panose="020B0604020202020204" pitchFamily="34" charset="0"/>
              </a:rPr>
              <a:t>+ Н</a:t>
            </a:r>
            <a:r>
              <a:rPr lang="en-US" altLang="ru-RU" sz="2270" dirty="0">
                <a:latin typeface="Arial" panose="020B0604020202020204" pitchFamily="34" charset="0"/>
                <a:cs typeface="Arial" panose="020B0604020202020204" pitchFamily="34" charset="0"/>
              </a:rPr>
              <a:t>Cl</a:t>
            </a:r>
            <a:endParaRPr lang="ru-RU" altLang="ru-RU" sz="227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3895273" y="2597406"/>
            <a:ext cx="1674330" cy="37055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30000"/>
              </a:lnSpc>
              <a:defRPr/>
            </a:pPr>
            <a:r>
              <a:rPr lang="ru-RU" sz="1513" dirty="0" err="1">
                <a:latin typeface="Arial" panose="020B0604020202020204" pitchFamily="34" charset="0"/>
                <a:cs typeface="Arial" panose="020B0604020202020204" pitchFamily="34" charset="0"/>
              </a:rPr>
              <a:t>Тетрахлорид</a:t>
            </a:r>
            <a:r>
              <a:rPr lang="ru-RU" sz="151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" name="Прямоугольник 1">
                <a:extLst>
                  <a:ext uri="{FF2B5EF4-FFF2-40B4-BE49-F238E27FC236}">
                    <a16:creationId xmlns:a16="http://schemas.microsoft.com/office/drawing/2014/main" id="{F9811AA9-1327-4002-B1FE-30AA92640D97}"/>
                  </a:ext>
                </a:extLst>
              </p:cNvPr>
              <p:cNvSpPr/>
              <p:nvPr/>
            </p:nvSpPr>
            <p:spPr>
              <a:xfrm>
                <a:off x="1424455" y="511895"/>
                <a:ext cx="48680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>
                          <a:latin typeface="Cambria Math" panose="02040503050406030204" pitchFamily="18" charset="0"/>
                        </a:rPr>
                        <m:t>h</m:t>
                      </m:r>
                      <m:r>
                        <a:rPr lang="en-US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𝜐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>
          <p:sp>
            <p:nvSpPr>
              <p:cNvPr id="2" name="Прямоугольник 1">
                <a:extLst>
                  <a:ext uri="{FF2B5EF4-FFF2-40B4-BE49-F238E27FC236}">
                    <a16:creationId xmlns:a16="http://schemas.microsoft.com/office/drawing/2014/main" id="{F9811AA9-1327-4002-B1FE-30AA92640D97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24455" y="511895"/>
                <a:ext cx="486800" cy="369332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0" name="Прямоугольник 19">
                <a:extLst>
                  <a:ext uri="{FF2B5EF4-FFF2-40B4-BE49-F238E27FC236}">
                    <a16:creationId xmlns:a16="http://schemas.microsoft.com/office/drawing/2014/main" id="{987B864E-742F-473D-BDB0-2CFEE330BD3E}"/>
                  </a:ext>
                </a:extLst>
              </p:cNvPr>
              <p:cNvSpPr/>
              <p:nvPr/>
            </p:nvSpPr>
            <p:spPr>
              <a:xfrm>
                <a:off x="1751925" y="1821927"/>
                <a:ext cx="48680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>
                          <a:latin typeface="Cambria Math" panose="02040503050406030204" pitchFamily="18" charset="0"/>
                        </a:rPr>
                        <m:t>h</m:t>
                      </m:r>
                      <m:r>
                        <a:rPr lang="en-US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𝜐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>
          <p:sp>
            <p:nvSpPr>
              <p:cNvPr id="20" name="Прямоугольник 19">
                <a:extLst>
                  <a:ext uri="{FF2B5EF4-FFF2-40B4-BE49-F238E27FC236}">
                    <a16:creationId xmlns:a16="http://schemas.microsoft.com/office/drawing/2014/main" id="{987B864E-742F-473D-BDB0-2CFEE330BD3E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51925" y="1821927"/>
                <a:ext cx="486800" cy="369332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1" name="Прямоугольник 20">
                <a:extLst>
                  <a:ext uri="{FF2B5EF4-FFF2-40B4-BE49-F238E27FC236}">
                    <a16:creationId xmlns:a16="http://schemas.microsoft.com/office/drawing/2014/main" id="{12D794D1-D04E-4A1C-B0D5-48EA144F33AB}"/>
                  </a:ext>
                </a:extLst>
              </p:cNvPr>
              <p:cNvSpPr/>
              <p:nvPr/>
            </p:nvSpPr>
            <p:spPr>
              <a:xfrm>
                <a:off x="1583960" y="1191884"/>
                <a:ext cx="48680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>
                          <a:latin typeface="Cambria Math" panose="02040503050406030204" pitchFamily="18" charset="0"/>
                        </a:rPr>
                        <m:t>h</m:t>
                      </m:r>
                      <m:r>
                        <a:rPr lang="en-US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𝜐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>
          <p:sp>
            <p:nvSpPr>
              <p:cNvPr id="21" name="Прямоугольник 20">
                <a:extLst>
                  <a:ext uri="{FF2B5EF4-FFF2-40B4-BE49-F238E27FC236}">
                    <a16:creationId xmlns:a16="http://schemas.microsoft.com/office/drawing/2014/main" id="{12D794D1-D04E-4A1C-B0D5-48EA144F33AB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83960" y="1191884"/>
                <a:ext cx="486800" cy="369332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2" name="Прямоугольник 21">
                <a:extLst>
                  <a:ext uri="{FF2B5EF4-FFF2-40B4-BE49-F238E27FC236}">
                    <a16:creationId xmlns:a16="http://schemas.microsoft.com/office/drawing/2014/main" id="{100DEB67-9C94-43A0-AFE5-4CD93E399A79}"/>
                  </a:ext>
                </a:extLst>
              </p:cNvPr>
              <p:cNvSpPr/>
              <p:nvPr/>
            </p:nvSpPr>
            <p:spPr>
              <a:xfrm>
                <a:off x="1827360" y="2500551"/>
                <a:ext cx="48680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>
                          <a:latin typeface="Cambria Math" panose="02040503050406030204" pitchFamily="18" charset="0"/>
                        </a:rPr>
                        <m:t>h</m:t>
                      </m:r>
                      <m:r>
                        <a:rPr lang="en-US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𝜐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>
          <p:sp>
            <p:nvSpPr>
              <p:cNvPr id="22" name="Прямоугольник 21">
                <a:extLst>
                  <a:ext uri="{FF2B5EF4-FFF2-40B4-BE49-F238E27FC236}">
                    <a16:creationId xmlns:a16="http://schemas.microsoft.com/office/drawing/2014/main" id="{100DEB67-9C94-43A0-AFE5-4CD93E399A7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27360" y="2500551"/>
                <a:ext cx="486800" cy="369332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3" grpId="0"/>
      <p:bldP spid="16" grpId="0"/>
      <p:bldP spid="1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6904F7A-8C08-4312-9B67-A2C3C72E81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369332"/>
          </a:xfrm>
        </p:spPr>
        <p:txBody>
          <a:bodyPr/>
          <a:lstStyle/>
          <a:p>
            <a:pPr algn="ctr"/>
            <a:r>
              <a:rPr lang="ru-RU" sz="2400" dirty="0"/>
              <a:t>Галогенирование </a:t>
            </a:r>
            <a:r>
              <a:rPr lang="ru-RU" sz="2400" dirty="0" err="1"/>
              <a:t>алканов</a:t>
            </a:r>
            <a:endParaRPr lang="ru-RU" sz="2400" dirty="0"/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89E72F5D-C5EA-41E9-8179-DF5C1D1650F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6396" y="1393346"/>
            <a:ext cx="4419600" cy="1639137"/>
          </a:xfrm>
          <a:prstGeom prst="rect">
            <a:avLst/>
          </a:prstGeom>
        </p:spPr>
      </p:pic>
      <p:sp>
        <p:nvSpPr>
          <p:cNvPr id="5" name="Текст 4">
            <a:extLst>
              <a:ext uri="{FF2B5EF4-FFF2-40B4-BE49-F238E27FC236}">
                <a16:creationId xmlns:a16="http://schemas.microsoft.com/office/drawing/2014/main" id="{34DA957A-98CC-4ECE-A4DA-EB212797822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10092" y="631825"/>
            <a:ext cx="5492208" cy="861774"/>
          </a:xfrm>
        </p:spPr>
        <p:txBody>
          <a:bodyPr/>
          <a:lstStyle/>
          <a:p>
            <a:pPr algn="just"/>
            <a:r>
              <a:rPr lang="ru-RU" dirty="0"/>
              <a:t>У разветвленных углеводородов, в основном, сначала замещаются хлором атомы водорода у третичного атома углерода, затем у вторичного и в конце у первичного углерода:</a:t>
            </a:r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E642E70A-0E2A-4637-92D0-AF8ADF03E6BC}"/>
              </a:ext>
            </a:extLst>
          </p:cNvPr>
          <p:cNvSpPr/>
          <p:nvPr/>
        </p:nvSpPr>
        <p:spPr>
          <a:xfrm>
            <a:off x="1054100" y="1253093"/>
            <a:ext cx="3060453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1        2        3      4       5         </a:t>
            </a:r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FC5975B6-97AA-4035-BEB4-6C2C6B609650}"/>
              </a:ext>
            </a:extLst>
          </p:cNvPr>
          <p:cNvSpPr/>
          <p:nvPr/>
        </p:nvSpPr>
        <p:spPr>
          <a:xfrm>
            <a:off x="444500" y="1774825"/>
            <a:ext cx="1754198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600" i="1" dirty="0">
                <a:latin typeface="Arial" panose="020B0604020202020204" pitchFamily="34" charset="0"/>
                <a:cs typeface="Arial" panose="020B0604020202020204" pitchFamily="34" charset="0"/>
              </a:rPr>
              <a:t>3-метилпентан</a:t>
            </a:r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0EBDD740-98CB-4FE2-8564-F047689ECD20}"/>
              </a:ext>
            </a:extLst>
          </p:cNvPr>
          <p:cNvSpPr/>
          <p:nvPr/>
        </p:nvSpPr>
        <p:spPr>
          <a:xfrm>
            <a:off x="3187700" y="2807871"/>
            <a:ext cx="2451505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600" i="1" dirty="0">
                <a:latin typeface="Arial" panose="020B0604020202020204" pitchFamily="34" charset="0"/>
                <a:cs typeface="Arial" panose="020B0604020202020204" pitchFamily="34" charset="0"/>
              </a:rPr>
              <a:t>3-метил-3-хлорпентан</a:t>
            </a:r>
          </a:p>
        </p:txBody>
      </p:sp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id="{0E7D3E8C-95DA-45B9-84D6-7740B411B518}"/>
              </a:ext>
            </a:extLst>
          </p:cNvPr>
          <p:cNvSpPr/>
          <p:nvPr/>
        </p:nvSpPr>
        <p:spPr>
          <a:xfrm>
            <a:off x="1575047" y="2308225"/>
            <a:ext cx="3060453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1        2        3      4       5         </a:t>
            </a:r>
          </a:p>
        </p:txBody>
      </p:sp>
    </p:spTree>
    <p:extLst>
      <p:ext uri="{BB962C8B-B14F-4D97-AF65-F5344CB8AC3E}">
        <p14:creationId xmlns:p14="http://schemas.microsoft.com/office/powerpoint/2010/main" val="22102360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:a16="http://schemas.microsoft.com/office/drawing/2014/main" id="{3955ABEC-4703-469B-9DA1-A2A12617DC8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36105" y="1241426"/>
            <a:ext cx="4893589" cy="1292662"/>
          </a:xfrm>
        </p:spPr>
        <p:txBody>
          <a:bodyPr/>
          <a:lstStyle/>
          <a:p>
            <a:pPr marL="342900" indent="-342900" algn="ctr"/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                                      </a:t>
            </a:r>
            <a:r>
              <a:rPr lang="en-US" sz="1600" b="1" dirty="0">
                <a:latin typeface="Times New Roman" pitchFamily="18" charset="0"/>
                <a:cs typeface="Times New Roman" pitchFamily="18" charset="0"/>
              </a:rPr>
              <a:t>NO</a:t>
            </a:r>
            <a:r>
              <a:rPr lang="en-US" sz="1600" b="1" baseline="-25000" dirty="0">
                <a:latin typeface="Times New Roman" pitchFamily="18" charset="0"/>
                <a:cs typeface="Times New Roman" pitchFamily="18" charset="0"/>
              </a:rPr>
              <a:t>2</a:t>
            </a:r>
            <a:endParaRPr lang="ru-RU" sz="1600" b="1" baseline="-25000" dirty="0">
              <a:latin typeface="Times New Roman" pitchFamily="18" charset="0"/>
              <a:cs typeface="Times New Roman" pitchFamily="18" charset="0"/>
            </a:endParaRPr>
          </a:p>
          <a:p>
            <a:pPr marL="342900" indent="-342900"/>
            <a:endParaRPr lang="ru-RU" sz="1600" b="1" dirty="0">
              <a:latin typeface="Times New Roman" pitchFamily="18" charset="0"/>
              <a:cs typeface="Times New Roman" pitchFamily="18" charset="0"/>
            </a:endParaRPr>
          </a:p>
          <a:p>
            <a:pPr marL="342900" indent="-342900"/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СН</a:t>
            </a:r>
            <a:r>
              <a:rPr lang="ru-RU" sz="1600" b="1" baseline="-25000" dirty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 – СН -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СН</a:t>
            </a:r>
            <a:r>
              <a:rPr lang="ru-RU" sz="1600" b="1" baseline="-25000" dirty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 + </a:t>
            </a:r>
            <a:r>
              <a:rPr lang="en-US" sz="1600" b="1" dirty="0">
                <a:latin typeface="Times New Roman" pitchFamily="18" charset="0"/>
                <a:cs typeface="Times New Roman" pitchFamily="18" charset="0"/>
              </a:rPr>
              <a:t>HNO</a:t>
            </a:r>
            <a:r>
              <a:rPr lang="en-US" sz="1600" b="1" baseline="-25000" dirty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1600" b="1" dirty="0">
                <a:latin typeface="Times New Roman" pitchFamily="18" charset="0"/>
                <a:cs typeface="Times New Roman" pitchFamily="18" charset="0"/>
              </a:rPr>
              <a:t> → 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СН</a:t>
            </a:r>
            <a:r>
              <a:rPr lang="ru-RU" sz="1600" b="1" baseline="-25000" dirty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 – С -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СН</a:t>
            </a:r>
            <a:r>
              <a:rPr lang="ru-RU" sz="1600" b="1" baseline="-25000" dirty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dirty="0">
                <a:latin typeface="Times New Roman" pitchFamily="18" charset="0"/>
                <a:cs typeface="Times New Roman" pitchFamily="18" charset="0"/>
              </a:rPr>
              <a:t> + H</a:t>
            </a:r>
            <a:r>
              <a:rPr lang="en-US" sz="1600" b="1" baseline="-25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1600" b="1" dirty="0">
                <a:latin typeface="Times New Roman" pitchFamily="18" charset="0"/>
                <a:cs typeface="Times New Roman" pitchFamily="18" charset="0"/>
              </a:rPr>
              <a:t>O</a:t>
            </a:r>
            <a:endParaRPr lang="ru-RU" sz="1800" dirty="0">
              <a:latin typeface="Times New Roman" pitchFamily="18" charset="0"/>
              <a:cs typeface="Times New Roman" pitchFamily="18" charset="0"/>
            </a:endParaRPr>
          </a:p>
          <a:p>
            <a:pPr marL="342900" indent="-342900"/>
            <a:endParaRPr lang="ru-RU" sz="1800" dirty="0">
              <a:latin typeface="Times New Roman" pitchFamily="18" charset="0"/>
              <a:cs typeface="Times New Roman" pitchFamily="18" charset="0"/>
            </a:endParaRPr>
          </a:p>
          <a:p>
            <a:pPr marL="342900" indent="-342900"/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           </a:t>
            </a:r>
            <a:r>
              <a:rPr lang="ru-RU" sz="1800" b="1" dirty="0">
                <a:latin typeface="Times New Roman" pitchFamily="18" charset="0"/>
                <a:cs typeface="Times New Roman" pitchFamily="18" charset="0"/>
              </a:rPr>
              <a:t>СН</a:t>
            </a:r>
            <a:r>
              <a:rPr lang="ru-RU" sz="1800" b="1" baseline="-25000" dirty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1800" b="1" baseline="-25000" dirty="0">
                <a:latin typeface="Times New Roman" pitchFamily="18" charset="0"/>
                <a:cs typeface="Times New Roman" pitchFamily="18" charset="0"/>
              </a:rPr>
              <a:t>                                                 </a:t>
            </a:r>
            <a:r>
              <a:rPr lang="ru-RU" sz="1800" b="1" baseline="-25000" dirty="0"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ru-RU" sz="1800" b="1" dirty="0">
                <a:latin typeface="Times New Roman" pitchFamily="18" charset="0"/>
                <a:cs typeface="Times New Roman" pitchFamily="18" charset="0"/>
              </a:rPr>
              <a:t>СН</a:t>
            </a:r>
            <a:r>
              <a:rPr lang="ru-RU" sz="1800" b="1" baseline="-25000" dirty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sz="1800" b="1" dirty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1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Заголовок 1">
            <a:extLst>
              <a:ext uri="{FF2B5EF4-FFF2-40B4-BE49-F238E27FC236}">
                <a16:creationId xmlns:a16="http://schemas.microsoft.com/office/drawing/2014/main" id="{C819C7AA-A35D-47B5-AD8C-D015067361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7685" y="123304"/>
            <a:ext cx="5165725" cy="369332"/>
          </a:xfrm>
        </p:spPr>
        <p:txBody>
          <a:bodyPr/>
          <a:lstStyle/>
          <a:p>
            <a:pPr algn="ctr"/>
            <a:r>
              <a:rPr lang="ru-RU" sz="2400" dirty="0"/>
              <a:t>Нитрование </a:t>
            </a:r>
            <a:r>
              <a:rPr lang="ru-RU" sz="2400" dirty="0" err="1"/>
              <a:t>алканов</a:t>
            </a:r>
            <a:endParaRPr lang="ru-RU" sz="2400" dirty="0"/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36880F26-2D60-4F06-9067-A48455FA93AB}"/>
              </a:ext>
            </a:extLst>
          </p:cNvPr>
          <p:cNvSpPr/>
          <p:nvPr/>
        </p:nvSpPr>
        <p:spPr>
          <a:xfrm>
            <a:off x="10525" y="555151"/>
            <a:ext cx="5691773" cy="8002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ctr"/>
            <a:r>
              <a:rPr lang="ru-RU" sz="1400" i="1" u="sng" dirty="0">
                <a:latin typeface="Arial" panose="020B0604020202020204" pitchFamily="34" charset="0"/>
                <a:cs typeface="Arial" panose="020B0604020202020204" pitchFamily="34" charset="0"/>
              </a:rPr>
              <a:t>Реакция Коновалова </a:t>
            </a:r>
            <a:r>
              <a:rPr lang="ru-RU" sz="1400" i="1" dirty="0">
                <a:latin typeface="Arial" panose="020B0604020202020204" pitchFamily="34" charset="0"/>
                <a:cs typeface="Arial" panose="020B0604020202020204" pitchFamily="34" charset="0"/>
              </a:rPr>
              <a:t>взаимодействие с разбавленной азотной кислотой при </a:t>
            </a:r>
            <a:r>
              <a:rPr lang="ru-RU" sz="1600" i="1" dirty="0">
                <a:latin typeface="Arial" panose="020B0604020202020204" pitchFamily="34" charset="0"/>
                <a:cs typeface="Arial" panose="020B0604020202020204" pitchFamily="34" charset="0"/>
              </a:rPr>
              <a:t>140°С</a:t>
            </a:r>
            <a:r>
              <a:rPr lang="ru-RU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i="1" dirty="0">
                <a:latin typeface="Arial" panose="020B0604020202020204" pitchFamily="34" charset="0"/>
                <a:cs typeface="Arial" panose="020B0604020202020204" pitchFamily="34" charset="0"/>
              </a:rPr>
              <a:t> и при повышенном или нормальном давлении. </a:t>
            </a:r>
          </a:p>
        </p:txBody>
      </p:sp>
      <p:cxnSp>
        <p:nvCxnSpPr>
          <p:cNvPr id="7" name="Прямая соединительная линия 6">
            <a:extLst>
              <a:ext uri="{FF2B5EF4-FFF2-40B4-BE49-F238E27FC236}">
                <a16:creationId xmlns:a16="http://schemas.microsoft.com/office/drawing/2014/main" id="{49CFD2FD-401A-466B-BE24-44D92A2081C1}"/>
              </a:ext>
            </a:extLst>
          </p:cNvPr>
          <p:cNvCxnSpPr/>
          <p:nvPr/>
        </p:nvCxnSpPr>
        <p:spPr>
          <a:xfrm>
            <a:off x="1206500" y="1966694"/>
            <a:ext cx="0" cy="30480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>
            <a:extLst>
              <a:ext uri="{FF2B5EF4-FFF2-40B4-BE49-F238E27FC236}">
                <a16:creationId xmlns:a16="http://schemas.microsoft.com/office/drawing/2014/main" id="{2968B099-AAE9-488A-ACE6-398315DD1560}"/>
              </a:ext>
            </a:extLst>
          </p:cNvPr>
          <p:cNvCxnSpPr/>
          <p:nvPr/>
        </p:nvCxnSpPr>
        <p:spPr>
          <a:xfrm>
            <a:off x="3721100" y="1966694"/>
            <a:ext cx="0" cy="30480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>
            <a:extLst>
              <a:ext uri="{FF2B5EF4-FFF2-40B4-BE49-F238E27FC236}">
                <a16:creationId xmlns:a16="http://schemas.microsoft.com/office/drawing/2014/main" id="{BD16F907-5231-4423-8C2E-B7583C9A13F5}"/>
              </a:ext>
            </a:extLst>
          </p:cNvPr>
          <p:cNvCxnSpPr/>
          <p:nvPr/>
        </p:nvCxnSpPr>
        <p:spPr>
          <a:xfrm>
            <a:off x="3721100" y="1509494"/>
            <a:ext cx="0" cy="30480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07355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Группа 5"/>
          <p:cNvGrpSpPr/>
          <p:nvPr/>
        </p:nvGrpSpPr>
        <p:grpSpPr>
          <a:xfrm>
            <a:off x="582266" y="1950264"/>
            <a:ext cx="4930469" cy="1064085"/>
            <a:chOff x="904461" y="3021496"/>
            <a:chExt cx="7364896" cy="1630017"/>
          </a:xfrm>
          <a:solidFill>
            <a:srgbClr val="65487F"/>
          </a:solidFill>
        </p:grpSpPr>
        <p:sp>
          <p:nvSpPr>
            <p:cNvPr id="7" name="Пятиугольник 6"/>
            <p:cNvSpPr/>
            <p:nvPr/>
          </p:nvSpPr>
          <p:spPr>
            <a:xfrm>
              <a:off x="4283766" y="3021496"/>
              <a:ext cx="3985591" cy="1630017"/>
            </a:xfrm>
            <a:prstGeom prst="homePlate">
              <a:avLst>
                <a:gd name="adj" fmla="val 33537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 sz="1135"/>
            </a:p>
          </p:txBody>
        </p:sp>
        <p:sp>
          <p:nvSpPr>
            <p:cNvPr id="8" name="Пятиугольник 7"/>
            <p:cNvSpPr/>
            <p:nvPr/>
          </p:nvSpPr>
          <p:spPr>
            <a:xfrm flipH="1">
              <a:off x="904461" y="3021496"/>
              <a:ext cx="3379305" cy="1630017"/>
            </a:xfrm>
            <a:prstGeom prst="homePlate">
              <a:avLst>
                <a:gd name="adj" fmla="val 29269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 sz="1135"/>
            </a:p>
          </p:txBody>
        </p:sp>
      </p:grpSp>
      <p:sp>
        <p:nvSpPr>
          <p:cNvPr id="9" name="Шестиугольник 8"/>
          <p:cNvSpPr/>
          <p:nvPr/>
        </p:nvSpPr>
        <p:spPr>
          <a:xfrm>
            <a:off x="296439" y="1949787"/>
            <a:ext cx="1268275" cy="1064071"/>
          </a:xfrm>
          <a:prstGeom prst="hexagon">
            <a:avLst>
              <a:gd name="adj" fmla="val 32106"/>
              <a:gd name="vf" fmla="val 115470"/>
            </a:avLst>
          </a:prstGeom>
          <a:solidFill>
            <a:srgbClr val="65487F">
              <a:alpha val="37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sz="1135"/>
          </a:p>
        </p:txBody>
      </p:sp>
      <p:grpSp>
        <p:nvGrpSpPr>
          <p:cNvPr id="10" name="Группа 9"/>
          <p:cNvGrpSpPr/>
          <p:nvPr/>
        </p:nvGrpSpPr>
        <p:grpSpPr>
          <a:xfrm>
            <a:off x="491456" y="1950264"/>
            <a:ext cx="4885064" cy="1064085"/>
            <a:chOff x="904461" y="3021496"/>
            <a:chExt cx="6682692" cy="1630017"/>
          </a:xfrm>
          <a:solidFill>
            <a:srgbClr val="F1EDEB">
              <a:alpha val="86000"/>
            </a:srgbClr>
          </a:solidFill>
        </p:grpSpPr>
        <p:sp>
          <p:nvSpPr>
            <p:cNvPr id="12" name="Пятиугольник 11"/>
            <p:cNvSpPr/>
            <p:nvPr/>
          </p:nvSpPr>
          <p:spPr>
            <a:xfrm>
              <a:off x="4283766" y="3021496"/>
              <a:ext cx="3303387" cy="1630017"/>
            </a:xfrm>
            <a:prstGeom prst="homePlate">
              <a:avLst>
                <a:gd name="adj" fmla="val 33537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 sz="1135"/>
            </a:p>
          </p:txBody>
        </p:sp>
        <p:sp>
          <p:nvSpPr>
            <p:cNvPr id="13" name="Пятиугольник 12"/>
            <p:cNvSpPr/>
            <p:nvPr/>
          </p:nvSpPr>
          <p:spPr>
            <a:xfrm flipH="1">
              <a:off x="904461" y="3021496"/>
              <a:ext cx="3379305" cy="1630017"/>
            </a:xfrm>
            <a:prstGeom prst="homePlate">
              <a:avLst>
                <a:gd name="adj" fmla="val 29269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 sz="1135"/>
            </a:p>
          </p:txBody>
        </p:sp>
      </p:grpSp>
      <p:sp>
        <p:nvSpPr>
          <p:cNvPr id="14" name="Пятиугольник 13"/>
          <p:cNvSpPr/>
          <p:nvPr/>
        </p:nvSpPr>
        <p:spPr>
          <a:xfrm rot="10800000" flipH="1">
            <a:off x="1278886" y="1950278"/>
            <a:ext cx="4087111" cy="1064071"/>
          </a:xfrm>
          <a:prstGeom prst="homePlate">
            <a:avLst>
              <a:gd name="adj" fmla="val 29269"/>
            </a:avLst>
          </a:prstGeom>
          <a:solidFill>
            <a:schemeClr val="bg1">
              <a:alpha val="86000"/>
            </a:schemeClr>
          </a:solidFill>
          <a:ln w="3175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sz="1135"/>
          </a:p>
        </p:txBody>
      </p:sp>
      <p:sp>
        <p:nvSpPr>
          <p:cNvPr id="15" name="Шестиугольник 14"/>
          <p:cNvSpPr/>
          <p:nvPr/>
        </p:nvSpPr>
        <p:spPr>
          <a:xfrm>
            <a:off x="386389" y="1950755"/>
            <a:ext cx="1268276" cy="1064071"/>
          </a:xfrm>
          <a:prstGeom prst="hexagon">
            <a:avLst>
              <a:gd name="adj" fmla="val 32106"/>
              <a:gd name="vf" fmla="val 115470"/>
            </a:avLst>
          </a:prstGeom>
          <a:solidFill>
            <a:srgbClr val="6548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sz="1135"/>
          </a:p>
        </p:txBody>
      </p:sp>
      <p:sp>
        <p:nvSpPr>
          <p:cNvPr id="16" name="Прямоугольник 15"/>
          <p:cNvSpPr/>
          <p:nvPr/>
        </p:nvSpPr>
        <p:spPr>
          <a:xfrm>
            <a:off x="1652083" y="2014609"/>
            <a:ext cx="3685858" cy="9850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sz="1261" b="1" dirty="0">
                <a:latin typeface="Arial" panose="020B0604020202020204" pitchFamily="34" charset="0"/>
                <a:cs typeface="Arial" panose="020B0604020202020204" pitchFamily="34" charset="0"/>
              </a:rPr>
              <a:t>Крекинг </a:t>
            </a:r>
            <a:r>
              <a:rPr lang="ru-RU" sz="1261" dirty="0">
                <a:latin typeface="Arial" panose="020B0604020202020204" pitchFamily="34" charset="0"/>
                <a:cs typeface="Arial" panose="020B0604020202020204" pitchFamily="34" charset="0"/>
              </a:rPr>
              <a:t>— </a:t>
            </a:r>
            <a:r>
              <a:rPr lang="ru-RU" sz="1135" dirty="0">
                <a:latin typeface="Arial" panose="020B0604020202020204" pitchFamily="34" charset="0"/>
                <a:cs typeface="Arial" panose="020B0604020202020204" pitchFamily="34" charset="0"/>
              </a:rPr>
              <a:t>процессы термического разложения, протекающие при нагревании органических веществ без доступа воздуха и приводящие </a:t>
            </a:r>
          </a:p>
          <a:p>
            <a:pPr>
              <a:defRPr/>
            </a:pPr>
            <a:r>
              <a:rPr lang="ru-RU" sz="1135" dirty="0">
                <a:latin typeface="Arial" panose="020B0604020202020204" pitchFamily="34" charset="0"/>
                <a:cs typeface="Arial" panose="020B0604020202020204" pitchFamily="34" charset="0"/>
              </a:rPr>
              <a:t>к образованию соединений с меньшей относительной молекулярной массой. </a:t>
            </a:r>
            <a:endParaRPr lang="ru-RU" sz="1135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3497" name="Рисунок 1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3708" y="2030836"/>
            <a:ext cx="563567" cy="8538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20" name="Прямоугольник 19">
                <a:extLst>
                  <a:ext uri="{FF2B5EF4-FFF2-40B4-BE49-F238E27FC236}">
                    <a16:creationId xmlns:a16="http://schemas.microsoft.com/office/drawing/2014/main" id="{D2286A5F-D94F-4C06-AF2F-EF41DBE1FFBD}"/>
                  </a:ext>
                </a:extLst>
              </p:cNvPr>
              <p:cNvSpPr/>
              <p:nvPr/>
            </p:nvSpPr>
            <p:spPr>
              <a:xfrm>
                <a:off x="179834" y="545722"/>
                <a:ext cx="5522466" cy="83099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just"/>
                <a:r>
                  <a:rPr lang="ru-RU" sz="1600" i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При температуре более 500 </a:t>
                </a:r>
                <a14:m>
                  <m:oMath xmlns:m="http://schemas.openxmlformats.org/officeDocument/2006/math">
                    <m:r>
                      <a:rPr lang="ru-RU" sz="1600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℃</m:t>
                    </m:r>
                  </m:oMath>
                </a14:m>
                <a:r>
                  <a:rPr lang="ru-RU" sz="1600" i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в присутствии катализаторов </a:t>
                </a:r>
                <a:r>
                  <a:rPr lang="ru-RU" sz="1600" i="1" dirty="0" err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алканы</a:t>
                </a:r>
                <a:r>
                  <a:rPr lang="ru-RU" sz="1600" i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подвергаются расщеплению, то есть крекингу. </a:t>
                </a:r>
              </a:p>
            </p:txBody>
          </p:sp>
        </mc:Choice>
        <mc:Fallback>
          <p:sp>
            <p:nvSpPr>
              <p:cNvPr id="20" name="Прямоугольник 19">
                <a:extLst>
                  <a:ext uri="{FF2B5EF4-FFF2-40B4-BE49-F238E27FC236}">
                    <a16:creationId xmlns:a16="http://schemas.microsoft.com/office/drawing/2014/main" id="{D2286A5F-D94F-4C06-AF2F-EF41DBE1FFBD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9834" y="545722"/>
                <a:ext cx="5522466" cy="830997"/>
              </a:xfrm>
              <a:prstGeom prst="rect">
                <a:avLst/>
              </a:prstGeom>
              <a:blipFill>
                <a:blip r:embed="rId3"/>
                <a:stretch>
                  <a:fillRect l="-663" t="-2206" r="-663" b="-882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4" name="Прямоугольник 23">
                <a:extLst>
                  <a:ext uri="{FF2B5EF4-FFF2-40B4-BE49-F238E27FC236}">
                    <a16:creationId xmlns:a16="http://schemas.microsoft.com/office/drawing/2014/main" id="{6496E292-4AE1-42FA-9CCA-DA1DD0D0C5F4}"/>
                  </a:ext>
                </a:extLst>
              </p:cNvPr>
              <p:cNvSpPr/>
              <p:nvPr/>
            </p:nvSpPr>
            <p:spPr>
              <a:xfrm>
                <a:off x="1539410" y="1270404"/>
                <a:ext cx="3517310" cy="59772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C</a:t>
                </a:r>
                <a:r>
                  <a:rPr lang="ru-RU" sz="2400" baseline="-25000" dirty="0">
                    <a:latin typeface="Arial" panose="020B0604020202020204" pitchFamily="34" charset="0"/>
                    <a:cs typeface="Arial" panose="020B0604020202020204" pitchFamily="34" charset="0"/>
                  </a:rPr>
                  <a:t>10</a:t>
                </a:r>
                <a:r>
                  <a:rPr lang="en-US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H</a:t>
                </a:r>
                <a:r>
                  <a:rPr lang="ru-RU" sz="2400" baseline="-25000" dirty="0">
                    <a:latin typeface="Arial" panose="020B0604020202020204" pitchFamily="34" charset="0"/>
                    <a:cs typeface="Arial" panose="020B0604020202020204" pitchFamily="34" charset="0"/>
                  </a:rPr>
                  <a:t>22</a:t>
                </a:r>
                <a:r>
                  <a:rPr lang="ru-RU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box>
                      <m:boxPr>
                        <m:ctrlPr>
                          <a:rPr lang="ru-RU" sz="2400" i="1">
                            <a:latin typeface="Cambria Math" panose="02040503050406030204" pitchFamily="18" charset="0"/>
                          </a:rPr>
                        </m:ctrlPr>
                      </m:boxPr>
                      <m:e>
                        <m:groupChr>
                          <m:groupChrPr>
                            <m:chr m:val="→"/>
                            <m:vertJc m:val="bot"/>
                            <m:ctrlPr>
                              <a:rPr lang="ru-RU" sz="2400" i="1">
                                <a:latin typeface="Cambria Math" panose="02040503050406030204" pitchFamily="18" charset="0"/>
                              </a:rPr>
                            </m:ctrlPr>
                          </m:groupChrPr>
                          <m:e>
                            <m:r>
                              <m:rPr>
                                <m:sty m:val="p"/>
                              </m:rPr>
                              <a:rPr lang="en-US" sz="2400">
                                <a:latin typeface="Cambria Math" panose="02040503050406030204" pitchFamily="18" charset="0"/>
                              </a:rPr>
                              <m:t>t</m:t>
                            </m:r>
                            <m:r>
                              <a:rPr lang="ru-RU" sz="2400" b="0" i="0" smtClean="0">
                                <a:latin typeface="Cambria Math"/>
                              </a:rPr>
                              <m:t>,  </m:t>
                            </m:r>
                            <m:r>
                              <a:rPr lang="ru-RU" sz="2400">
                                <a:latin typeface="Cambria Math"/>
                              </a:rPr>
                              <m:t>℃</m:t>
                            </m:r>
                          </m:e>
                        </m:groupChr>
                      </m:e>
                    </m:box>
                  </m:oMath>
                </a14:m>
                <a:r>
                  <a:rPr lang="en-US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C</a:t>
                </a:r>
                <a:r>
                  <a:rPr lang="ru-RU" sz="2400" baseline="-25000" dirty="0">
                    <a:latin typeface="Arial" panose="020B0604020202020204" pitchFamily="34" charset="0"/>
                    <a:cs typeface="Arial" panose="020B0604020202020204" pitchFamily="34" charset="0"/>
                  </a:rPr>
                  <a:t>5</a:t>
                </a:r>
                <a:r>
                  <a:rPr lang="en-US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H</a:t>
                </a:r>
                <a:r>
                  <a:rPr lang="ru-RU" sz="2400" baseline="-25000" dirty="0">
                    <a:latin typeface="Arial" panose="020B0604020202020204" pitchFamily="34" charset="0"/>
                    <a:cs typeface="Arial" panose="020B0604020202020204" pitchFamily="34" charset="0"/>
                  </a:rPr>
                  <a:t>12</a:t>
                </a:r>
                <a:r>
                  <a:rPr lang="ru-RU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+ </a:t>
                </a:r>
                <a:r>
                  <a:rPr lang="en-US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C</a:t>
                </a:r>
                <a:r>
                  <a:rPr lang="ru-RU" sz="2400" baseline="-25000" dirty="0">
                    <a:latin typeface="Arial" panose="020B0604020202020204" pitchFamily="34" charset="0"/>
                    <a:cs typeface="Arial" panose="020B0604020202020204" pitchFamily="34" charset="0"/>
                  </a:rPr>
                  <a:t>5</a:t>
                </a:r>
                <a:r>
                  <a:rPr lang="en-US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H</a:t>
                </a:r>
                <a:r>
                  <a:rPr lang="ru-RU" sz="2400" baseline="-25000" dirty="0">
                    <a:latin typeface="Arial" panose="020B0604020202020204" pitchFamily="34" charset="0"/>
                    <a:cs typeface="Arial" panose="020B0604020202020204" pitchFamily="34" charset="0"/>
                  </a:rPr>
                  <a:t>10</a:t>
                </a:r>
                <a:endParaRPr lang="ru-RU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24" name="Прямоугольник 23">
                <a:extLst>
                  <a:ext uri="{FF2B5EF4-FFF2-40B4-BE49-F238E27FC236}">
                    <a16:creationId xmlns:a16="http://schemas.microsoft.com/office/drawing/2014/main" id="{6496E292-4AE1-42FA-9CCA-DA1DD0D0C5F4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39410" y="1270404"/>
                <a:ext cx="3517310" cy="597728"/>
              </a:xfrm>
              <a:prstGeom prst="rect">
                <a:avLst/>
              </a:prstGeom>
              <a:blipFill>
                <a:blip r:embed="rId4"/>
                <a:stretch>
                  <a:fillRect l="-2773" b="-2346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F1D395BD-B9FD-4DBF-9264-881818140026}"/>
              </a:ext>
            </a:extLst>
          </p:cNvPr>
          <p:cNvSpPr/>
          <p:nvPr/>
        </p:nvSpPr>
        <p:spPr>
          <a:xfrm>
            <a:off x="1931828" y="-29150"/>
            <a:ext cx="178927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Крекинг</a:t>
            </a:r>
            <a:endParaRPr lang="ru-RU" sz="32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2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F027C56E-2DE6-4BAA-B8FC-EBC7D04ADE47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8059"/>
          <a:stretch/>
        </p:blipFill>
        <p:spPr>
          <a:xfrm>
            <a:off x="1842951" y="605508"/>
            <a:ext cx="3783512" cy="2473448"/>
          </a:xfrm>
          <a:prstGeom prst="rect">
            <a:avLst/>
          </a:prstGeom>
        </p:spPr>
      </p:pic>
      <p:sp>
        <p:nvSpPr>
          <p:cNvPr id="3" name="Текст 2">
            <a:extLst>
              <a:ext uri="{FF2B5EF4-FFF2-40B4-BE49-F238E27FC236}">
                <a16:creationId xmlns:a16="http://schemas.microsoft.com/office/drawing/2014/main" id="{E30A1564-7496-494A-8E68-09100705942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39337" y="605507"/>
            <a:ext cx="1829163" cy="2473447"/>
          </a:xfrm>
        </p:spPr>
        <p:txBody>
          <a:bodyPr/>
          <a:lstStyle/>
          <a:p>
            <a:pPr algn="ctr"/>
            <a:r>
              <a:rPr lang="ru-RU" dirty="0"/>
              <a:t>При высокой температуре у насыщенных углеводородов происходит разрыв углеродных цепей, в результате этого образуется смесь </a:t>
            </a:r>
            <a:r>
              <a:rPr lang="ru-RU" dirty="0" err="1"/>
              <a:t>алканов</a:t>
            </a:r>
            <a:r>
              <a:rPr lang="ru-RU" dirty="0"/>
              <a:t> и </a:t>
            </a:r>
            <a:r>
              <a:rPr lang="ru-RU" dirty="0" err="1"/>
              <a:t>алкенов</a:t>
            </a:r>
            <a:r>
              <a:rPr lang="ru-RU" dirty="0"/>
              <a:t> с меньшим числом атомов углерода. </a:t>
            </a:r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3D5A025B-928E-4343-BD55-E2F15F076D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3621" y="22225"/>
            <a:ext cx="4358565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3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Термический 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к</a:t>
            </a:r>
            <a:r>
              <a:rPr lang="ru-RU" sz="3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рекинг</a:t>
            </a:r>
            <a:endParaRPr lang="ru-RU" sz="3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650173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:a16="http://schemas.microsoft.com/office/drawing/2014/main" id="{E30A1564-7496-494A-8E68-09100705942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39337" y="605507"/>
            <a:ext cx="5562963" cy="2369880"/>
          </a:xfrm>
        </p:spPr>
        <p:txBody>
          <a:bodyPr/>
          <a:lstStyle/>
          <a:p>
            <a:pPr algn="ctr"/>
            <a:r>
              <a:rPr lang="ru-RU" dirty="0"/>
              <a:t>Если крекинг проводить в присутствии катализаторов, то процесс на­зывают </a:t>
            </a:r>
            <a:r>
              <a:rPr lang="ru-RU" b="1" dirty="0"/>
              <a:t>каталитическим крекингом. </a:t>
            </a:r>
            <a:r>
              <a:rPr lang="ru-RU" dirty="0"/>
              <a:t>При этом образуются углеводоро­ды с разветвленной цепью.</a:t>
            </a:r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3D5A025B-928E-4343-BD55-E2F15F076D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9473" y="22225"/>
            <a:ext cx="4946867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3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Каталитический 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к</a:t>
            </a:r>
            <a:r>
              <a:rPr lang="ru-RU" sz="3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рекинг</a:t>
            </a:r>
            <a:endParaRPr lang="ru-RU" sz="3200" dirty="0">
              <a:solidFill>
                <a:schemeClr val="bg1"/>
              </a:solidFill>
            </a:endParaRPr>
          </a:p>
        </p:txBody>
      </p:sp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6C36F528-4D9E-4EF2-8200-E6EB828EA60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2688" y="1317625"/>
            <a:ext cx="5562963" cy="1828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712271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70F65A3-70D6-4240-9519-48CBD9E4CF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9380" y="48538"/>
            <a:ext cx="5164320" cy="430887"/>
          </a:xfrm>
        </p:spPr>
        <p:txBody>
          <a:bodyPr/>
          <a:lstStyle/>
          <a:p>
            <a:pPr algn="ctr"/>
            <a:r>
              <a:rPr lang="ru-RU" sz="2800" dirty="0"/>
              <a:t>Пиролиз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" name="Прямоугольник 3">
                <a:extLst>
                  <a:ext uri="{FF2B5EF4-FFF2-40B4-BE49-F238E27FC236}">
                    <a16:creationId xmlns:a16="http://schemas.microsoft.com/office/drawing/2014/main" id="{5594DC67-8577-497C-BB41-D2DD5179A794}"/>
                  </a:ext>
                </a:extLst>
              </p:cNvPr>
              <p:cNvSpPr/>
              <p:nvPr/>
            </p:nvSpPr>
            <p:spPr>
              <a:xfrm>
                <a:off x="120649" y="555625"/>
                <a:ext cx="5524501" cy="92333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just"/>
                <a:r>
                  <a:rPr lang="ru-RU" i="1" dirty="0">
                    <a:solidFill>
                      <a:srgbClr val="000000"/>
                    </a:solidFill>
                    <a:effectLst>
                      <a:outerShdw blurRad="38100" dist="38100" dir="2700000" algn="tl">
                        <a:srgbClr val="FFFFFF"/>
                      </a:outerShdw>
                    </a:effectLst>
                    <a:latin typeface="Arial" panose="020B0604020202020204" pitchFamily="34" charset="0"/>
                    <a:cs typeface="Arial" panose="020B0604020202020204" pitchFamily="34" charset="0"/>
                  </a:rPr>
                  <a:t>При нагревании </a:t>
                </a:r>
                <a:r>
                  <a:rPr lang="ru-RU" i="1" dirty="0" err="1">
                    <a:solidFill>
                      <a:srgbClr val="000000"/>
                    </a:solidFill>
                    <a:effectLst>
                      <a:outerShdw blurRad="38100" dist="38100" dir="2700000" algn="tl">
                        <a:srgbClr val="FFFFFF"/>
                      </a:outerShdw>
                    </a:effectLst>
                    <a:latin typeface="Arial" panose="020B0604020202020204" pitchFamily="34" charset="0"/>
                    <a:cs typeface="Arial" panose="020B0604020202020204" pitchFamily="34" charset="0"/>
                  </a:rPr>
                  <a:t>алканов</a:t>
                </a:r>
                <a:r>
                  <a:rPr lang="ru-RU" i="1" dirty="0">
                    <a:solidFill>
                      <a:srgbClr val="000000"/>
                    </a:solidFill>
                    <a:effectLst>
                      <a:outerShdw blurRad="38100" dist="38100" dir="2700000" algn="tl">
                        <a:srgbClr val="FFFFFF"/>
                      </a:outerShdw>
                    </a:effectLst>
                    <a:latin typeface="Arial" panose="020B0604020202020204" pitchFamily="34" charset="0"/>
                    <a:cs typeface="Arial" panose="020B0604020202020204" pitchFamily="34" charset="0"/>
                  </a:rPr>
                  <a:t> без доступа воздуха до </a:t>
                </a:r>
                <a:r>
                  <a:rPr lang="ru-RU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1000</a:t>
                </a:r>
                <a14:m>
                  <m:oMath xmlns:m="http://schemas.openxmlformats.org/officeDocument/2006/math">
                    <m:r>
                      <a:rPr lang="ru-RU" i="1">
                        <a:latin typeface="Cambria Math" panose="02040503050406030204" pitchFamily="18" charset="0"/>
                      </a:rPr>
                      <m:t>℃</m:t>
                    </m:r>
                  </m:oMath>
                </a14:m>
                <a:r>
                  <a:rPr lang="ru-RU" i="1" dirty="0">
                    <a:solidFill>
                      <a:srgbClr val="000000"/>
                    </a:solidFill>
                    <a:effectLst>
                      <a:outerShdw blurRad="38100" dist="38100" dir="2700000" algn="tl">
                        <a:srgbClr val="FFFFFF"/>
                      </a:outerShdw>
                    </a:effectLst>
                    <a:latin typeface="Arial" panose="020B0604020202020204" pitchFamily="34" charset="0"/>
                    <a:cs typeface="Arial" panose="020B0604020202020204" pitchFamily="34" charset="0"/>
                  </a:rPr>
                  <a:t> происходит разложение на простые вещества.</a:t>
                </a:r>
                <a:endParaRPr lang="ru-RU" i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4" name="Прямоугольник 3">
                <a:extLst>
                  <a:ext uri="{FF2B5EF4-FFF2-40B4-BE49-F238E27FC236}">
                    <a16:creationId xmlns:a16="http://schemas.microsoft.com/office/drawing/2014/main" id="{5594DC67-8577-497C-BB41-D2DD5179A794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0649" y="555625"/>
                <a:ext cx="5524501" cy="923330"/>
              </a:xfrm>
              <a:prstGeom prst="rect">
                <a:avLst/>
              </a:prstGeom>
              <a:blipFill>
                <a:blip r:embed="rId2"/>
                <a:stretch>
                  <a:fillRect l="-993" t="-3947" r="-1435" b="-1250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026" name="Picture 2">
            <a:extLst>
              <a:ext uri="{FF2B5EF4-FFF2-40B4-BE49-F238E27FC236}">
                <a16:creationId xmlns:a16="http://schemas.microsoft.com/office/drawing/2014/main" id="{FE0D37BF-3610-4BBC-8DAE-41BFAD96E05D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9014"/>
          <a:stretch/>
        </p:blipFill>
        <p:spPr bwMode="auto">
          <a:xfrm>
            <a:off x="309380" y="2307385"/>
            <a:ext cx="5172075" cy="7636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8" name="Прямоугольник 7">
                <a:extLst>
                  <a:ext uri="{FF2B5EF4-FFF2-40B4-BE49-F238E27FC236}">
                    <a16:creationId xmlns:a16="http://schemas.microsoft.com/office/drawing/2014/main" id="{D0E60981-D607-4DDA-A621-C693388887E7}"/>
                  </a:ext>
                </a:extLst>
              </p:cNvPr>
              <p:cNvSpPr/>
              <p:nvPr/>
            </p:nvSpPr>
            <p:spPr>
              <a:xfrm>
                <a:off x="138429" y="1927225"/>
                <a:ext cx="5524501" cy="64633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just"/>
                <a:r>
                  <a:rPr lang="ru-RU" i="1" dirty="0">
                    <a:solidFill>
                      <a:srgbClr val="000000"/>
                    </a:solidFill>
                    <a:effectLst>
                      <a:outerShdw blurRad="38100" dist="38100" dir="2700000" algn="tl">
                        <a:srgbClr val="FFFFFF"/>
                      </a:outerShdw>
                    </a:effectLst>
                    <a:latin typeface="Arial" panose="020B0604020202020204" pitchFamily="34" charset="0"/>
                    <a:cs typeface="Arial" panose="020B0604020202020204" pitchFamily="34" charset="0"/>
                  </a:rPr>
                  <a:t>При нагревании до </a:t>
                </a:r>
                <a:r>
                  <a:rPr lang="ru-RU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1500</a:t>
                </a:r>
                <a14:m>
                  <m:oMath xmlns:m="http://schemas.openxmlformats.org/officeDocument/2006/math">
                    <m:r>
                      <a:rPr lang="ru-RU" i="1">
                        <a:latin typeface="Cambria Math" panose="02040503050406030204" pitchFamily="18" charset="0"/>
                      </a:rPr>
                      <m:t>℃</m:t>
                    </m:r>
                  </m:oMath>
                </a14:m>
                <a:r>
                  <a:rPr lang="ru-RU" i="1" dirty="0">
                    <a:solidFill>
                      <a:srgbClr val="000000"/>
                    </a:solidFill>
                    <a:effectLst>
                      <a:outerShdw blurRad="38100" dist="38100" dir="2700000" algn="tl">
                        <a:srgbClr val="FFFFFF"/>
                      </a:outerShdw>
                    </a:effectLst>
                    <a:latin typeface="Arial" panose="020B0604020202020204" pitchFamily="34" charset="0"/>
                    <a:cs typeface="Arial" panose="020B0604020202020204" pitchFamily="34" charset="0"/>
                  </a:rPr>
                  <a:t> происходит образование ацетилена и водорода.</a:t>
                </a:r>
                <a:endParaRPr lang="ru-RU" i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8" name="Прямоугольник 7">
                <a:extLst>
                  <a:ext uri="{FF2B5EF4-FFF2-40B4-BE49-F238E27FC236}">
                    <a16:creationId xmlns:a16="http://schemas.microsoft.com/office/drawing/2014/main" id="{D0E60981-D607-4DDA-A621-C693388887E7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8429" y="1927225"/>
                <a:ext cx="5524501" cy="646331"/>
              </a:xfrm>
              <a:prstGeom prst="rect">
                <a:avLst/>
              </a:prstGeom>
              <a:blipFill>
                <a:blip r:embed="rId4"/>
                <a:stretch>
                  <a:fillRect l="-1104" t="-5660" r="-1435" b="-1886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F4CE2DAD-C4C8-44A1-AFF3-CB18AF51A8A2}"/>
              </a:ext>
            </a:extLst>
          </p:cNvPr>
          <p:cNvSpPr/>
          <p:nvPr/>
        </p:nvSpPr>
        <p:spPr>
          <a:xfrm>
            <a:off x="1559575" y="1397450"/>
            <a:ext cx="295144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i="1" dirty="0">
                <a:latin typeface="Cambria" panose="02040503050406030204" pitchFamily="18" charset="0"/>
                <a:ea typeface="Cambria" panose="02040503050406030204" pitchFamily="18" charset="0"/>
                <a:cs typeface="Times New Roman" pitchFamily="18" charset="0"/>
              </a:rPr>
              <a:t>CH</a:t>
            </a:r>
            <a:r>
              <a:rPr lang="ru-RU" sz="2400" i="1" baseline="-25000" dirty="0">
                <a:latin typeface="Cambria" panose="02040503050406030204" pitchFamily="18" charset="0"/>
                <a:ea typeface="Cambria" panose="02040503050406030204" pitchFamily="18" charset="0"/>
                <a:cs typeface="Times New Roman" pitchFamily="18" charset="0"/>
              </a:rPr>
              <a:t>4</a:t>
            </a:r>
            <a:r>
              <a:rPr lang="ru-RU" sz="2400" i="1" dirty="0">
                <a:latin typeface="Cambria" panose="02040503050406030204" pitchFamily="18" charset="0"/>
                <a:ea typeface="Cambria" panose="02040503050406030204" pitchFamily="18" charset="0"/>
                <a:cs typeface="Times New Roman" pitchFamily="18" charset="0"/>
              </a:rPr>
              <a:t>               </a:t>
            </a:r>
            <a:r>
              <a:rPr lang="en-US" sz="2400" i="1" dirty="0">
                <a:latin typeface="Cambria" panose="02040503050406030204" pitchFamily="18" charset="0"/>
                <a:ea typeface="Cambria" panose="02040503050406030204" pitchFamily="18" charset="0"/>
                <a:cs typeface="Times New Roman" pitchFamily="18" charset="0"/>
              </a:rPr>
              <a:t>C</a:t>
            </a:r>
            <a:r>
              <a:rPr lang="ru-RU" sz="2400" i="1" dirty="0">
                <a:latin typeface="Cambria" panose="02040503050406030204" pitchFamily="18" charset="0"/>
                <a:ea typeface="Cambria" panose="02040503050406030204" pitchFamily="18" charset="0"/>
                <a:cs typeface="Times New Roman" pitchFamily="18" charset="0"/>
              </a:rPr>
              <a:t>  +   2</a:t>
            </a:r>
            <a:r>
              <a:rPr lang="en-US" sz="2400" i="1" dirty="0">
                <a:latin typeface="Cambria" panose="02040503050406030204" pitchFamily="18" charset="0"/>
                <a:ea typeface="Cambria" panose="02040503050406030204" pitchFamily="18" charset="0"/>
                <a:cs typeface="Times New Roman" pitchFamily="18" charset="0"/>
              </a:rPr>
              <a:t>H</a:t>
            </a:r>
            <a:r>
              <a:rPr lang="ru-RU" sz="2400" i="1" baseline="-25000" dirty="0">
                <a:latin typeface="Cambria" panose="02040503050406030204" pitchFamily="18" charset="0"/>
                <a:ea typeface="Cambria" panose="02040503050406030204" pitchFamily="18" charset="0"/>
                <a:cs typeface="Times New Roman" pitchFamily="18" charset="0"/>
              </a:rPr>
              <a:t>2</a:t>
            </a:r>
            <a:r>
              <a:rPr lang="ru-RU" sz="2400" i="1" dirty="0">
                <a:latin typeface="Cambria" panose="02040503050406030204" pitchFamily="18" charset="0"/>
                <a:ea typeface="Cambria" panose="02040503050406030204" pitchFamily="18" charset="0"/>
                <a:cs typeface="Times New Roman" pitchFamily="18" charset="0"/>
              </a:rPr>
              <a:t> </a:t>
            </a:r>
            <a:endParaRPr lang="ru-RU" sz="2400" i="1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cxnSp>
        <p:nvCxnSpPr>
          <p:cNvPr id="10" name="Прямая со стрелкой 9">
            <a:extLst>
              <a:ext uri="{FF2B5EF4-FFF2-40B4-BE49-F238E27FC236}">
                <a16:creationId xmlns:a16="http://schemas.microsoft.com/office/drawing/2014/main" id="{3302B57F-1033-4439-A5CF-CDA5798C9A33}"/>
              </a:ext>
            </a:extLst>
          </p:cNvPr>
          <p:cNvCxnSpPr/>
          <p:nvPr/>
        </p:nvCxnSpPr>
        <p:spPr>
          <a:xfrm>
            <a:off x="2197100" y="1622425"/>
            <a:ext cx="91440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11" name="Прямоугольник 10">
                <a:extLst>
                  <a:ext uri="{FF2B5EF4-FFF2-40B4-BE49-F238E27FC236}">
                    <a16:creationId xmlns:a16="http://schemas.microsoft.com/office/drawing/2014/main" id="{AD4CBDD2-74AB-4001-BE0D-47A444DBD179}"/>
                  </a:ext>
                </a:extLst>
              </p:cNvPr>
              <p:cNvSpPr/>
              <p:nvPr/>
            </p:nvSpPr>
            <p:spPr>
              <a:xfrm>
                <a:off x="2169160" y="1294289"/>
                <a:ext cx="906017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ru-RU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1000</a:t>
                </a:r>
                <a14:m>
                  <m:oMath xmlns:m="http://schemas.openxmlformats.org/officeDocument/2006/math">
                    <m:r>
                      <a:rPr lang="ru-RU" i="1">
                        <a:latin typeface="Cambria Math" panose="02040503050406030204" pitchFamily="18" charset="0"/>
                      </a:rPr>
                      <m:t>℃</m:t>
                    </m:r>
                  </m:oMath>
                </a14:m>
                <a:endParaRPr lang="ru-RU" dirty="0"/>
              </a:p>
            </p:txBody>
          </p:sp>
        </mc:Choice>
        <mc:Fallback>
          <p:sp>
            <p:nvSpPr>
              <p:cNvPr id="11" name="Прямоугольник 10">
                <a:extLst>
                  <a:ext uri="{FF2B5EF4-FFF2-40B4-BE49-F238E27FC236}">
                    <a16:creationId xmlns:a16="http://schemas.microsoft.com/office/drawing/2014/main" id="{AD4CBDD2-74AB-4001-BE0D-47A444DBD17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69160" y="1294289"/>
                <a:ext cx="906017" cy="369332"/>
              </a:xfrm>
              <a:prstGeom prst="rect">
                <a:avLst/>
              </a:prstGeom>
              <a:blipFill>
                <a:blip r:embed="rId5"/>
                <a:stretch>
                  <a:fillRect l="-6081" t="-9836" b="-2295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1922448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8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6465</TotalTime>
  <Words>474</Words>
  <Application>Microsoft Office PowerPoint</Application>
  <PresentationFormat>Произвольный</PresentationFormat>
  <Paragraphs>111</Paragraphs>
  <Slides>16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24" baseType="lpstr">
      <vt:lpstr>Arial</vt:lpstr>
      <vt:lpstr>Calibri</vt:lpstr>
      <vt:lpstr>Cambria</vt:lpstr>
      <vt:lpstr>Cambria Math</vt:lpstr>
      <vt:lpstr>Times New Roman</vt:lpstr>
      <vt:lpstr>Wingdings</vt:lpstr>
      <vt:lpstr>Wingdings 2</vt:lpstr>
      <vt:lpstr>Office Theme</vt:lpstr>
      <vt:lpstr>Химия</vt:lpstr>
      <vt:lpstr>Химические свойства алканов</vt:lpstr>
      <vt:lpstr>Презентация PowerPoint</vt:lpstr>
      <vt:lpstr>Галогенирование алканов</vt:lpstr>
      <vt:lpstr>Нитрование алканов</vt:lpstr>
      <vt:lpstr>Презентация PowerPoint</vt:lpstr>
      <vt:lpstr>Термический крекинг</vt:lpstr>
      <vt:lpstr>Каталитический крекинг</vt:lpstr>
      <vt:lpstr>Пиролиз</vt:lpstr>
      <vt:lpstr>Дегидрирование</vt:lpstr>
      <vt:lpstr>Реакция изомеризация</vt:lpstr>
      <vt:lpstr>Горение</vt:lpstr>
      <vt:lpstr>Применение алканов</vt:lpstr>
      <vt:lpstr>Применение алканов</vt:lpstr>
      <vt:lpstr>Применение алканов</vt:lpstr>
      <vt:lpstr>Задания для самостоятельного решения: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Информатика и ИТ</dc:title>
  <dc:creator>VAIO</dc:creator>
  <cp:lastModifiedBy>LENOVO</cp:lastModifiedBy>
  <cp:revision>261</cp:revision>
  <dcterms:created xsi:type="dcterms:W3CDTF">2020-04-13T08:05:16Z</dcterms:created>
  <dcterms:modified xsi:type="dcterms:W3CDTF">2020-10-21T10:29:50Z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LastSaved">
    <vt:filetime>2020-04-13T00:00:00Z</vt:filetime>
  </property>
</Properties>
</file>