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1526" r:id="rId3"/>
    <p:sldId id="1524" r:id="rId4"/>
    <p:sldId id="273" r:id="rId5"/>
    <p:sldId id="274" r:id="rId6"/>
    <p:sldId id="275" r:id="rId7"/>
    <p:sldId id="1509" r:id="rId8"/>
    <p:sldId id="1527" r:id="rId9"/>
    <p:sldId id="1528" r:id="rId10"/>
    <p:sldId id="1532" r:id="rId11"/>
    <p:sldId id="1533" r:id="rId12"/>
    <p:sldId id="1529" r:id="rId13"/>
    <p:sldId id="1531" r:id="rId14"/>
    <p:sldId id="1530" r:id="rId15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41" d="100"/>
          <a:sy n="141" d="100"/>
        </p:scale>
        <p:origin x="78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/>
          <a:p>
            <a:fld id="{BE0C5B9A-AC58-4487-85C7-D4A9F866B420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/>
          <a:p>
            <a:fld id="{E11A1160-7CD5-4495-9049-B9093B3332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72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825500" y="1187281"/>
            <a:ext cx="4278365" cy="1369606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Физические свойства </a:t>
            </a:r>
          </a:p>
          <a:p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способы получения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endParaRPr b="1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2CAF0A-561D-46AC-B1B7-EB08D1450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Реакция </a:t>
            </a:r>
            <a:r>
              <a:rPr lang="ru-RU" sz="2400" dirty="0" err="1"/>
              <a:t>Вюрца</a:t>
            </a:r>
            <a:endParaRPr lang="ru-RU" sz="24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93A4F83-06E6-4F66-954D-F10560F887A9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131058" y="555625"/>
            <a:ext cx="5571242" cy="430887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в реакции участвуют разные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галогеналканы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образуется   смесь  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</a:t>
            </a:r>
            <a:r>
              <a:rPr lang="en-US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</a:t>
            </a:r>
            <a:r>
              <a:rPr lang="en-US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</a:t>
            </a:r>
            <a:r>
              <a:rPr lang="en-US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</a:t>
            </a:r>
            <a:r>
              <a:rPr lang="en-US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</a:t>
            </a:r>
            <a:r>
              <a:rPr lang="en-US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FD7A48-027D-47AA-B772-37B363A41CC7}"/>
              </a:ext>
            </a:extLst>
          </p:cNvPr>
          <p:cNvSpPr/>
          <p:nvPr/>
        </p:nvSpPr>
        <p:spPr>
          <a:xfrm>
            <a:off x="444500" y="986512"/>
            <a:ext cx="2965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 + 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-Br + 2Na →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55E3B66-B76B-428F-ADFF-C055E41518AE}"/>
              </a:ext>
            </a:extLst>
          </p:cNvPr>
          <p:cNvSpPr/>
          <p:nvPr/>
        </p:nvSpPr>
        <p:spPr>
          <a:xfrm>
            <a:off x="444500" y="1437759"/>
            <a:ext cx="4709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 + CH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-Br + 2Na →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 +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2NaBr 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A38E378-A092-421B-B85F-8B09E619E5B2}"/>
              </a:ext>
            </a:extLst>
          </p:cNvPr>
          <p:cNvSpPr/>
          <p:nvPr/>
        </p:nvSpPr>
        <p:spPr>
          <a:xfrm>
            <a:off x="433491" y="1928839"/>
            <a:ext cx="51164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 + 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-Br + 2Na → 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 +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2NaBr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86D76BB-F285-4313-B59B-AF141D5CE77B}"/>
              </a:ext>
            </a:extLst>
          </p:cNvPr>
          <p:cNvSpPr/>
          <p:nvPr/>
        </p:nvSpPr>
        <p:spPr>
          <a:xfrm>
            <a:off x="433491" y="2486489"/>
            <a:ext cx="4972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 + 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-Br + 2Na →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2NaBr 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3AE364D-EFCD-443C-A789-38F056854987}"/>
              </a:ext>
            </a:extLst>
          </p:cNvPr>
          <p:cNvSpPr/>
          <p:nvPr/>
        </p:nvSpPr>
        <p:spPr>
          <a:xfrm>
            <a:off x="520700" y="990890"/>
            <a:ext cx="457200" cy="3251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2954A5A-425F-463A-8037-B7D0282778E1}"/>
              </a:ext>
            </a:extLst>
          </p:cNvPr>
          <p:cNvSpPr/>
          <p:nvPr/>
        </p:nvSpPr>
        <p:spPr>
          <a:xfrm>
            <a:off x="1508338" y="1003034"/>
            <a:ext cx="536362" cy="3251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24FE2A0-DF99-4EF0-9C28-63D80E644E3F}"/>
              </a:ext>
            </a:extLst>
          </p:cNvPr>
          <p:cNvSpPr/>
          <p:nvPr/>
        </p:nvSpPr>
        <p:spPr>
          <a:xfrm>
            <a:off x="3452224" y="1651840"/>
            <a:ext cx="5838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этан</a:t>
            </a:r>
            <a:endParaRPr lang="ru-RU" sz="1200" b="1" i="1" dirty="0">
              <a:solidFill>
                <a:srgbClr val="00B05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7B0D193-C4C7-46EE-9376-105513100E5F}"/>
              </a:ext>
            </a:extLst>
          </p:cNvPr>
          <p:cNvSpPr/>
          <p:nvPr/>
        </p:nvSpPr>
        <p:spPr>
          <a:xfrm>
            <a:off x="3644900" y="2159671"/>
            <a:ext cx="6745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бутан</a:t>
            </a:r>
            <a:endParaRPr lang="ru-RU" sz="1200" b="1" i="1" dirty="0">
              <a:solidFill>
                <a:srgbClr val="00B050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3C63E09-A827-4E4F-8A34-62A028066FA9}"/>
              </a:ext>
            </a:extLst>
          </p:cNvPr>
          <p:cNvSpPr/>
          <p:nvPr/>
        </p:nvSpPr>
        <p:spPr>
          <a:xfrm>
            <a:off x="3604624" y="2765425"/>
            <a:ext cx="7409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пропан</a:t>
            </a:r>
            <a:endParaRPr lang="ru-RU" sz="12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170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B91E9B4-D0E0-46B0-9E13-F1B80CDAF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314325"/>
          </a:xfrm>
        </p:spPr>
        <p:txBody>
          <a:bodyPr/>
          <a:lstStyle/>
          <a:p>
            <a:pPr algn="ctr"/>
            <a:r>
              <a:rPr lang="ru-RU" sz="2400" dirty="0"/>
              <a:t>Реакция </a:t>
            </a:r>
            <a:r>
              <a:rPr lang="ru-RU" sz="2400" dirty="0" err="1"/>
              <a:t>Вюрца</a:t>
            </a:r>
            <a:endParaRPr lang="ru-RU" sz="24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F955F3C-9CC6-4D9E-B4B2-A0B3E34CD2F4}"/>
              </a:ext>
            </a:extLst>
          </p:cNvPr>
          <p:cNvSpPr/>
          <p:nvPr/>
        </p:nvSpPr>
        <p:spPr>
          <a:xfrm>
            <a:off x="690062" y="1024493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A37DD63-1BA1-4ED8-9F22-403B87C1F4C0}"/>
              </a:ext>
            </a:extLst>
          </p:cNvPr>
          <p:cNvSpPr/>
          <p:nvPr/>
        </p:nvSpPr>
        <p:spPr>
          <a:xfrm>
            <a:off x="1222258" y="1020045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A6C28A2-C2DD-41C9-8204-FDC9505E619E}"/>
              </a:ext>
            </a:extLst>
          </p:cNvPr>
          <p:cNvSpPr/>
          <p:nvPr/>
        </p:nvSpPr>
        <p:spPr>
          <a:xfrm>
            <a:off x="0" y="1007356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CA88BB40-EDF6-4D8E-93C2-4ED169AB741F}"/>
              </a:ext>
            </a:extLst>
          </p:cNvPr>
          <p:cNvCxnSpPr>
            <a:cxnSpLocks/>
          </p:cNvCxnSpPr>
          <p:nvPr/>
        </p:nvCxnSpPr>
        <p:spPr>
          <a:xfrm>
            <a:off x="499179" y="1192022"/>
            <a:ext cx="2869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6D630E91-DAA3-44CC-95C8-17062ED731B9}"/>
              </a:ext>
            </a:extLst>
          </p:cNvPr>
          <p:cNvCxnSpPr>
            <a:cxnSpLocks/>
          </p:cNvCxnSpPr>
          <p:nvPr/>
        </p:nvCxnSpPr>
        <p:spPr>
          <a:xfrm>
            <a:off x="1124042" y="1210143"/>
            <a:ext cx="211399" cy="32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D5A64B6F-1831-4F8F-8A59-D1710A6A8240}"/>
              </a:ext>
            </a:extLst>
          </p:cNvPr>
          <p:cNvCxnSpPr/>
          <p:nvPr/>
        </p:nvCxnSpPr>
        <p:spPr>
          <a:xfrm>
            <a:off x="825500" y="1262388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C42271E-0070-4BA9-83F1-63D1E649FA43}"/>
              </a:ext>
            </a:extLst>
          </p:cNvPr>
          <p:cNvSpPr/>
          <p:nvPr/>
        </p:nvSpPr>
        <p:spPr>
          <a:xfrm>
            <a:off x="649526" y="1397852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5A742E0-BE4E-4A55-A231-D99753E826E4}"/>
              </a:ext>
            </a:extLst>
          </p:cNvPr>
          <p:cNvSpPr/>
          <p:nvPr/>
        </p:nvSpPr>
        <p:spPr>
          <a:xfrm>
            <a:off x="1771452" y="1020367"/>
            <a:ext cx="383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endParaRPr lang="ru-RU" sz="1200" dirty="0"/>
          </a:p>
        </p:txBody>
      </p:sp>
      <p:pic>
        <p:nvPicPr>
          <p:cNvPr id="2050" name="Picture 2" descr="2.2.1. Углеводородные радикалы (алкилы)">
            <a:extLst>
              <a:ext uri="{FF2B5EF4-FFF2-40B4-BE49-F238E27FC236}">
                <a16:creationId xmlns:a16="http://schemas.microsoft.com/office/drawing/2014/main" id="{3A34F9BB-9AC0-46BF-889B-E0CF8509AB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216" y="653386"/>
            <a:ext cx="819435" cy="110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E8E26709-72E9-4C42-9B7E-09D08D875F33}"/>
              </a:ext>
            </a:extLst>
          </p:cNvPr>
          <p:cNvSpPr/>
          <p:nvPr/>
        </p:nvSpPr>
        <p:spPr>
          <a:xfrm>
            <a:off x="1985243" y="1027104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109C2ED-76ED-418C-B9A2-ECD5BCE050AB}"/>
              </a:ext>
            </a:extLst>
          </p:cNvPr>
          <p:cNvSpPr/>
          <p:nvPr/>
        </p:nvSpPr>
        <p:spPr>
          <a:xfrm>
            <a:off x="3025400" y="1027104"/>
            <a:ext cx="1101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+ 2Na →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981CFCE-83B2-446C-AF06-05499FBFDF7E}"/>
              </a:ext>
            </a:extLst>
          </p:cNvPr>
          <p:cNvSpPr/>
          <p:nvPr/>
        </p:nvSpPr>
        <p:spPr>
          <a:xfrm>
            <a:off x="704167" y="1991909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74F1DD6-3C3F-42DA-8C4F-48AC96104E13}"/>
              </a:ext>
            </a:extLst>
          </p:cNvPr>
          <p:cNvSpPr/>
          <p:nvPr/>
        </p:nvSpPr>
        <p:spPr>
          <a:xfrm>
            <a:off x="1236363" y="1987461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1389945-ECD5-4D34-BB10-8A4015E5F672}"/>
              </a:ext>
            </a:extLst>
          </p:cNvPr>
          <p:cNvSpPr/>
          <p:nvPr/>
        </p:nvSpPr>
        <p:spPr>
          <a:xfrm>
            <a:off x="14105" y="1974772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748D95DA-FA3F-48BD-BD51-674B93232818}"/>
              </a:ext>
            </a:extLst>
          </p:cNvPr>
          <p:cNvCxnSpPr>
            <a:cxnSpLocks/>
          </p:cNvCxnSpPr>
          <p:nvPr/>
        </p:nvCxnSpPr>
        <p:spPr>
          <a:xfrm>
            <a:off x="513284" y="2159438"/>
            <a:ext cx="2869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36408099-A34D-4BCE-9B9E-9030B9EDE44B}"/>
              </a:ext>
            </a:extLst>
          </p:cNvPr>
          <p:cNvCxnSpPr>
            <a:cxnSpLocks/>
          </p:cNvCxnSpPr>
          <p:nvPr/>
        </p:nvCxnSpPr>
        <p:spPr>
          <a:xfrm>
            <a:off x="1138147" y="2177559"/>
            <a:ext cx="211399" cy="32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CC4EAB15-561C-4247-87C3-8B98CC26ACD3}"/>
              </a:ext>
            </a:extLst>
          </p:cNvPr>
          <p:cNvCxnSpPr/>
          <p:nvPr/>
        </p:nvCxnSpPr>
        <p:spPr>
          <a:xfrm>
            <a:off x="848360" y="2242493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B0B2629C-07E8-4149-9E8A-DA1FD6FC1DE8}"/>
              </a:ext>
            </a:extLst>
          </p:cNvPr>
          <p:cNvSpPr/>
          <p:nvPr/>
        </p:nvSpPr>
        <p:spPr>
          <a:xfrm>
            <a:off x="690062" y="2401562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endParaRPr lang="ru-RU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51D7C346-94E9-43E7-9782-0ED41D068BB2}"/>
              </a:ext>
            </a:extLst>
          </p:cNvPr>
          <p:cNvSpPr/>
          <p:nvPr/>
        </p:nvSpPr>
        <p:spPr>
          <a:xfrm>
            <a:off x="1222258" y="2397114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844354D1-C19D-475F-961D-78F6C08F146F}"/>
              </a:ext>
            </a:extLst>
          </p:cNvPr>
          <p:cNvSpPr/>
          <p:nvPr/>
        </p:nvSpPr>
        <p:spPr>
          <a:xfrm>
            <a:off x="0" y="2384425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089190E6-2091-4E96-97FF-6E5960C553E6}"/>
              </a:ext>
            </a:extLst>
          </p:cNvPr>
          <p:cNvCxnSpPr>
            <a:cxnSpLocks/>
          </p:cNvCxnSpPr>
          <p:nvPr/>
        </p:nvCxnSpPr>
        <p:spPr>
          <a:xfrm>
            <a:off x="499179" y="2569091"/>
            <a:ext cx="2869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9573A4EC-421A-4CD6-96E0-AF6D23960830}"/>
              </a:ext>
            </a:extLst>
          </p:cNvPr>
          <p:cNvCxnSpPr>
            <a:cxnSpLocks/>
          </p:cNvCxnSpPr>
          <p:nvPr/>
        </p:nvCxnSpPr>
        <p:spPr>
          <a:xfrm>
            <a:off x="1124042" y="2587212"/>
            <a:ext cx="211399" cy="32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2" descr="2.2.1. Углеводородные радикалы (алкилы)">
            <a:extLst>
              <a:ext uri="{FF2B5EF4-FFF2-40B4-BE49-F238E27FC236}">
                <a16:creationId xmlns:a16="http://schemas.microsoft.com/office/drawing/2014/main" id="{AC48762F-9F76-4AA6-8762-9F05D44EF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0367" y="1837843"/>
            <a:ext cx="819435" cy="109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62F07A91-2D61-44E5-B356-2A77985DA5CC}"/>
              </a:ext>
            </a:extLst>
          </p:cNvPr>
          <p:cNvSpPr/>
          <p:nvPr/>
        </p:nvSpPr>
        <p:spPr>
          <a:xfrm>
            <a:off x="1705167" y="2172127"/>
            <a:ext cx="383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endParaRPr lang="ru-RU" sz="1200" dirty="0"/>
          </a:p>
        </p:txBody>
      </p:sp>
      <p:pic>
        <p:nvPicPr>
          <p:cNvPr id="2052" name="Picture 4" descr="Номенклатура июпак">
            <a:extLst>
              <a:ext uri="{FF2B5EF4-FFF2-40B4-BE49-F238E27FC236}">
                <a16:creationId xmlns:a16="http://schemas.microsoft.com/office/drawing/2014/main" id="{E48C26C6-39CD-4159-8218-FB1BDCE60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554" y="1881108"/>
            <a:ext cx="785813" cy="109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4A48783-5572-4B01-A2F7-8EF6852D9E39}"/>
              </a:ext>
            </a:extLst>
          </p:cNvPr>
          <p:cNvSpPr/>
          <p:nvPr/>
        </p:nvSpPr>
        <p:spPr>
          <a:xfrm>
            <a:off x="2565412" y="2305908"/>
            <a:ext cx="270979" cy="1570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5C6E8896-4076-4719-8AF2-89054A446905}"/>
              </a:ext>
            </a:extLst>
          </p:cNvPr>
          <p:cNvCxnSpPr>
            <a:stCxn id="21" idx="1"/>
          </p:cNvCxnSpPr>
          <p:nvPr/>
        </p:nvCxnSpPr>
        <p:spPr>
          <a:xfrm>
            <a:off x="2565412" y="2384425"/>
            <a:ext cx="279594" cy="1268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0CAD4AD9-408B-4742-A68E-B5FA7601849A}"/>
              </a:ext>
            </a:extLst>
          </p:cNvPr>
          <p:cNvSpPr/>
          <p:nvPr/>
        </p:nvSpPr>
        <p:spPr>
          <a:xfrm>
            <a:off x="3563038" y="2182414"/>
            <a:ext cx="383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endParaRPr lang="ru-RU" sz="1200" dirty="0"/>
          </a:p>
        </p:txBody>
      </p:sp>
      <p:pic>
        <p:nvPicPr>
          <p:cNvPr id="41" name="Picture 2" descr="2.2.1. Углеводородные радикалы (алкилы)">
            <a:extLst>
              <a:ext uri="{FF2B5EF4-FFF2-40B4-BE49-F238E27FC236}">
                <a16:creationId xmlns:a16="http://schemas.microsoft.com/office/drawing/2014/main" id="{D366EB05-B7DD-452C-A2AA-1B90462E7A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542" y="1837843"/>
            <a:ext cx="819435" cy="109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C3CD080C-C4B2-44DD-B215-CA82D6326784}"/>
              </a:ext>
            </a:extLst>
          </p:cNvPr>
          <p:cNvSpPr/>
          <p:nvPr/>
        </p:nvSpPr>
        <p:spPr>
          <a:xfrm>
            <a:off x="4056268" y="2191190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endParaRPr lang="ru-RU" dirty="0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B02D9472-A515-4680-BB20-199126B19B1A}"/>
              </a:ext>
            </a:extLst>
          </p:cNvPr>
          <p:cNvSpPr/>
          <p:nvPr/>
        </p:nvSpPr>
        <p:spPr>
          <a:xfrm>
            <a:off x="4054090" y="1793813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CB7612FE-43EF-48C6-A002-74C318C5247F}"/>
              </a:ext>
            </a:extLst>
          </p:cNvPr>
          <p:cNvSpPr/>
          <p:nvPr/>
        </p:nvSpPr>
        <p:spPr>
          <a:xfrm>
            <a:off x="4054176" y="2613781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id="{529D271F-457D-4561-B773-847F7BDEE8CC}"/>
              </a:ext>
            </a:extLst>
          </p:cNvPr>
          <p:cNvCxnSpPr>
            <a:cxnSpLocks/>
          </p:cNvCxnSpPr>
          <p:nvPr/>
        </p:nvCxnSpPr>
        <p:spPr>
          <a:xfrm flipV="1">
            <a:off x="4254500" y="2079625"/>
            <a:ext cx="0" cy="1659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08A88F12-5D8C-4FD3-BD52-ADAFA1E01908}"/>
              </a:ext>
            </a:extLst>
          </p:cNvPr>
          <p:cNvCxnSpPr>
            <a:cxnSpLocks/>
          </p:cNvCxnSpPr>
          <p:nvPr/>
        </p:nvCxnSpPr>
        <p:spPr>
          <a:xfrm flipV="1">
            <a:off x="4238413" y="2486121"/>
            <a:ext cx="0" cy="1659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5964CD9B-D9B1-4EBA-B0CE-0C02691E1B01}"/>
              </a:ext>
            </a:extLst>
          </p:cNvPr>
          <p:cNvSpPr/>
          <p:nvPr/>
        </p:nvSpPr>
        <p:spPr>
          <a:xfrm>
            <a:off x="4962354" y="2875518"/>
            <a:ext cx="8322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+NaCl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496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E736C5-7D7A-4D62-8691-8C21EC607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Способы получения </a:t>
            </a:r>
            <a:r>
              <a:rPr lang="ru-RU" sz="2400" dirty="0" err="1"/>
              <a:t>алканов</a:t>
            </a:r>
            <a:endParaRPr lang="ru-RU" sz="24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6A8836A-B12C-4984-AFDF-32F23FD23C7C}"/>
              </a:ext>
            </a:extLst>
          </p:cNvPr>
          <p:cNvSpPr/>
          <p:nvPr/>
        </p:nvSpPr>
        <p:spPr>
          <a:xfrm>
            <a:off x="154965" y="582962"/>
            <a:ext cx="5455867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en-US" sz="1600" b="1" dirty="0">
                <a:latin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</a:rPr>
              <a:t>. Реакция Дюма -  </a:t>
            </a:r>
            <a:r>
              <a:rPr lang="ru-RU" sz="1600" dirty="0">
                <a:latin typeface="Arial" panose="020B0604020202020204" pitchFamily="34" charset="0"/>
              </a:rPr>
              <a:t>сплавление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</a:rPr>
              <a:t>солей карбоновых кислот со щелочью.</a:t>
            </a:r>
            <a:endParaRPr lang="ru-RU" sz="1400" dirty="0">
              <a:latin typeface="Arial" panose="020B0604020202020204" pitchFamily="34" charset="0"/>
            </a:endParaRPr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97DE007E-11C6-40B5-8FED-C48E07890D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" t="8940" r="-354" b="7830"/>
          <a:stretch/>
        </p:blipFill>
        <p:spPr bwMode="auto">
          <a:xfrm>
            <a:off x="732206" y="1081351"/>
            <a:ext cx="4301383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81D95201-59AA-4423-826C-845DD8875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66" y="1733039"/>
            <a:ext cx="4015866" cy="81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FE2720FF-1988-4102-86C3-6AD383B033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4" b="13775"/>
          <a:stretch/>
        </p:blipFill>
        <p:spPr bwMode="auto">
          <a:xfrm>
            <a:off x="505415" y="2476989"/>
            <a:ext cx="4537245" cy="625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467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E736C5-7D7A-4D62-8691-8C21EC607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Способы получения </a:t>
            </a:r>
            <a:r>
              <a:rPr lang="ru-RU" sz="2400" dirty="0" err="1"/>
              <a:t>алканов</a:t>
            </a:r>
            <a:endParaRPr lang="ru-RU" sz="24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87B56E-9F5E-4ED0-A8DD-6722A3254A3A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263243" y="708025"/>
            <a:ext cx="5083389" cy="553998"/>
          </a:xfrm>
        </p:spPr>
        <p:txBody>
          <a:bodyPr/>
          <a:lstStyle/>
          <a:p>
            <a:pPr algn="just"/>
            <a:r>
              <a:rPr lang="en-US" sz="1800" b="1" i="0" dirty="0"/>
              <a:t>3</a:t>
            </a:r>
            <a:r>
              <a:rPr lang="ru-RU" sz="1800" b="1" i="0" dirty="0"/>
              <a:t>. Гидролиз карбида алюминия.</a:t>
            </a:r>
            <a:endParaRPr lang="ru-RU" sz="1600" b="1" i="0" dirty="0"/>
          </a:p>
          <a:p>
            <a:r>
              <a:rPr lang="ru-RU" sz="1800" i="0" dirty="0"/>
              <a:t>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8C3B8F9-F798-4510-B8C5-D8CD4921C398}"/>
              </a:ext>
            </a:extLst>
          </p:cNvPr>
          <p:cNvSpPr/>
          <p:nvPr/>
        </p:nvSpPr>
        <p:spPr>
          <a:xfrm>
            <a:off x="117619" y="1120344"/>
            <a:ext cx="524510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 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Al</a:t>
            </a:r>
            <a:r>
              <a:rPr lang="ru-RU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4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C</a:t>
            </a:r>
            <a:r>
              <a:rPr lang="ru-RU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3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 + 12H</a:t>
            </a:r>
            <a:r>
              <a:rPr lang="ru-RU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2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O → 4Al(OH)</a:t>
            </a:r>
            <a:r>
              <a:rPr lang="ru-RU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3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 + 3CH</a:t>
            </a:r>
            <a:r>
              <a:rPr lang="ru-RU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4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+mn-cs"/>
              </a:rPr>
              <a:t>↑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FE2720FF-1988-4102-86C3-6AD383B03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733" y="5469310"/>
            <a:ext cx="453724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9921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C88BBC-D513-4609-A723-01ACB39F9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5900" y="747451"/>
            <a:ext cx="5334000" cy="846386"/>
          </a:xfrm>
        </p:spPr>
        <p:txBody>
          <a:bodyPr/>
          <a:lstStyle/>
          <a:p>
            <a:pPr algn="ctr"/>
            <a:r>
              <a:rPr lang="ru-RU" sz="2000" b="1" i="0" dirty="0"/>
              <a:t>Прочитайте §6</a:t>
            </a:r>
          </a:p>
          <a:p>
            <a:pPr algn="ctr"/>
            <a:endParaRPr lang="ru-RU" sz="1100" b="1" i="0" dirty="0"/>
          </a:p>
          <a:p>
            <a:pPr algn="ctr"/>
            <a:r>
              <a:rPr lang="en-US" b="1" dirty="0"/>
              <a:t> </a:t>
            </a:r>
            <a:r>
              <a:rPr lang="ru-RU" sz="2400" b="1" dirty="0"/>
              <a:t>Задания № 1,3,5</a:t>
            </a:r>
            <a:endParaRPr lang="ru-RU" b="1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6F210518-6888-4A13-8E49-D683CAB9A0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85" y="98425"/>
            <a:ext cx="5165725" cy="307567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1892" dirty="0"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</a:t>
            </a:r>
            <a:endParaRPr sz="18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78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995DBD-C1B9-4683-AFCD-118CFC5BA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Проверка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2EDE1C7-1135-4198-AF43-9DA9758164CE}"/>
              </a:ext>
            </a:extLst>
          </p:cNvPr>
          <p:cNvSpPr/>
          <p:nvPr/>
        </p:nvSpPr>
        <p:spPr>
          <a:xfrm>
            <a:off x="-165100" y="555625"/>
            <a:ext cx="5715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i="1" dirty="0">
                <a:latin typeface="Arial" pitchFamily="34" charset="0"/>
                <a:cs typeface="Arial" pitchFamily="34" charset="0"/>
              </a:rPr>
              <a:t>4-изопропил-3-этилгептан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9D5FEFF-EC22-418F-AD2A-4142E275E8DB}"/>
              </a:ext>
            </a:extLst>
          </p:cNvPr>
          <p:cNvSpPr/>
          <p:nvPr/>
        </p:nvSpPr>
        <p:spPr>
          <a:xfrm>
            <a:off x="749300" y="936625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  -С    -С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044EEEE-F06B-460A-8054-46822EC22573}"/>
              </a:ext>
            </a:extLst>
          </p:cNvPr>
          <p:cNvSpPr/>
          <p:nvPr/>
        </p:nvSpPr>
        <p:spPr>
          <a:xfrm>
            <a:off x="868494" y="749440"/>
            <a:ext cx="42242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     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ru-RU" dirty="0">
                <a:solidFill>
                  <a:srgbClr val="FF0000"/>
                </a:solidFill>
              </a:rPr>
              <a:t>2       </a:t>
            </a: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ru-RU" dirty="0">
                <a:solidFill>
                  <a:srgbClr val="FF0000"/>
                </a:solidFill>
              </a:rPr>
              <a:t>3        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ru-RU" dirty="0">
                <a:solidFill>
                  <a:srgbClr val="FF0000"/>
                </a:solidFill>
              </a:rPr>
              <a:t>4       </a:t>
            </a: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ru-RU" dirty="0">
                <a:solidFill>
                  <a:srgbClr val="FF0000"/>
                </a:solidFill>
              </a:rPr>
              <a:t>5	         6           7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C8EE67F-156B-4836-9FBF-EDB504FD13FA}"/>
              </a:ext>
            </a:extLst>
          </p:cNvPr>
          <p:cNvSpPr/>
          <p:nvPr/>
        </p:nvSpPr>
        <p:spPr>
          <a:xfrm>
            <a:off x="2120900" y="1452299"/>
            <a:ext cx="702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CEDA4D6-01D9-4757-AD32-F2D5ABF8583C}"/>
              </a:ext>
            </a:extLst>
          </p:cNvPr>
          <p:cNvSpPr/>
          <p:nvPr/>
        </p:nvSpPr>
        <p:spPr>
          <a:xfrm>
            <a:off x="2776254" y="1452299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EA1598B-AA73-4715-AB62-9D91FC2B8D24}"/>
              </a:ext>
            </a:extLst>
          </p:cNvPr>
          <p:cNvSpPr/>
          <p:nvPr/>
        </p:nvSpPr>
        <p:spPr>
          <a:xfrm>
            <a:off x="3125268" y="1707696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EC10907-5F87-42ED-A68E-29838C4BEC66}"/>
              </a:ext>
            </a:extLst>
          </p:cNvPr>
          <p:cNvSpPr/>
          <p:nvPr/>
        </p:nvSpPr>
        <p:spPr>
          <a:xfrm>
            <a:off x="2378292" y="1707696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EDBB1E33-9697-479C-88DD-BB975EE41E8C}"/>
              </a:ext>
            </a:extLst>
          </p:cNvPr>
          <p:cNvCxnSpPr>
            <a:cxnSpLocks/>
          </p:cNvCxnSpPr>
          <p:nvPr/>
        </p:nvCxnSpPr>
        <p:spPr>
          <a:xfrm flipV="1">
            <a:off x="2945646" y="1321632"/>
            <a:ext cx="0" cy="22459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8163918F-3769-4EE6-B4B4-6E4975CA0A10}"/>
              </a:ext>
            </a:extLst>
          </p:cNvPr>
          <p:cNvCxnSpPr>
            <a:cxnSpLocks/>
          </p:cNvCxnSpPr>
          <p:nvPr/>
        </p:nvCxnSpPr>
        <p:spPr>
          <a:xfrm flipV="1">
            <a:off x="2602796" y="1674435"/>
            <a:ext cx="277286" cy="1471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A7FDF566-10D8-41FE-9665-79DC44FA4AE1}"/>
              </a:ext>
            </a:extLst>
          </p:cNvPr>
          <p:cNvCxnSpPr>
            <a:cxnSpLocks/>
          </p:cNvCxnSpPr>
          <p:nvPr/>
        </p:nvCxnSpPr>
        <p:spPr>
          <a:xfrm>
            <a:off x="3002966" y="1678012"/>
            <a:ext cx="244603" cy="1480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A4673949-E582-4BE0-A64B-0CFFEF504248}"/>
              </a:ext>
            </a:extLst>
          </p:cNvPr>
          <p:cNvCxnSpPr/>
          <p:nvPr/>
        </p:nvCxnSpPr>
        <p:spPr>
          <a:xfrm>
            <a:off x="2273300" y="1312587"/>
            <a:ext cx="0" cy="2336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BF5D8892-1432-4B2D-99E1-57B2C59E1E71}"/>
              </a:ext>
            </a:extLst>
          </p:cNvPr>
          <p:cNvSpPr/>
          <p:nvPr/>
        </p:nvSpPr>
        <p:spPr>
          <a:xfrm>
            <a:off x="955277" y="937644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48794C3C-9FDA-44BA-8DDD-1EA89ACC56F6}"/>
              </a:ext>
            </a:extLst>
          </p:cNvPr>
          <p:cNvSpPr/>
          <p:nvPr/>
        </p:nvSpPr>
        <p:spPr>
          <a:xfrm>
            <a:off x="4920789" y="937134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F6C54EB2-CDAE-4B35-9C23-A5DA832BEEA9}"/>
              </a:ext>
            </a:extLst>
          </p:cNvPr>
          <p:cNvSpPr/>
          <p:nvPr/>
        </p:nvSpPr>
        <p:spPr>
          <a:xfrm>
            <a:off x="4258278" y="934106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2D180A3-9B64-4217-A59B-302A46065594}"/>
              </a:ext>
            </a:extLst>
          </p:cNvPr>
          <p:cNvSpPr/>
          <p:nvPr/>
        </p:nvSpPr>
        <p:spPr>
          <a:xfrm>
            <a:off x="3595767" y="936879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9901C707-DA25-44AA-9A6F-3473E1C2903F}"/>
              </a:ext>
            </a:extLst>
          </p:cNvPr>
          <p:cNvSpPr/>
          <p:nvPr/>
        </p:nvSpPr>
        <p:spPr>
          <a:xfrm>
            <a:off x="2953684" y="936752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4DCFCC2C-B5F5-46FC-911C-7A40517FBE4F}"/>
              </a:ext>
            </a:extLst>
          </p:cNvPr>
          <p:cNvSpPr/>
          <p:nvPr/>
        </p:nvSpPr>
        <p:spPr>
          <a:xfrm>
            <a:off x="2297929" y="936751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400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F6B68A59-2C3B-4CC5-A0F3-911E0F333DE8}"/>
              </a:ext>
            </a:extLst>
          </p:cNvPr>
          <p:cNvSpPr/>
          <p:nvPr/>
        </p:nvSpPr>
        <p:spPr>
          <a:xfrm>
            <a:off x="1661014" y="94736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400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61F033CB-71A2-49BE-8C4D-B72E775DC34B}"/>
              </a:ext>
            </a:extLst>
          </p:cNvPr>
          <p:cNvSpPr/>
          <p:nvPr/>
        </p:nvSpPr>
        <p:spPr>
          <a:xfrm>
            <a:off x="367135" y="1981340"/>
            <a:ext cx="4954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latin typeface="Arial" panose="020B0604020202020204" pitchFamily="34" charset="0"/>
                <a:cs typeface="Arial" pitchFamily="34" charset="0"/>
              </a:rPr>
              <a:t>3,3,5,5-тетраметилоктан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CE0DEFC2-A4A1-42E0-A84F-C4F0B806D5FE}"/>
              </a:ext>
            </a:extLst>
          </p:cNvPr>
          <p:cNvSpPr/>
          <p:nvPr/>
        </p:nvSpPr>
        <p:spPr>
          <a:xfrm>
            <a:off x="870086" y="2545013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-  С    -С 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1E9F87BC-8ECE-417B-A494-FCD12E986A22}"/>
              </a:ext>
            </a:extLst>
          </p:cNvPr>
          <p:cNvSpPr/>
          <p:nvPr/>
        </p:nvSpPr>
        <p:spPr>
          <a:xfrm>
            <a:off x="942577" y="2439134"/>
            <a:ext cx="43219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2      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      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4      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5	             6             7</a:t>
            </a:r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378D57E6-A101-40AC-AABB-272A8D07B5B5}"/>
              </a:ext>
            </a:extLst>
          </p:cNvPr>
          <p:cNvCxnSpPr>
            <a:cxnSpLocks/>
          </p:cNvCxnSpPr>
          <p:nvPr/>
        </p:nvCxnSpPr>
        <p:spPr>
          <a:xfrm>
            <a:off x="2378292" y="2545013"/>
            <a:ext cx="847" cy="1168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63803A4A-604E-4D7B-BBCB-C708362C377D}"/>
              </a:ext>
            </a:extLst>
          </p:cNvPr>
          <p:cNvCxnSpPr>
            <a:cxnSpLocks/>
          </p:cNvCxnSpPr>
          <p:nvPr/>
        </p:nvCxnSpPr>
        <p:spPr>
          <a:xfrm>
            <a:off x="2378292" y="2891443"/>
            <a:ext cx="847" cy="1168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8DF69BB4-098E-4DFA-BEA3-EE25D4409546}"/>
              </a:ext>
            </a:extLst>
          </p:cNvPr>
          <p:cNvCxnSpPr>
            <a:cxnSpLocks/>
          </p:cNvCxnSpPr>
          <p:nvPr/>
        </p:nvCxnSpPr>
        <p:spPr>
          <a:xfrm>
            <a:off x="3721100" y="2881437"/>
            <a:ext cx="0" cy="15398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51E1D9FF-39E5-4BF1-939E-19C757250B27}"/>
              </a:ext>
            </a:extLst>
          </p:cNvPr>
          <p:cNvCxnSpPr>
            <a:cxnSpLocks/>
          </p:cNvCxnSpPr>
          <p:nvPr/>
        </p:nvCxnSpPr>
        <p:spPr>
          <a:xfrm>
            <a:off x="3721100" y="2526430"/>
            <a:ext cx="0" cy="15398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23D0A329-41D6-4BA1-9F95-B5F787EF189E}"/>
              </a:ext>
            </a:extLst>
          </p:cNvPr>
          <p:cNvSpPr/>
          <p:nvPr/>
        </p:nvSpPr>
        <p:spPr>
          <a:xfrm>
            <a:off x="3548271" y="2254468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86753617-9AE9-4448-BB18-7D049BCA45C3}"/>
              </a:ext>
            </a:extLst>
          </p:cNvPr>
          <p:cNvSpPr/>
          <p:nvPr/>
        </p:nvSpPr>
        <p:spPr>
          <a:xfrm>
            <a:off x="3550165" y="2927373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9D47C66D-D6D9-41E0-B194-AF37E76A33AC}"/>
              </a:ext>
            </a:extLst>
          </p:cNvPr>
          <p:cNvSpPr/>
          <p:nvPr/>
        </p:nvSpPr>
        <p:spPr>
          <a:xfrm>
            <a:off x="2220286" y="2914345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B0177CE1-D374-49E7-9892-EEFF6CD33C11}"/>
              </a:ext>
            </a:extLst>
          </p:cNvPr>
          <p:cNvSpPr/>
          <p:nvPr/>
        </p:nvSpPr>
        <p:spPr>
          <a:xfrm>
            <a:off x="2229167" y="2257923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9C7EDA19-D61B-43D6-B8EA-1E200DA219F2}"/>
              </a:ext>
            </a:extLst>
          </p:cNvPr>
          <p:cNvSpPr/>
          <p:nvPr/>
        </p:nvSpPr>
        <p:spPr>
          <a:xfrm>
            <a:off x="5030789" y="2542181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C0287018-08E6-4B61-BD5B-132C52D27337}"/>
              </a:ext>
            </a:extLst>
          </p:cNvPr>
          <p:cNvSpPr/>
          <p:nvPr/>
        </p:nvSpPr>
        <p:spPr>
          <a:xfrm>
            <a:off x="1097288" y="2543429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/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EEE6DDD3-AF0D-4640-A5B5-EEDA921594A5}"/>
              </a:ext>
            </a:extLst>
          </p:cNvPr>
          <p:cNvSpPr/>
          <p:nvPr/>
        </p:nvSpPr>
        <p:spPr>
          <a:xfrm>
            <a:off x="1746995" y="2541436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B7012628-AE47-412B-9F70-FE60F02C166D}"/>
              </a:ext>
            </a:extLst>
          </p:cNvPr>
          <p:cNvSpPr/>
          <p:nvPr/>
        </p:nvSpPr>
        <p:spPr>
          <a:xfrm>
            <a:off x="3053740" y="2541435"/>
            <a:ext cx="5068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32A47C96-DF6A-4265-81B5-92D31FA556BE}"/>
              </a:ext>
            </a:extLst>
          </p:cNvPr>
          <p:cNvSpPr/>
          <p:nvPr/>
        </p:nvSpPr>
        <p:spPr>
          <a:xfrm>
            <a:off x="4372006" y="2547845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51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4" grpId="0"/>
      <p:bldP spid="35" grpId="0"/>
      <p:bldP spid="46" grpId="0"/>
      <p:bldP spid="47" grpId="0"/>
      <p:bldP spid="48" grpId="0"/>
      <p:bldP spid="49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FBCFF-AE26-45AC-A0A4-A91B6E665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1" y="98425"/>
            <a:ext cx="5638800" cy="276999"/>
          </a:xfrm>
        </p:spPr>
        <p:txBody>
          <a:bodyPr/>
          <a:lstStyle/>
          <a:p>
            <a:pPr algn="ctr"/>
            <a:r>
              <a:rPr lang="ru-RU" sz="1800" dirty="0"/>
              <a:t>Напишите структурные формулы соединений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95F196-9680-456E-8106-0314B4F1744D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151800" y="615452"/>
            <a:ext cx="5261610" cy="215444"/>
          </a:xfrm>
        </p:spPr>
        <p:txBody>
          <a:bodyPr/>
          <a:lstStyle/>
          <a:p>
            <a:pPr algn="ctr"/>
            <a:r>
              <a:rPr lang="ru-RU" dirty="0">
                <a:latin typeface="Arial" pitchFamily="34" charset="0"/>
                <a:cs typeface="Arial" pitchFamily="34" charset="0"/>
              </a:rPr>
              <a:t>3-метил-2,4-дихлоргептан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F348E4A-1ABA-4C16-8D35-893D02F50BFC}"/>
              </a:ext>
            </a:extLst>
          </p:cNvPr>
          <p:cNvSpPr/>
          <p:nvPr/>
        </p:nvSpPr>
        <p:spPr>
          <a:xfrm>
            <a:off x="639727" y="948709"/>
            <a:ext cx="46641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   -С    -С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FC00A43-F015-4CA8-96D3-8B0954094DCE}"/>
              </a:ext>
            </a:extLst>
          </p:cNvPr>
          <p:cNvSpPr/>
          <p:nvPr/>
        </p:nvSpPr>
        <p:spPr>
          <a:xfrm>
            <a:off x="698464" y="766364"/>
            <a:ext cx="4546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     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ru-RU" dirty="0">
                <a:solidFill>
                  <a:srgbClr val="FF0000"/>
                </a:solidFill>
              </a:rPr>
              <a:t>  2       </a:t>
            </a: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ru-RU" dirty="0">
                <a:solidFill>
                  <a:srgbClr val="FF0000"/>
                </a:solidFill>
              </a:rPr>
              <a:t>3        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ru-RU" dirty="0">
                <a:solidFill>
                  <a:srgbClr val="FF0000"/>
                </a:solidFill>
              </a:rPr>
              <a:t>4       </a:t>
            </a: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ru-RU" dirty="0">
                <a:solidFill>
                  <a:srgbClr val="FF0000"/>
                </a:solidFill>
              </a:rPr>
              <a:t>5             6          7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01875BC9-0D3E-4472-A635-AC75E9D8BD0E}"/>
              </a:ext>
            </a:extLst>
          </p:cNvPr>
          <p:cNvCxnSpPr/>
          <p:nvPr/>
        </p:nvCxnSpPr>
        <p:spPr>
          <a:xfrm>
            <a:off x="2172887" y="1317625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69A162D4-5A14-473E-AF26-2B9068E21DA6}"/>
              </a:ext>
            </a:extLst>
          </p:cNvPr>
          <p:cNvCxnSpPr/>
          <p:nvPr/>
        </p:nvCxnSpPr>
        <p:spPr>
          <a:xfrm>
            <a:off x="2800385" y="1314106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BB00DE6-4955-4ED0-B627-2A67DB9189D6}"/>
              </a:ext>
            </a:extLst>
          </p:cNvPr>
          <p:cNvSpPr/>
          <p:nvPr/>
        </p:nvSpPr>
        <p:spPr>
          <a:xfrm>
            <a:off x="2639248" y="1477824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9AA4C67-422A-4395-B45F-9A4278312C47}"/>
              </a:ext>
            </a:extLst>
          </p:cNvPr>
          <p:cNvSpPr/>
          <p:nvPr/>
        </p:nvSpPr>
        <p:spPr>
          <a:xfrm>
            <a:off x="1524679" y="95193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4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8BCCC62-CA1E-49FE-98FB-12BED9F39B48}"/>
              </a:ext>
            </a:extLst>
          </p:cNvPr>
          <p:cNvSpPr/>
          <p:nvPr/>
        </p:nvSpPr>
        <p:spPr>
          <a:xfrm>
            <a:off x="2209870" y="95193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400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12B939C-0098-4C6C-AAC7-ED9CA78C682B}"/>
              </a:ext>
            </a:extLst>
          </p:cNvPr>
          <p:cNvSpPr/>
          <p:nvPr/>
        </p:nvSpPr>
        <p:spPr>
          <a:xfrm>
            <a:off x="2886641" y="96383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400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1B18644B-828B-42C1-9400-8B425158AC49}"/>
              </a:ext>
            </a:extLst>
          </p:cNvPr>
          <p:cNvSpPr/>
          <p:nvPr/>
        </p:nvSpPr>
        <p:spPr>
          <a:xfrm>
            <a:off x="3518576" y="951030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78600D8-889B-43B3-B26F-18801F5D553F}"/>
              </a:ext>
            </a:extLst>
          </p:cNvPr>
          <p:cNvSpPr/>
          <p:nvPr/>
        </p:nvSpPr>
        <p:spPr>
          <a:xfrm>
            <a:off x="1969250" y="1486614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200" dirty="0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B83F4683-09C7-40B9-BF4B-3AEAA366528C}"/>
              </a:ext>
            </a:extLst>
          </p:cNvPr>
          <p:cNvSpPr/>
          <p:nvPr/>
        </p:nvSpPr>
        <p:spPr>
          <a:xfrm>
            <a:off x="1344053" y="1521729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endParaRPr lang="ru-RU" dirty="0"/>
          </a:p>
        </p:txBody>
      </p: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20869ECE-C9A0-4001-9CC7-D121542BA09C}"/>
              </a:ext>
            </a:extLst>
          </p:cNvPr>
          <p:cNvCxnSpPr>
            <a:cxnSpLocks/>
          </p:cNvCxnSpPr>
          <p:nvPr/>
        </p:nvCxnSpPr>
        <p:spPr>
          <a:xfrm>
            <a:off x="1505190" y="1289868"/>
            <a:ext cx="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5BBEBD03-2368-419B-AD33-DB2408A525D4}"/>
              </a:ext>
            </a:extLst>
          </p:cNvPr>
          <p:cNvSpPr/>
          <p:nvPr/>
        </p:nvSpPr>
        <p:spPr>
          <a:xfrm>
            <a:off x="868152" y="945480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/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B66EACC9-3CAD-4DC0-B8DF-BBE9B5A67B0B}"/>
              </a:ext>
            </a:extLst>
          </p:cNvPr>
          <p:cNvSpPr/>
          <p:nvPr/>
        </p:nvSpPr>
        <p:spPr>
          <a:xfrm>
            <a:off x="4891388" y="957506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/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BA79B04A-CB52-4440-808E-6D1523C398E1}"/>
              </a:ext>
            </a:extLst>
          </p:cNvPr>
          <p:cNvSpPr/>
          <p:nvPr/>
        </p:nvSpPr>
        <p:spPr>
          <a:xfrm>
            <a:off x="4232701" y="945480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1247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8" grpId="0"/>
      <p:bldP spid="19" grpId="0"/>
      <p:bldP spid="20" grpId="0"/>
      <p:bldP spid="21" grpId="0"/>
      <p:bldP spid="39" grpId="0"/>
      <p:bldP spid="48" grpId="0"/>
      <p:bldP spid="49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/>
          <p:nvPr/>
        </p:nvCxnSpPr>
        <p:spPr>
          <a:xfrm>
            <a:off x="612648" y="850539"/>
            <a:ext cx="45405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12648" y="850539"/>
            <a:ext cx="0" cy="21340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12648" y="2984576"/>
            <a:ext cx="45405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153152" y="850539"/>
            <a:ext cx="0" cy="21340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20749" y="850539"/>
            <a:ext cx="0" cy="21340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383445" y="850539"/>
            <a:ext cx="0" cy="21340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178330" y="850539"/>
            <a:ext cx="0" cy="21340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169282" y="850539"/>
            <a:ext cx="0" cy="21340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12649" y="1395400"/>
            <a:ext cx="45405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12649" y="1619262"/>
            <a:ext cx="45405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12648" y="1849450"/>
            <a:ext cx="45405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612649" y="2076475"/>
            <a:ext cx="45405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12649" y="2303501"/>
            <a:ext cx="45405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12649" y="2530526"/>
            <a:ext cx="45405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12649" y="2757551"/>
            <a:ext cx="45405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42259" y="1001086"/>
            <a:ext cx="894904" cy="26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Формула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67357" y="993546"/>
            <a:ext cx="825867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Свойства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378069" y="993546"/>
            <a:ext cx="837089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Название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184466" y="906214"/>
            <a:ext cx="99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Температура</a:t>
            </a:r>
          </a:p>
          <a:p>
            <a:pPr algn="ctr"/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плавления, </a:t>
            </a:r>
            <a:r>
              <a:rPr lang="ru-RU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83378" y="906214"/>
            <a:ext cx="96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Температура</a:t>
            </a:r>
          </a:p>
          <a:p>
            <a:pPr algn="ctr"/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кипения, </a:t>
            </a:r>
            <a:r>
              <a:rPr lang="ru-RU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89201" y="1386377"/>
            <a:ext cx="450764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113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861405" y="1625342"/>
            <a:ext cx="545342" cy="266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879268" y="1845485"/>
            <a:ext cx="505267" cy="266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113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43186" y="2070616"/>
            <a:ext cx="559769" cy="266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113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839673" y="2297641"/>
            <a:ext cx="599844" cy="266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843186" y="2524667"/>
            <a:ext cx="559769" cy="266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113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839673" y="2752531"/>
            <a:ext cx="559769" cy="266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135" baseline="-25000" dirty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ru-RU" sz="113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825457" y="1393406"/>
            <a:ext cx="385042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газ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31339" y="1612243"/>
            <a:ext cx="385042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газ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827394" y="1858227"/>
            <a:ext cx="385042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газ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825456" y="2078370"/>
            <a:ext cx="385042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газ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27445" y="2298118"/>
            <a:ext cx="808235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жидкость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12325" y="2531247"/>
            <a:ext cx="808235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жидкость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612325" y="2752531"/>
            <a:ext cx="808235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жидкость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19659" y="1395400"/>
            <a:ext cx="591829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метан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572968" y="1616566"/>
            <a:ext cx="486030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этан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511976" y="1851782"/>
            <a:ext cx="662361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пропан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533528" y="2083755"/>
            <a:ext cx="567784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бутан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511976" y="2298363"/>
            <a:ext cx="651140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пентан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519660" y="2531247"/>
            <a:ext cx="614271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 err="1">
                <a:latin typeface="Arial" panose="020B0604020202020204" pitchFamily="34" charset="0"/>
                <a:cs typeface="Arial" panose="020B0604020202020204" pitchFamily="34" charset="0"/>
              </a:rPr>
              <a:t>гексан</a:t>
            </a:r>
            <a:endParaRPr lang="ru-RU" sz="113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526369" y="2746294"/>
            <a:ext cx="623889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гептан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464271" y="1395400"/>
            <a:ext cx="47320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-182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464813" y="1628284"/>
            <a:ext cx="47320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-183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464271" y="1861168"/>
            <a:ext cx="47320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-187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464271" y="2075564"/>
            <a:ext cx="47320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-138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492782" y="2320128"/>
            <a:ext cx="47320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-130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529676" y="2523756"/>
            <a:ext cx="39305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-95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529676" y="2756640"/>
            <a:ext cx="39305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-91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452450" y="1395400"/>
            <a:ext cx="47320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-162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89344" y="1628284"/>
            <a:ext cx="39305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-89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480883" y="1850871"/>
            <a:ext cx="39305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-42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472291" y="2070616"/>
            <a:ext cx="433132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-0,5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480679" y="2311254"/>
            <a:ext cx="42992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+36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499868" y="2531247"/>
            <a:ext cx="42992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+69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499868" y="2764131"/>
            <a:ext cx="429926" cy="26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+98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38B2EC4-2380-45DA-9626-64E06EC0A328}"/>
              </a:ext>
            </a:extLst>
          </p:cNvPr>
          <p:cNvSpPr/>
          <p:nvPr/>
        </p:nvSpPr>
        <p:spPr>
          <a:xfrm>
            <a:off x="529769" y="71360"/>
            <a:ext cx="5096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Физические свойства </a:t>
            </a:r>
            <a:r>
              <a:rPr lang="ru-R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34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871" y="2331390"/>
            <a:ext cx="5442343" cy="790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6233" indent="-216233">
              <a:buFont typeface="Wingdings" pitchFamily="2" charset="2"/>
              <a:buChar char="ü"/>
            </a:pPr>
            <a:r>
              <a:rPr lang="ru-RU" sz="1513" b="1" dirty="0">
                <a:latin typeface="Arial" panose="020B0604020202020204" pitchFamily="34" charset="0"/>
                <a:cs typeface="Arial" panose="020B0604020202020204" pitchFamily="34" charset="0"/>
              </a:rPr>
              <a:t>Метан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, при обычных условиях – </a:t>
            </a:r>
            <a:r>
              <a:rPr lang="ru-RU" sz="1513" b="1" dirty="0">
                <a:latin typeface="Arial" panose="020B0604020202020204" pitchFamily="34" charset="0"/>
                <a:cs typeface="Arial" panose="020B0604020202020204" pitchFamily="34" charset="0"/>
              </a:rPr>
              <a:t>газ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513" b="1" dirty="0">
                <a:latin typeface="Arial" panose="020B0604020202020204" pitchFamily="34" charset="0"/>
                <a:cs typeface="Arial" panose="020B0604020202020204" pitchFamily="34" charset="0"/>
              </a:rPr>
              <a:t>не имеющий запаха 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513" b="1" dirty="0">
                <a:latin typeface="Arial" panose="020B0604020202020204" pitchFamily="34" charset="0"/>
                <a:cs typeface="Arial" panose="020B0604020202020204" pitchFamily="34" charset="0"/>
              </a:rPr>
              <a:t>цвета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, он практически </a:t>
            </a:r>
            <a:r>
              <a:rPr lang="ru-RU" sz="1513" b="1" dirty="0">
                <a:latin typeface="Arial" panose="020B0604020202020204" pitchFamily="34" charset="0"/>
                <a:cs typeface="Arial" panose="020B0604020202020204" pitchFamily="34" charset="0"/>
              </a:rPr>
              <a:t>не растворяется 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в воде.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934" y="673526"/>
            <a:ext cx="5448606" cy="557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6233" indent="-216233">
              <a:buClr>
                <a:schemeClr val="tx1"/>
              </a:buClr>
              <a:buFont typeface="Wingdings" pitchFamily="2" charset="2"/>
              <a:buChar char="ü"/>
            </a:pPr>
            <a:r>
              <a:rPr lang="ru-RU" sz="15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513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5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― С</a:t>
            </a:r>
            <a:r>
              <a:rPr lang="ru-RU" sz="1513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5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– газы; </a:t>
            </a:r>
            <a:r>
              <a:rPr lang="ru-RU" sz="15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513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5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― С</a:t>
            </a:r>
            <a:r>
              <a:rPr lang="ru-RU" sz="1513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ru-RU" sz="15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– жидкости; </a:t>
            </a:r>
            <a:r>
              <a:rPr lang="ru-RU" sz="15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513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ru-RU" sz="15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более 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– твёрдые вещества.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7008" y="1281035"/>
            <a:ext cx="5451269" cy="557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6233" indent="-216233">
              <a:buFont typeface="Wingdings" pitchFamily="2" charset="2"/>
              <a:buChar char="ü"/>
            </a:pPr>
            <a:r>
              <a:rPr lang="ru-RU" sz="1513" dirty="0" err="1">
                <a:latin typeface="Arial" panose="020B0604020202020204" pitchFamily="34" charset="0"/>
                <a:cs typeface="Arial" panose="020B0604020202020204" pitchFamily="34" charset="0"/>
              </a:rPr>
              <a:t>Алканы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13" b="1" dirty="0">
                <a:latin typeface="Arial" panose="020B0604020202020204" pitchFamily="34" charset="0"/>
                <a:cs typeface="Arial" panose="020B0604020202020204" pitchFamily="34" charset="0"/>
              </a:rPr>
              <a:t>не имеют цвета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, жидкие </a:t>
            </a:r>
            <a:r>
              <a:rPr lang="ru-RU" sz="1513" dirty="0" err="1">
                <a:latin typeface="Arial" panose="020B0604020202020204" pitchFamily="34" charset="0"/>
                <a:cs typeface="Arial" panose="020B0604020202020204" pitchFamily="34" charset="0"/>
              </a:rPr>
              <a:t>алканы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 обладают </a:t>
            </a:r>
            <a:r>
              <a:rPr lang="ru-RU" sz="1513" b="1" dirty="0">
                <a:latin typeface="Arial" panose="020B0604020202020204" pitchFamily="34" charset="0"/>
                <a:cs typeface="Arial" panose="020B0604020202020204" pitchFamily="34" charset="0"/>
              </a:rPr>
              <a:t>характерным запахом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, твёрдые </a:t>
            </a:r>
            <a:r>
              <a:rPr lang="ru-RU" sz="1513" b="1" dirty="0">
                <a:latin typeface="Arial" panose="020B0604020202020204" pitchFamily="34" charset="0"/>
                <a:cs typeface="Arial" panose="020B0604020202020204" pitchFamily="34" charset="0"/>
              </a:rPr>
              <a:t>не имеют запаха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7008" y="1922622"/>
            <a:ext cx="3533724" cy="3251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6233" indent="-216233">
              <a:buFont typeface="Wingdings" pitchFamily="2" charset="2"/>
              <a:buChar char="ü"/>
            </a:pPr>
            <a:r>
              <a:rPr lang="ru-RU" sz="1513" dirty="0" err="1">
                <a:latin typeface="Arial" panose="020B0604020202020204" pitchFamily="34" charset="0"/>
                <a:cs typeface="Arial" panose="020B0604020202020204" pitchFamily="34" charset="0"/>
              </a:rPr>
              <a:t>Алканы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13" b="1" dirty="0" err="1">
                <a:latin typeface="Arial" panose="020B0604020202020204" pitchFamily="34" charset="0"/>
                <a:cs typeface="Arial" panose="020B0604020202020204" pitchFamily="34" charset="0"/>
              </a:rPr>
              <a:t>малорастворимы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 в воде.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EF38100-EA18-4E8D-B8FA-0660F07DCEC9}"/>
              </a:ext>
            </a:extLst>
          </p:cNvPr>
          <p:cNvSpPr/>
          <p:nvPr/>
        </p:nvSpPr>
        <p:spPr>
          <a:xfrm>
            <a:off x="444500" y="36426"/>
            <a:ext cx="5096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Физические свойства </a:t>
            </a:r>
            <a:r>
              <a:rPr lang="ru-R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713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kratko-news.com/wp-content/uploads/2014/10/%D1%81%D1%8B%D1%80%D0%B0%D1%8F-%D0%BD%D0%B5%D1%84%D1%82%D1%8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98" y="805134"/>
            <a:ext cx="1434395" cy="9586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paranormal-news.ru/_nw/69/0179847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03"/>
          <a:stretch/>
        </p:blipFill>
        <p:spPr bwMode="auto">
          <a:xfrm>
            <a:off x="158598" y="2031071"/>
            <a:ext cx="1442350" cy="9586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8598" y="805134"/>
            <a:ext cx="585097" cy="26699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135" b="1" spc="32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нефть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8598" y="2031070"/>
            <a:ext cx="485774" cy="325154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513" b="1" spc="32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СН</a:t>
            </a:r>
            <a:r>
              <a:rPr lang="ru-RU" sz="1513" b="1" spc="32" baseline="-250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ru-RU" sz="1513" b="1" spc="32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4" name="Picture 6" descr="http://gazeta.a42.ru/images/lenta/3024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799" y="803835"/>
            <a:ext cx="1440871" cy="9599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1974799" y="797632"/>
            <a:ext cx="485774" cy="325154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513" b="1" spc="32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СН</a:t>
            </a:r>
            <a:r>
              <a:rPr lang="ru-RU" sz="1513" b="1" spc="32" baseline="-250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ru-RU" sz="1513" b="1" spc="32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6" name="Picture 8" descr="http://icdn.lenta.ru/images/0000/0022/000000221857/original_135829398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703" y="2029772"/>
            <a:ext cx="1438967" cy="9599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569300" y="805244"/>
            <a:ext cx="2120132" cy="3251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513" dirty="0"/>
              <a:t>Метан – </a:t>
            </a:r>
            <a:r>
              <a:rPr lang="ru-RU" sz="1513" b="1" dirty="0"/>
              <a:t>болотный газ</a:t>
            </a:r>
            <a:r>
              <a:rPr lang="ru-RU" sz="1513" dirty="0"/>
              <a:t>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569300" y="1221189"/>
            <a:ext cx="2198294" cy="3251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513" dirty="0"/>
              <a:t>Метан – </a:t>
            </a:r>
            <a:r>
              <a:rPr lang="ru-RU" sz="1513" b="1" dirty="0"/>
              <a:t>рудничный газ</a:t>
            </a:r>
            <a:r>
              <a:rPr lang="ru-RU" sz="1513" dirty="0"/>
              <a:t>.</a:t>
            </a:r>
          </a:p>
        </p:txBody>
      </p:sp>
      <p:pic>
        <p:nvPicPr>
          <p:cNvPr id="2058" name="Picture 10" descr="http://www.ua.all.biz/img/ua/catalog/1795537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147" y="2029772"/>
            <a:ext cx="1434395" cy="9599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772147" y="2029772"/>
            <a:ext cx="774443" cy="26699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135" b="1" spc="32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парафин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76704" y="2033788"/>
            <a:ext cx="1204625" cy="26699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135" b="1" spc="32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природный газ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1F10620-4697-4871-9863-9B9C8224E465}"/>
              </a:ext>
            </a:extLst>
          </p:cNvPr>
          <p:cNvSpPr/>
          <p:nvPr/>
        </p:nvSpPr>
        <p:spPr>
          <a:xfrm>
            <a:off x="825500" y="14658"/>
            <a:ext cx="3936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Нахождение 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927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2" grpId="0"/>
      <p:bldP spid="8" grpId="0"/>
      <p:bldP spid="9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9391" y="86498"/>
            <a:ext cx="5567019" cy="385728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Способы получения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614A238-106C-4924-A469-F2EF6B8703BE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290195" y="555625"/>
            <a:ext cx="5185410" cy="215444"/>
          </a:xfrm>
        </p:spPr>
        <p:txBody>
          <a:bodyPr/>
          <a:lstStyle/>
          <a:p>
            <a:pPr algn="ctr"/>
            <a:r>
              <a:rPr lang="ru-RU" u="sng" dirty="0"/>
              <a:t>Промышленные способы получения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857DA5C-9F4A-4392-B6A6-BC03EAAF634E}"/>
              </a:ext>
            </a:extLst>
          </p:cNvPr>
          <p:cNvSpPr/>
          <p:nvPr/>
        </p:nvSpPr>
        <p:spPr>
          <a:xfrm>
            <a:off x="88868" y="771069"/>
            <a:ext cx="5526709" cy="181588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    </a:t>
            </a:r>
            <a:r>
              <a:rPr lang="ru-RU" sz="1600" b="1" dirty="0">
                <a:latin typeface="Arial" panose="020B0604020202020204" pitchFamily="34" charset="0"/>
              </a:rPr>
              <a:t>1. Выделение углеводородов из природного сырья:</a:t>
            </a:r>
          </a:p>
          <a:p>
            <a:pPr algn="just">
              <a:defRPr/>
            </a:pPr>
            <a:r>
              <a:rPr lang="ru-RU" sz="1600" dirty="0">
                <a:latin typeface="Arial" panose="020B0604020202020204" pitchFamily="34" charset="0"/>
              </a:rPr>
              <a:t>Газообразные </a:t>
            </a:r>
            <a:r>
              <a:rPr lang="ru-RU" sz="1600" dirty="0" err="1">
                <a:latin typeface="Arial" panose="020B0604020202020204" pitchFamily="34" charset="0"/>
              </a:rPr>
              <a:t>алканы</a:t>
            </a:r>
            <a:r>
              <a:rPr lang="ru-RU" sz="1600" dirty="0">
                <a:latin typeface="Arial" panose="020B0604020202020204" pitchFamily="34" charset="0"/>
              </a:rPr>
              <a:t> получают из природного  и попутного нефтяных газов; жидкие и твердые – из нефти.</a:t>
            </a:r>
          </a:p>
          <a:p>
            <a:pPr algn="just">
              <a:defRPr/>
            </a:pPr>
            <a:r>
              <a:rPr lang="ru-RU" sz="1600" b="1" dirty="0">
                <a:latin typeface="Arial" panose="020B0604020202020204" pitchFamily="34" charset="0"/>
              </a:rPr>
              <a:t>     2. Крекинг нефти:</a:t>
            </a:r>
          </a:p>
          <a:p>
            <a:pPr algn="just">
              <a:defRPr/>
            </a:pPr>
            <a:endParaRPr lang="ru-RU" sz="16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5030011F-54B9-447B-8027-15F076A10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694" y="2339853"/>
            <a:ext cx="3368411" cy="698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A5D7787-0BF2-4243-9565-1A0DF63FCDEF}"/>
              </a:ext>
            </a:extLst>
          </p:cNvPr>
          <p:cNvSpPr/>
          <p:nvPr/>
        </p:nvSpPr>
        <p:spPr>
          <a:xfrm>
            <a:off x="290194" y="808736"/>
            <a:ext cx="5376214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ru-RU" b="1" dirty="0">
                <a:latin typeface="Arial" panose="020B0604020202020204" pitchFamily="34" charset="0"/>
              </a:rPr>
              <a:t>3. Синтез на основе водяного газа:</a:t>
            </a:r>
            <a:endParaRPr lang="ru-RU" sz="1800" b="1" dirty="0">
              <a:latin typeface="Arial" panose="020B0604020202020204" pitchFamily="34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ECE66FD-A81A-474F-933F-0F3012B9C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1160323"/>
            <a:ext cx="4335322" cy="12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ADF03E37-4BF9-4627-B0A1-B14B58640369}"/>
              </a:ext>
            </a:extLst>
          </p:cNvPr>
          <p:cNvSpPr txBox="1">
            <a:spLocks/>
          </p:cNvSpPr>
          <p:nvPr/>
        </p:nvSpPr>
        <p:spPr>
          <a:xfrm>
            <a:off x="99389" y="78338"/>
            <a:ext cx="5567019" cy="385728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490" algn="ctr">
              <a:spcBef>
                <a:spcPts val="128"/>
              </a:spcBef>
            </a:pPr>
            <a:r>
              <a:rPr lang="ru-RU" sz="2400" kern="0">
                <a:latin typeface="Arial" panose="020B0604020202020204" pitchFamily="34" charset="0"/>
                <a:cs typeface="Arial" panose="020B0604020202020204" pitchFamily="34" charset="0"/>
              </a:rPr>
              <a:t>Способы получения алканов</a:t>
            </a:r>
            <a:endParaRPr lang="ru-RU" sz="24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5">
            <a:extLst>
              <a:ext uri="{FF2B5EF4-FFF2-40B4-BE49-F238E27FC236}">
                <a16:creationId xmlns:a16="http://schemas.microsoft.com/office/drawing/2014/main" id="{32B518C1-9F66-4696-B06E-D0B68DDFE5E0}"/>
              </a:ext>
            </a:extLst>
          </p:cNvPr>
          <p:cNvSpPr txBox="1">
            <a:spLocks/>
          </p:cNvSpPr>
          <p:nvPr/>
        </p:nvSpPr>
        <p:spPr>
          <a:xfrm>
            <a:off x="290194" y="600209"/>
            <a:ext cx="518541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u="sng" kern="0" dirty="0"/>
              <a:t>Промышленные способы получения</a:t>
            </a:r>
          </a:p>
        </p:txBody>
      </p:sp>
    </p:spTree>
    <p:extLst>
      <p:ext uri="{BB962C8B-B14F-4D97-AF65-F5344CB8AC3E}">
        <p14:creationId xmlns:p14="http://schemas.microsoft.com/office/powerpoint/2010/main" val="3733130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9391" y="86498"/>
            <a:ext cx="5567019" cy="385728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Способы получения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614A238-106C-4924-A469-F2EF6B8703BE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290195" y="555625"/>
            <a:ext cx="5185410" cy="215444"/>
          </a:xfrm>
        </p:spPr>
        <p:txBody>
          <a:bodyPr/>
          <a:lstStyle/>
          <a:p>
            <a:pPr algn="ctr"/>
            <a:r>
              <a:rPr lang="ru-RU" u="sng" dirty="0"/>
              <a:t>Лабораторные способы получения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AF7E3E9-3203-45A8-89D3-829420E04C70}"/>
              </a:ext>
            </a:extLst>
          </p:cNvPr>
          <p:cNvSpPr/>
          <p:nvPr/>
        </p:nvSpPr>
        <p:spPr>
          <a:xfrm>
            <a:off x="233845" y="736207"/>
            <a:ext cx="5298109" cy="7386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ru-RU" sz="1400" b="1" dirty="0">
                <a:latin typeface="Arial" panose="020B0604020202020204" pitchFamily="34" charset="0"/>
              </a:rPr>
              <a:t>1. Реакция </a:t>
            </a:r>
            <a:r>
              <a:rPr lang="ru-RU" sz="1400" b="1" dirty="0" err="1">
                <a:latin typeface="Arial" panose="020B0604020202020204" pitchFamily="34" charset="0"/>
              </a:rPr>
              <a:t>Вюрца</a:t>
            </a:r>
            <a:r>
              <a:rPr lang="ru-RU" sz="1400" b="1" dirty="0">
                <a:latin typeface="Arial" panose="020B0604020202020204" pitchFamily="34" charset="0"/>
              </a:rPr>
              <a:t> - взаимодействие натрия с галогенпроизводными </a:t>
            </a:r>
            <a:r>
              <a:rPr lang="ru-RU" sz="1400" b="1" dirty="0" err="1">
                <a:latin typeface="Arial" panose="020B0604020202020204" pitchFamily="34" charset="0"/>
              </a:rPr>
              <a:t>алканов</a:t>
            </a:r>
            <a:r>
              <a:rPr lang="ru-RU" sz="1400" b="1" dirty="0">
                <a:latin typeface="Arial" panose="020B0604020202020204" pitchFamily="34" charset="0"/>
              </a:rPr>
              <a:t> - п</a:t>
            </a:r>
            <a:r>
              <a:rPr lang="ru-RU" sz="1400" dirty="0">
                <a:latin typeface="Arial" panose="020B0604020202020204" pitchFamily="34" charset="0"/>
              </a:rPr>
              <a:t>риводит к увеличению углеводородной цепи. 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735440E4-D02D-440B-8E1C-9669AC929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15" y="2198374"/>
            <a:ext cx="5185410" cy="62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CEA9562-BC7F-4863-8721-1E4BD5B7C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016" y="2689225"/>
            <a:ext cx="54003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ru-RU" sz="1400" i="1" dirty="0">
                <a:latin typeface="Arial" panose="020B0604020202020204" pitchFamily="34" charset="0"/>
              </a:rPr>
              <a:t>Если в реакцию вступают различные </a:t>
            </a:r>
            <a:r>
              <a:rPr lang="ru-RU" sz="1400" i="1" dirty="0" err="1">
                <a:latin typeface="Arial" panose="020B0604020202020204" pitchFamily="34" charset="0"/>
              </a:rPr>
              <a:t>галогеналканы</a:t>
            </a:r>
            <a:r>
              <a:rPr lang="ru-RU" sz="1400" i="1" dirty="0">
                <a:latin typeface="Arial" panose="020B0604020202020204" pitchFamily="34" charset="0"/>
              </a:rPr>
              <a:t>, то образуется смесь </a:t>
            </a:r>
            <a:r>
              <a:rPr lang="ru-RU" sz="1400" i="1" dirty="0" err="1">
                <a:latin typeface="Arial" panose="020B0604020202020204" pitchFamily="34" charset="0"/>
              </a:rPr>
              <a:t>алканов</a:t>
            </a:r>
            <a:r>
              <a:rPr lang="ru-RU" sz="1400" i="1" dirty="0"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BE637E25-9319-4368-BE50-E3A349D15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7" y="1390244"/>
            <a:ext cx="3248024" cy="90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308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5146</TotalTime>
  <Words>496</Words>
  <Application>Microsoft Office PowerPoint</Application>
  <PresentationFormat>Произвольный</PresentationFormat>
  <Paragraphs>154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</vt:lpstr>
      <vt:lpstr>Wingdings</vt:lpstr>
      <vt:lpstr>Office Theme</vt:lpstr>
      <vt:lpstr>Химия</vt:lpstr>
      <vt:lpstr>Проверка самостоятельной работы</vt:lpstr>
      <vt:lpstr>Напишите структурные формулы соединений</vt:lpstr>
      <vt:lpstr>Презентация PowerPoint</vt:lpstr>
      <vt:lpstr>Презентация PowerPoint</vt:lpstr>
      <vt:lpstr>Презентация PowerPoint</vt:lpstr>
      <vt:lpstr>Способы получения алканов</vt:lpstr>
      <vt:lpstr>Презентация PowerPoint</vt:lpstr>
      <vt:lpstr>Способы получения алканов</vt:lpstr>
      <vt:lpstr>Реакция Вюрца</vt:lpstr>
      <vt:lpstr>Реакция Вюрца</vt:lpstr>
      <vt:lpstr>Способы получения алканов</vt:lpstr>
      <vt:lpstr>Способы получения алканов</vt:lpstr>
      <vt:lpstr>Задания для самостоятельного решения: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LENOVO</cp:lastModifiedBy>
  <cp:revision>226</cp:revision>
  <dcterms:created xsi:type="dcterms:W3CDTF">2020-04-13T08:05:16Z</dcterms:created>
  <dcterms:modified xsi:type="dcterms:W3CDTF">2020-10-19T09:51:34Z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