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66" r:id="rId3"/>
    <p:sldId id="318" r:id="rId4"/>
    <p:sldId id="319" r:id="rId5"/>
    <p:sldId id="269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65" r:id="rId14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148" d="100"/>
          <a:sy n="148" d="100"/>
        </p:scale>
        <p:origin x="732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61876-7D36-4455-A52E-A56D80A22D88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6EFFC-A9E1-4098-9DEB-088908CD9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432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6EFFC-A9E1-4098-9DEB-088908CD9A42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178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/>
              <a:t>Химия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01700" y="1243697"/>
            <a:ext cx="4278365" cy="2062103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ru-RU" sz="2400" b="1" dirty="0">
                <a:solidFill>
                  <a:srgbClr val="0070C0"/>
                </a:solidFill>
                <a:latin typeface="Arial"/>
                <a:cs typeface="Arial"/>
              </a:rPr>
              <a:t>Тема: </a:t>
            </a:r>
          </a:p>
          <a:p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Виды реакций, характерные для органических соединений</a:t>
            </a:r>
          </a:p>
          <a:p>
            <a:pPr marL="12700" marR="5080">
              <a:lnSpc>
                <a:spcPts val="1700"/>
              </a:lnSpc>
              <a:spcBef>
                <a:spcPts val="340"/>
              </a:spcBef>
            </a:pPr>
            <a:br>
              <a:rPr lang="ru-RU" sz="2400" b="1" dirty="0">
                <a:solidFill>
                  <a:srgbClr val="0070C0"/>
                </a:solidFill>
                <a:latin typeface="Arial"/>
                <a:cs typeface="Arial"/>
              </a:rPr>
            </a:br>
            <a:br>
              <a:rPr lang="ru-RU" b="1" dirty="0">
                <a:solidFill>
                  <a:srgbClr val="0070C0"/>
                </a:solidFill>
                <a:latin typeface="Arial"/>
                <a:cs typeface="Arial"/>
              </a:rPr>
            </a:br>
            <a:endParaRPr b="1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2099882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686759" y="212867"/>
            <a:ext cx="634365" cy="634365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855805" y="297551"/>
            <a:ext cx="386137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b="1" spc="10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02522" y="551458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>
            <a:extLst>
              <a:ext uri="{FF2B5EF4-FFF2-40B4-BE49-F238E27FC236}">
                <a16:creationId xmlns:a16="http://schemas.microsoft.com/office/drawing/2014/main" id="{6988C50C-4CDB-4B37-B7AA-F561385708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0739" y="98425"/>
            <a:ext cx="5164320" cy="315471"/>
          </a:xfrm>
        </p:spPr>
        <p:txBody>
          <a:bodyPr/>
          <a:lstStyle/>
          <a:p>
            <a:pPr algn="ctr" eaLnBrk="1" hangingPunct="1"/>
            <a:r>
              <a:rPr lang="ru-RU" altLang="ru-RU" dirty="0"/>
              <a:t>Реакции разложения</a:t>
            </a:r>
          </a:p>
        </p:txBody>
      </p:sp>
      <p:sp>
        <p:nvSpPr>
          <p:cNvPr id="18435" name="Объект 2">
            <a:extLst>
              <a:ext uri="{FF2B5EF4-FFF2-40B4-BE49-F238E27FC236}">
                <a16:creationId xmlns:a16="http://schemas.microsoft.com/office/drawing/2014/main" id="{FF2FC831-908B-4A59-805B-6741B66C9D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5900" y="617501"/>
            <a:ext cx="5473032" cy="2442207"/>
          </a:xfrm>
        </p:spPr>
        <p:txBody>
          <a:bodyPr/>
          <a:lstStyle/>
          <a:p>
            <a:pPr marL="243339" indent="-243339">
              <a:buFontTx/>
              <a:buAutoNum type="arabicPeriod"/>
            </a:pPr>
            <a:r>
              <a:rPr lang="ru-RU" altLang="ru-RU" sz="1600" b="1" dirty="0">
                <a:solidFill>
                  <a:srgbClr val="00B050"/>
                </a:solidFill>
              </a:rPr>
              <a:t>Крекинг</a:t>
            </a:r>
          </a:p>
          <a:p>
            <a:pPr marL="243339" indent="-243339"/>
            <a:r>
              <a:rPr lang="en-US" altLang="ru-RU" sz="1200" b="1" dirty="0">
                <a:solidFill>
                  <a:schemeClr val="tx1"/>
                </a:solidFill>
              </a:rPr>
              <a:t> </a:t>
            </a:r>
            <a:r>
              <a:rPr lang="ru-RU" altLang="ru-RU" sz="1200" b="1" dirty="0">
                <a:solidFill>
                  <a:schemeClr val="tx1"/>
                </a:solidFill>
              </a:rPr>
              <a:t>                  	                   </a:t>
            </a:r>
            <a:r>
              <a:rPr lang="en-US" altLang="ru-RU" sz="1200" b="1" dirty="0">
                <a:solidFill>
                  <a:schemeClr val="tx1"/>
                </a:solidFill>
              </a:rPr>
              <a:t>t</a:t>
            </a:r>
            <a:r>
              <a:rPr lang="en-US" altLang="ru-RU" sz="1200" b="1" baseline="30000" dirty="0">
                <a:solidFill>
                  <a:schemeClr val="tx1"/>
                </a:solidFill>
              </a:rPr>
              <a:t>0</a:t>
            </a:r>
            <a:endParaRPr lang="ru-RU" altLang="ru-RU" sz="1200" b="1" dirty="0">
              <a:solidFill>
                <a:schemeClr val="tx1"/>
              </a:solidFill>
            </a:endParaRPr>
          </a:p>
          <a:p>
            <a:pPr marL="243339" indent="-243339"/>
            <a:r>
              <a:rPr lang="en-US" altLang="ru-RU" sz="1200" b="1" dirty="0">
                <a:solidFill>
                  <a:schemeClr val="tx1"/>
                </a:solidFill>
              </a:rPr>
              <a:t> </a:t>
            </a:r>
            <a:r>
              <a:rPr lang="ru-RU" altLang="ru-RU" sz="1200" b="1" dirty="0">
                <a:solidFill>
                  <a:schemeClr val="tx1"/>
                </a:solidFill>
              </a:rPr>
              <a:t>		</a:t>
            </a:r>
            <a:r>
              <a:rPr lang="en-US" altLang="ru-RU" sz="1200" b="1" dirty="0">
                <a:solidFill>
                  <a:schemeClr val="tx1"/>
                </a:solidFill>
              </a:rPr>
              <a:t>C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8</a:t>
            </a:r>
            <a:r>
              <a:rPr lang="en-US" altLang="ru-RU" sz="1200" b="1" dirty="0">
                <a:solidFill>
                  <a:schemeClr val="tx1"/>
                </a:solidFill>
              </a:rPr>
              <a:t>H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18</a:t>
            </a:r>
            <a:r>
              <a:rPr lang="en-US" altLang="ru-RU" sz="1200" b="1" dirty="0">
                <a:solidFill>
                  <a:schemeClr val="tx1"/>
                </a:solidFill>
              </a:rPr>
              <a:t>                      C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4</a:t>
            </a:r>
            <a:r>
              <a:rPr lang="en-US" altLang="ru-RU" sz="1200" b="1" dirty="0">
                <a:solidFill>
                  <a:schemeClr val="tx1"/>
                </a:solidFill>
              </a:rPr>
              <a:t>H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10</a:t>
            </a:r>
            <a:r>
              <a:rPr lang="en-US" altLang="ru-RU" sz="1200" b="1" dirty="0">
                <a:solidFill>
                  <a:schemeClr val="tx1"/>
                </a:solidFill>
              </a:rPr>
              <a:t>  + C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4</a:t>
            </a:r>
            <a:r>
              <a:rPr lang="en-US" altLang="ru-RU" sz="1200" b="1" dirty="0">
                <a:solidFill>
                  <a:schemeClr val="tx1"/>
                </a:solidFill>
              </a:rPr>
              <a:t>H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8</a:t>
            </a:r>
            <a:endParaRPr lang="ru-RU" altLang="ru-RU" sz="1200" b="1" dirty="0">
              <a:solidFill>
                <a:schemeClr val="tx1"/>
              </a:solidFill>
            </a:endParaRPr>
          </a:p>
          <a:p>
            <a:pPr marL="243339" indent="-243339"/>
            <a:endParaRPr lang="ru-RU" altLang="ru-RU" sz="1600" b="1" dirty="0">
              <a:solidFill>
                <a:schemeClr val="tx1"/>
              </a:solidFill>
            </a:endParaRPr>
          </a:p>
          <a:p>
            <a:pPr marL="243339" indent="-243339"/>
            <a:r>
              <a:rPr lang="ru-RU" altLang="ru-RU" sz="1600" b="1" dirty="0">
                <a:solidFill>
                  <a:srgbClr val="00B050"/>
                </a:solidFill>
              </a:rPr>
              <a:t>2. Гидролиз</a:t>
            </a:r>
          </a:p>
          <a:p>
            <a:pPr marL="243339" indent="-243339"/>
            <a:r>
              <a:rPr lang="ru-RU" altLang="ru-RU" sz="1200" b="1" dirty="0">
                <a:solidFill>
                  <a:schemeClr val="tx1"/>
                </a:solidFill>
              </a:rPr>
              <a:t>		</a:t>
            </a:r>
            <a:r>
              <a:rPr lang="en-US" altLang="ru-RU" sz="1200" b="1" dirty="0">
                <a:solidFill>
                  <a:schemeClr val="tx1"/>
                </a:solidFill>
              </a:rPr>
              <a:t>CH</a:t>
            </a:r>
            <a:r>
              <a:rPr lang="ru-RU" altLang="ru-RU" sz="1200" b="1" baseline="-25000" dirty="0">
                <a:solidFill>
                  <a:schemeClr val="tx1"/>
                </a:solidFill>
              </a:rPr>
              <a:t>3</a:t>
            </a:r>
            <a:r>
              <a:rPr lang="ru-RU" altLang="ru-RU" sz="1200" b="1" dirty="0">
                <a:solidFill>
                  <a:schemeClr val="tx1"/>
                </a:solidFill>
              </a:rPr>
              <a:t> -  С  = О  + </a:t>
            </a:r>
            <a:r>
              <a:rPr lang="en-US" altLang="ru-RU" sz="1200" b="1" dirty="0">
                <a:solidFill>
                  <a:schemeClr val="tx1"/>
                </a:solidFill>
              </a:rPr>
              <a:t>H</a:t>
            </a:r>
            <a:r>
              <a:rPr lang="ru-RU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O</a:t>
            </a:r>
            <a:r>
              <a:rPr lang="ru-RU" altLang="ru-RU" sz="1200" b="1" dirty="0">
                <a:solidFill>
                  <a:schemeClr val="tx1"/>
                </a:solidFill>
              </a:rPr>
              <a:t> → </a:t>
            </a:r>
            <a:r>
              <a:rPr lang="en-US" altLang="ru-RU" sz="1200" b="1" dirty="0">
                <a:solidFill>
                  <a:schemeClr val="tx1"/>
                </a:solidFill>
              </a:rPr>
              <a:t>CH</a:t>
            </a:r>
            <a:r>
              <a:rPr lang="ru-RU" altLang="ru-RU" sz="1200" b="1" baseline="-25000" dirty="0">
                <a:solidFill>
                  <a:schemeClr val="tx1"/>
                </a:solidFill>
              </a:rPr>
              <a:t>3</a:t>
            </a:r>
            <a:r>
              <a:rPr lang="ru-RU" altLang="ru-RU" sz="1200" b="1" dirty="0">
                <a:solidFill>
                  <a:schemeClr val="tx1"/>
                </a:solidFill>
              </a:rPr>
              <a:t> -  С  = О  + </a:t>
            </a:r>
            <a:r>
              <a:rPr lang="en-US" altLang="ru-RU" sz="1200" b="1" dirty="0">
                <a:solidFill>
                  <a:schemeClr val="tx1"/>
                </a:solidFill>
              </a:rPr>
              <a:t>C</a:t>
            </a:r>
            <a:r>
              <a:rPr lang="ru-RU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H</a:t>
            </a:r>
            <a:r>
              <a:rPr lang="ru-RU" altLang="ru-RU" sz="1200" b="1" baseline="-25000" dirty="0">
                <a:solidFill>
                  <a:schemeClr val="tx1"/>
                </a:solidFill>
              </a:rPr>
              <a:t>5</a:t>
            </a:r>
            <a:r>
              <a:rPr lang="en-US" altLang="ru-RU" sz="1200" b="1" dirty="0">
                <a:solidFill>
                  <a:schemeClr val="tx1"/>
                </a:solidFill>
              </a:rPr>
              <a:t>OH</a:t>
            </a:r>
            <a:endParaRPr lang="ru-RU" altLang="ru-RU" sz="1200" b="1" dirty="0">
              <a:solidFill>
                <a:schemeClr val="tx1"/>
              </a:solidFill>
            </a:endParaRPr>
          </a:p>
          <a:p>
            <a:pPr marL="243339" indent="-243339"/>
            <a:r>
              <a:rPr lang="ru-RU" altLang="ru-RU" sz="1200" b="1" dirty="0">
                <a:solidFill>
                  <a:schemeClr val="tx1"/>
                </a:solidFill>
              </a:rPr>
              <a:t>       	            | </a:t>
            </a:r>
            <a:r>
              <a:rPr lang="en-US" altLang="ru-RU" sz="1200" b="1" dirty="0">
                <a:solidFill>
                  <a:schemeClr val="tx1"/>
                </a:solidFill>
              </a:rPr>
              <a:t>                                    |</a:t>
            </a:r>
            <a:endParaRPr lang="ru-RU" altLang="ru-RU" sz="1200" b="1" dirty="0">
              <a:solidFill>
                <a:schemeClr val="tx1"/>
              </a:solidFill>
            </a:endParaRPr>
          </a:p>
          <a:p>
            <a:pPr marL="243339" indent="-243339"/>
            <a:r>
              <a:rPr lang="ru-RU" altLang="ru-RU" sz="1200" b="1" dirty="0">
                <a:solidFill>
                  <a:schemeClr val="tx1"/>
                </a:solidFill>
              </a:rPr>
              <a:t>            	           </a:t>
            </a:r>
            <a:r>
              <a:rPr lang="en-US" altLang="ru-RU" sz="1200" b="1" dirty="0">
                <a:solidFill>
                  <a:schemeClr val="tx1"/>
                </a:solidFill>
              </a:rPr>
              <a:t>O </a:t>
            </a:r>
            <a:r>
              <a:rPr lang="ru-RU" altLang="ru-RU" sz="1200" b="1" dirty="0">
                <a:solidFill>
                  <a:schemeClr val="tx1"/>
                </a:solidFill>
              </a:rPr>
              <a:t>– </a:t>
            </a:r>
            <a:r>
              <a:rPr lang="en-US" altLang="ru-RU" sz="1200" b="1" dirty="0">
                <a:solidFill>
                  <a:schemeClr val="tx1"/>
                </a:solidFill>
              </a:rPr>
              <a:t>C</a:t>
            </a:r>
            <a:r>
              <a:rPr lang="ru-RU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H</a:t>
            </a:r>
            <a:r>
              <a:rPr lang="ru-RU" altLang="ru-RU" sz="1200" b="1" baseline="-25000" dirty="0">
                <a:solidFill>
                  <a:schemeClr val="tx1"/>
                </a:solidFill>
              </a:rPr>
              <a:t>5</a:t>
            </a:r>
            <a:r>
              <a:rPr lang="ru-RU" altLang="ru-RU" sz="1200" b="1" dirty="0">
                <a:solidFill>
                  <a:schemeClr val="tx1"/>
                </a:solidFill>
              </a:rPr>
              <a:t>  </a:t>
            </a:r>
            <a:r>
              <a:rPr lang="en-US" altLang="ru-RU" sz="1200" b="1" dirty="0">
                <a:solidFill>
                  <a:schemeClr val="tx1"/>
                </a:solidFill>
              </a:rPr>
              <a:t>                     OH</a:t>
            </a:r>
            <a:endParaRPr lang="ru-RU" altLang="ru-RU" sz="1200" b="1" dirty="0">
              <a:solidFill>
                <a:schemeClr val="tx1"/>
              </a:solidFill>
            </a:endParaRPr>
          </a:p>
          <a:p>
            <a:pPr marL="243339" indent="-243339"/>
            <a:endParaRPr lang="ru-RU" altLang="ru-RU" sz="1200" b="1" dirty="0">
              <a:solidFill>
                <a:schemeClr val="tx1"/>
              </a:solidFill>
            </a:endParaRPr>
          </a:p>
          <a:p>
            <a:pPr marL="243339" indent="-243339"/>
            <a:r>
              <a:rPr lang="ru-RU" altLang="ru-RU" sz="1600" b="1" dirty="0">
                <a:solidFill>
                  <a:srgbClr val="00B050"/>
                </a:solidFill>
              </a:rPr>
              <a:t>3. Брожение</a:t>
            </a:r>
          </a:p>
          <a:p>
            <a:pPr marL="243339" indent="-243339"/>
            <a:r>
              <a:rPr lang="ru-RU" altLang="ru-RU" sz="1200" b="1" dirty="0">
                <a:solidFill>
                  <a:schemeClr val="tx1"/>
                </a:solidFill>
              </a:rPr>
              <a:t>             </a:t>
            </a:r>
            <a:r>
              <a:rPr lang="en-US" altLang="ru-RU" sz="1200" b="1" dirty="0">
                <a:solidFill>
                  <a:schemeClr val="tx1"/>
                </a:solidFill>
              </a:rPr>
              <a:t>  </a:t>
            </a:r>
            <a:r>
              <a:rPr lang="ru-RU" altLang="ru-RU" sz="1200" b="1" dirty="0">
                <a:solidFill>
                  <a:schemeClr val="tx1"/>
                </a:solidFill>
              </a:rPr>
              <a:t> 	                 ферменты</a:t>
            </a:r>
          </a:p>
          <a:p>
            <a:pPr marL="243339" indent="-243339"/>
            <a:r>
              <a:rPr lang="ru-RU" altLang="ru-RU" sz="1200" b="1" dirty="0">
                <a:solidFill>
                  <a:schemeClr val="tx1"/>
                </a:solidFill>
              </a:rPr>
              <a:t>		С</a:t>
            </a:r>
            <a:r>
              <a:rPr lang="ru-RU" altLang="ru-RU" sz="1200" b="1" baseline="-25000" dirty="0">
                <a:solidFill>
                  <a:schemeClr val="tx1"/>
                </a:solidFill>
              </a:rPr>
              <a:t>6</a:t>
            </a:r>
            <a:r>
              <a:rPr lang="ru-RU" altLang="ru-RU" sz="1200" b="1" dirty="0">
                <a:solidFill>
                  <a:schemeClr val="tx1"/>
                </a:solidFill>
              </a:rPr>
              <a:t>Н</a:t>
            </a:r>
            <a:r>
              <a:rPr lang="ru-RU" altLang="ru-RU" sz="1200" b="1" baseline="-25000" dirty="0">
                <a:solidFill>
                  <a:schemeClr val="tx1"/>
                </a:solidFill>
              </a:rPr>
              <a:t>12</a:t>
            </a:r>
            <a:r>
              <a:rPr lang="ru-RU" altLang="ru-RU" sz="1200" b="1" dirty="0">
                <a:solidFill>
                  <a:schemeClr val="tx1"/>
                </a:solidFill>
              </a:rPr>
              <a:t>О</a:t>
            </a:r>
            <a:r>
              <a:rPr lang="ru-RU" altLang="ru-RU" sz="1200" b="1" baseline="-25000" dirty="0">
                <a:solidFill>
                  <a:schemeClr val="tx1"/>
                </a:solidFill>
              </a:rPr>
              <a:t>6</a:t>
            </a:r>
            <a:r>
              <a:rPr lang="ru-RU" altLang="ru-RU" sz="1200" b="1" dirty="0">
                <a:solidFill>
                  <a:schemeClr val="tx1"/>
                </a:solidFill>
              </a:rPr>
              <a:t>                              2 </a:t>
            </a:r>
            <a:r>
              <a:rPr lang="en-US" altLang="ru-RU" sz="1200" b="1" dirty="0">
                <a:solidFill>
                  <a:schemeClr val="tx1"/>
                </a:solidFill>
              </a:rPr>
              <a:t>C</a:t>
            </a:r>
            <a:r>
              <a:rPr lang="ru-RU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H</a:t>
            </a:r>
            <a:r>
              <a:rPr lang="ru-RU" altLang="ru-RU" sz="1200" b="1" baseline="-25000" dirty="0">
                <a:solidFill>
                  <a:schemeClr val="tx1"/>
                </a:solidFill>
              </a:rPr>
              <a:t>5</a:t>
            </a:r>
            <a:r>
              <a:rPr lang="en-US" altLang="ru-RU" sz="1200" b="1" dirty="0">
                <a:solidFill>
                  <a:schemeClr val="tx1"/>
                </a:solidFill>
              </a:rPr>
              <a:t>OH</a:t>
            </a:r>
            <a:r>
              <a:rPr lang="ru-RU" altLang="ru-RU" sz="1200" b="1" dirty="0">
                <a:solidFill>
                  <a:schemeClr val="tx1"/>
                </a:solidFill>
              </a:rPr>
              <a:t> + 2СО</a:t>
            </a:r>
            <a:r>
              <a:rPr lang="ru-RU" altLang="ru-RU" sz="1200" b="1" baseline="-25000" dirty="0">
                <a:solidFill>
                  <a:schemeClr val="tx1"/>
                </a:solidFill>
              </a:rPr>
              <a:t>2</a:t>
            </a:r>
            <a:endParaRPr lang="ru-RU" altLang="ru-RU" sz="1200" b="1" dirty="0">
              <a:solidFill>
                <a:schemeClr val="tx1"/>
              </a:solidFill>
            </a:endParaRPr>
          </a:p>
        </p:txBody>
      </p:sp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id="{A9DEBFE3-F368-4291-9BDE-5BAF36CB38A3}"/>
              </a:ext>
            </a:extLst>
          </p:cNvPr>
          <p:cNvCxnSpPr/>
          <p:nvPr/>
        </p:nvCxnSpPr>
        <p:spPr>
          <a:xfrm>
            <a:off x="1663700" y="1165225"/>
            <a:ext cx="682019" cy="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F9ADECA0-FDCE-4E97-8B33-886E267F3C58}"/>
              </a:ext>
            </a:extLst>
          </p:cNvPr>
          <p:cNvCxnSpPr>
            <a:cxnSpLocks/>
          </p:cNvCxnSpPr>
          <p:nvPr/>
        </p:nvCxnSpPr>
        <p:spPr>
          <a:xfrm>
            <a:off x="1928885" y="2917825"/>
            <a:ext cx="833668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>
            <a:extLst>
              <a:ext uri="{FF2B5EF4-FFF2-40B4-BE49-F238E27FC236}">
                <a16:creationId xmlns:a16="http://schemas.microsoft.com/office/drawing/2014/main" id="{95C5F19B-BE7C-4BED-A76A-73448A381B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 eaLnBrk="1" hangingPunct="1"/>
            <a:r>
              <a:rPr lang="ru-RU" altLang="ru-RU" dirty="0"/>
              <a:t>Реакции </a:t>
            </a:r>
            <a:r>
              <a:rPr lang="ru-RU" altLang="ru-RU" dirty="0" err="1"/>
              <a:t>ди</a:t>
            </a:r>
            <a:r>
              <a:rPr lang="ru-RU" altLang="ru-RU" dirty="0"/>
              <a:t> -, три -, полимеризации</a:t>
            </a:r>
          </a:p>
        </p:txBody>
      </p:sp>
      <p:sp>
        <p:nvSpPr>
          <p:cNvPr id="19459" name="Объект 2">
            <a:extLst>
              <a:ext uri="{FF2B5EF4-FFF2-40B4-BE49-F238E27FC236}">
                <a16:creationId xmlns:a16="http://schemas.microsoft.com/office/drawing/2014/main" id="{D4EDCA0B-05B0-4EB9-99D0-ABD847336E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0739" y="600607"/>
            <a:ext cx="5249161" cy="2339102"/>
          </a:xfrm>
        </p:spPr>
        <p:txBody>
          <a:bodyPr/>
          <a:lstStyle/>
          <a:p>
            <a:pPr marL="243339" indent="-243339">
              <a:buFontTx/>
              <a:buAutoNum type="arabicPeriod"/>
            </a:pPr>
            <a:r>
              <a:rPr lang="ru-RU" altLang="ru-RU" sz="1600" b="1" dirty="0" err="1">
                <a:solidFill>
                  <a:srgbClr val="00B050"/>
                </a:solidFill>
              </a:rPr>
              <a:t>Димеризация</a:t>
            </a:r>
            <a:endParaRPr lang="ru-RU" altLang="ru-RU" sz="1600" b="1" dirty="0">
              <a:solidFill>
                <a:srgbClr val="00B050"/>
              </a:solidFill>
            </a:endParaRPr>
          </a:p>
          <a:p>
            <a:pPr marL="243339" indent="-243339"/>
            <a:r>
              <a:rPr lang="ru-RU" altLang="ru-RU" sz="1200" b="1" dirty="0">
                <a:solidFill>
                  <a:schemeClr val="tx1"/>
                </a:solidFill>
              </a:rPr>
              <a:t>                                             кат.   </a:t>
            </a:r>
          </a:p>
          <a:p>
            <a:pPr marL="243339" indent="-243339"/>
            <a:r>
              <a:rPr lang="ru-RU" altLang="ru-RU" sz="1200" b="1" dirty="0">
                <a:solidFill>
                  <a:schemeClr val="tx1"/>
                </a:solidFill>
              </a:rPr>
              <a:t>	НС ≡ СН  +   НС ≡ СН                СН</a:t>
            </a:r>
            <a:r>
              <a:rPr lang="ru-RU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ru-RU" altLang="ru-RU" sz="1200" b="1" dirty="0">
                <a:solidFill>
                  <a:schemeClr val="tx1"/>
                </a:solidFill>
              </a:rPr>
              <a:t> = СН – С ≡ СН</a:t>
            </a:r>
            <a:endParaRPr lang="ru-RU" altLang="ru-RU" sz="1600" b="1" dirty="0">
              <a:solidFill>
                <a:schemeClr val="tx1"/>
              </a:solidFill>
            </a:endParaRPr>
          </a:p>
          <a:p>
            <a:pPr marL="243339" indent="-243339"/>
            <a:endParaRPr lang="ru-RU" altLang="ru-RU" sz="1600" b="1" dirty="0">
              <a:solidFill>
                <a:schemeClr val="tx1"/>
              </a:solidFill>
            </a:endParaRPr>
          </a:p>
          <a:p>
            <a:pPr marL="243339" indent="-243339"/>
            <a:r>
              <a:rPr lang="ru-RU" altLang="ru-RU" sz="1600" b="1" dirty="0">
                <a:solidFill>
                  <a:srgbClr val="00B050"/>
                </a:solidFill>
              </a:rPr>
              <a:t>2. </a:t>
            </a:r>
            <a:r>
              <a:rPr lang="ru-RU" altLang="ru-RU" sz="1600" b="1" dirty="0" err="1">
                <a:solidFill>
                  <a:srgbClr val="00B050"/>
                </a:solidFill>
              </a:rPr>
              <a:t>Тримеризация</a:t>
            </a:r>
            <a:endParaRPr lang="ru-RU" altLang="ru-RU" sz="1600" b="1" dirty="0">
              <a:solidFill>
                <a:srgbClr val="00B050"/>
              </a:solidFill>
            </a:endParaRPr>
          </a:p>
          <a:p>
            <a:pPr marL="243339" indent="-243339"/>
            <a:r>
              <a:rPr lang="ru-RU" altLang="ru-RU" sz="1200" b="1" dirty="0">
                <a:solidFill>
                  <a:schemeClr val="tx1"/>
                </a:solidFill>
              </a:rPr>
              <a:t>			</a:t>
            </a:r>
            <a:r>
              <a:rPr lang="en-US" altLang="ru-RU" sz="1200" b="1" dirty="0">
                <a:solidFill>
                  <a:schemeClr val="tx1"/>
                </a:solidFill>
              </a:rPr>
              <a:t>t</a:t>
            </a:r>
            <a:r>
              <a:rPr lang="ru-RU" altLang="ru-RU" sz="1200" b="1" baseline="30000" dirty="0">
                <a:solidFill>
                  <a:schemeClr val="tx1"/>
                </a:solidFill>
              </a:rPr>
              <a:t>0</a:t>
            </a:r>
            <a:r>
              <a:rPr lang="ru-RU" altLang="ru-RU" sz="1200" b="1" dirty="0">
                <a:solidFill>
                  <a:schemeClr val="tx1"/>
                </a:solidFill>
              </a:rPr>
              <a:t>, кат.</a:t>
            </a:r>
          </a:p>
          <a:p>
            <a:pPr marL="243339" indent="-243339"/>
            <a:r>
              <a:rPr lang="ru-RU" altLang="ru-RU" sz="1200" b="1" dirty="0">
                <a:solidFill>
                  <a:schemeClr val="tx1"/>
                </a:solidFill>
              </a:rPr>
              <a:t>		3СН ≡ СН                     С</a:t>
            </a:r>
            <a:r>
              <a:rPr lang="ru-RU" altLang="ru-RU" sz="1200" b="1" baseline="-25000" dirty="0">
                <a:solidFill>
                  <a:schemeClr val="tx1"/>
                </a:solidFill>
              </a:rPr>
              <a:t>6</a:t>
            </a:r>
            <a:r>
              <a:rPr lang="ru-RU" altLang="ru-RU" sz="1200" b="1" dirty="0">
                <a:solidFill>
                  <a:schemeClr val="tx1"/>
                </a:solidFill>
              </a:rPr>
              <a:t>Н</a:t>
            </a:r>
            <a:r>
              <a:rPr lang="ru-RU" altLang="ru-RU" sz="1200" b="1" baseline="-25000" dirty="0">
                <a:solidFill>
                  <a:schemeClr val="tx1"/>
                </a:solidFill>
              </a:rPr>
              <a:t>6</a:t>
            </a:r>
            <a:endParaRPr lang="ru-RU" altLang="ru-RU" sz="1200" b="1" dirty="0">
              <a:solidFill>
                <a:schemeClr val="tx1"/>
              </a:solidFill>
            </a:endParaRPr>
          </a:p>
          <a:p>
            <a:pPr marL="243339" indent="-243339"/>
            <a:endParaRPr lang="ru-RU" altLang="ru-RU" sz="1600" b="1" dirty="0">
              <a:solidFill>
                <a:schemeClr val="tx1"/>
              </a:solidFill>
            </a:endParaRPr>
          </a:p>
          <a:p>
            <a:pPr marL="243339" indent="-243339"/>
            <a:r>
              <a:rPr lang="ru-RU" altLang="ru-RU" sz="1600" b="1" dirty="0">
                <a:solidFill>
                  <a:srgbClr val="00B050"/>
                </a:solidFill>
              </a:rPr>
              <a:t>3. Полимеризация</a:t>
            </a:r>
            <a:r>
              <a:rPr lang="ru-RU" altLang="ru-RU" sz="1600" b="1" dirty="0">
                <a:solidFill>
                  <a:schemeClr val="tx1"/>
                </a:solidFill>
              </a:rPr>
              <a:t>  </a:t>
            </a:r>
          </a:p>
          <a:p>
            <a:pPr marL="243339" indent="-243339"/>
            <a:r>
              <a:rPr lang="ru-RU" altLang="ru-RU" sz="1200" b="1" dirty="0">
                <a:solidFill>
                  <a:schemeClr val="tx1"/>
                </a:solidFill>
              </a:rPr>
              <a:t>                      	  </a:t>
            </a:r>
            <a:r>
              <a:rPr lang="en-US" altLang="ru-RU" sz="1200" b="1" dirty="0">
                <a:solidFill>
                  <a:schemeClr val="tx1"/>
                </a:solidFill>
              </a:rPr>
              <a:t> t</a:t>
            </a:r>
            <a:r>
              <a:rPr lang="en-US" altLang="ru-RU" sz="1200" b="1" baseline="30000" dirty="0">
                <a:solidFill>
                  <a:schemeClr val="tx1"/>
                </a:solidFill>
              </a:rPr>
              <a:t>0</a:t>
            </a:r>
            <a:r>
              <a:rPr lang="en-US" altLang="ru-RU" sz="1200" b="1" dirty="0">
                <a:solidFill>
                  <a:schemeClr val="tx1"/>
                </a:solidFill>
              </a:rPr>
              <a:t>, </a:t>
            </a:r>
            <a:r>
              <a:rPr lang="ru-RU" altLang="ru-RU" sz="1200" b="1" dirty="0">
                <a:solidFill>
                  <a:schemeClr val="tx1"/>
                </a:solidFill>
              </a:rPr>
              <a:t>кат</a:t>
            </a:r>
            <a:r>
              <a:rPr lang="en-US" altLang="ru-RU" sz="1200" b="1" dirty="0">
                <a:solidFill>
                  <a:schemeClr val="tx1"/>
                </a:solidFill>
              </a:rPr>
              <a:t>., </a:t>
            </a:r>
            <a:r>
              <a:rPr lang="ru-RU" altLang="ru-RU" sz="1200" b="1" dirty="0">
                <a:solidFill>
                  <a:schemeClr val="tx1"/>
                </a:solidFill>
              </a:rPr>
              <a:t>р</a:t>
            </a:r>
          </a:p>
          <a:p>
            <a:pPr marL="243339" indent="-243339"/>
            <a:r>
              <a:rPr lang="ru-RU" altLang="ru-RU" sz="1200" b="1" dirty="0">
                <a:solidFill>
                  <a:schemeClr val="tx1"/>
                </a:solidFill>
              </a:rPr>
              <a:t>		</a:t>
            </a:r>
            <a:r>
              <a:rPr lang="en-US" altLang="ru-RU" sz="1200" b="1" dirty="0">
                <a:solidFill>
                  <a:schemeClr val="tx1"/>
                </a:solidFill>
              </a:rPr>
              <a:t>nCH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 = CH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                     </a:t>
            </a:r>
            <a:r>
              <a:rPr lang="ru-RU" altLang="ru-RU" sz="1200" b="1" dirty="0">
                <a:solidFill>
                  <a:schemeClr val="tx1"/>
                </a:solidFill>
              </a:rPr>
              <a:t>   </a:t>
            </a:r>
            <a:r>
              <a:rPr lang="en-US" altLang="ru-RU" sz="1200" b="1" dirty="0">
                <a:solidFill>
                  <a:schemeClr val="tx1"/>
                </a:solidFill>
              </a:rPr>
              <a:t>( - CH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 – CH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 - )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n</a:t>
            </a:r>
            <a:endParaRPr lang="ru-RU" altLang="ru-RU" sz="1200" b="1" dirty="0">
              <a:solidFill>
                <a:schemeClr val="tx1"/>
              </a:solidFill>
            </a:endParaRPr>
          </a:p>
        </p:txBody>
      </p:sp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id="{5AA0C1E9-0B08-4373-AFB8-9056EAD60679}"/>
              </a:ext>
            </a:extLst>
          </p:cNvPr>
          <p:cNvCxnSpPr>
            <a:cxnSpLocks/>
          </p:cNvCxnSpPr>
          <p:nvPr/>
        </p:nvCxnSpPr>
        <p:spPr>
          <a:xfrm>
            <a:off x="2197100" y="1089025"/>
            <a:ext cx="457200" cy="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E00AF5F3-C734-43D5-BF5B-699FA7803375}"/>
              </a:ext>
            </a:extLst>
          </p:cNvPr>
          <p:cNvCxnSpPr>
            <a:cxnSpLocks/>
          </p:cNvCxnSpPr>
          <p:nvPr/>
        </p:nvCxnSpPr>
        <p:spPr>
          <a:xfrm>
            <a:off x="2044700" y="2003425"/>
            <a:ext cx="609600" cy="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2DB14D41-AFFF-4362-AA18-3E91DAD9DE8F}"/>
              </a:ext>
            </a:extLst>
          </p:cNvPr>
          <p:cNvCxnSpPr>
            <a:cxnSpLocks/>
          </p:cNvCxnSpPr>
          <p:nvPr/>
        </p:nvCxnSpPr>
        <p:spPr>
          <a:xfrm>
            <a:off x="2208011" y="2841625"/>
            <a:ext cx="762000" cy="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>
            <a:extLst>
              <a:ext uri="{FF2B5EF4-FFF2-40B4-BE49-F238E27FC236}">
                <a16:creationId xmlns:a16="http://schemas.microsoft.com/office/drawing/2014/main" id="{A426E807-E245-4121-A200-8B80D3C757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0740" y="111288"/>
            <a:ext cx="5164320" cy="276999"/>
          </a:xfrm>
        </p:spPr>
        <p:txBody>
          <a:bodyPr/>
          <a:lstStyle/>
          <a:p>
            <a:pPr algn="ctr" eaLnBrk="1" hangingPunct="1"/>
            <a:r>
              <a:rPr lang="ru-RU" altLang="ru-RU" sz="1800" dirty="0"/>
              <a:t>Реакции конденсации и поликонденсации</a:t>
            </a:r>
          </a:p>
        </p:txBody>
      </p:sp>
      <p:sp>
        <p:nvSpPr>
          <p:cNvPr id="20483" name="Объект 2">
            <a:extLst>
              <a:ext uri="{FF2B5EF4-FFF2-40B4-BE49-F238E27FC236}">
                <a16:creationId xmlns:a16="http://schemas.microsoft.com/office/drawing/2014/main" id="{1129EFBE-3B42-4768-AE14-DFB6CDF970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9700" y="670346"/>
            <a:ext cx="5029200" cy="1046440"/>
          </a:xfrm>
        </p:spPr>
        <p:txBody>
          <a:bodyPr/>
          <a:lstStyle/>
          <a:p>
            <a:pPr marL="243339" indent="-243339">
              <a:buFontTx/>
              <a:buAutoNum type="arabicPeriod"/>
            </a:pPr>
            <a:r>
              <a:rPr lang="ru-RU" altLang="ru-RU" sz="1200" b="1" dirty="0">
                <a:solidFill>
                  <a:srgbClr val="00B050"/>
                </a:solidFill>
              </a:rPr>
              <a:t>Конденсация </a:t>
            </a:r>
            <a:r>
              <a:rPr lang="ru-RU" altLang="ru-RU" sz="1200" b="1" dirty="0" err="1">
                <a:solidFill>
                  <a:srgbClr val="00B050"/>
                </a:solidFill>
              </a:rPr>
              <a:t>галогеноалканов</a:t>
            </a:r>
            <a:r>
              <a:rPr lang="ru-RU" altLang="ru-RU" sz="1200" b="1" dirty="0">
                <a:solidFill>
                  <a:srgbClr val="00B050"/>
                </a:solidFill>
              </a:rPr>
              <a:t> (реакция </a:t>
            </a:r>
            <a:r>
              <a:rPr lang="ru-RU" altLang="ru-RU" sz="1200" b="1" dirty="0" err="1">
                <a:solidFill>
                  <a:srgbClr val="00B050"/>
                </a:solidFill>
              </a:rPr>
              <a:t>Вюрца</a:t>
            </a:r>
            <a:r>
              <a:rPr lang="ru-RU" altLang="ru-RU" sz="1200" b="1" dirty="0">
                <a:solidFill>
                  <a:srgbClr val="00B050"/>
                </a:solidFill>
              </a:rPr>
              <a:t>)</a:t>
            </a:r>
          </a:p>
          <a:p>
            <a:pPr marL="243339" indent="-243339"/>
            <a:r>
              <a:rPr lang="ru-RU" altLang="ru-RU" sz="1000" b="1" dirty="0">
                <a:solidFill>
                  <a:schemeClr val="tx1"/>
                </a:solidFill>
              </a:rPr>
              <a:t>                                                                                  </a:t>
            </a:r>
            <a:r>
              <a:rPr lang="en-US" altLang="ru-RU" sz="1000" b="1" dirty="0">
                <a:solidFill>
                  <a:schemeClr val="tx1"/>
                </a:solidFill>
              </a:rPr>
              <a:t>t</a:t>
            </a:r>
            <a:r>
              <a:rPr lang="en-US" altLang="ru-RU" sz="1000" b="1" baseline="30000" dirty="0">
                <a:solidFill>
                  <a:schemeClr val="tx1"/>
                </a:solidFill>
              </a:rPr>
              <a:t>0</a:t>
            </a:r>
            <a:endParaRPr lang="ru-RU" altLang="ru-RU" sz="1000" b="1" dirty="0">
              <a:solidFill>
                <a:schemeClr val="tx1"/>
              </a:solidFill>
            </a:endParaRPr>
          </a:p>
          <a:p>
            <a:pPr marL="243339" indent="-243339"/>
            <a:r>
              <a:rPr lang="ru-RU" altLang="ru-RU" sz="1050" b="1" dirty="0">
                <a:solidFill>
                  <a:schemeClr val="tx1"/>
                </a:solidFill>
              </a:rPr>
              <a:t>	</a:t>
            </a:r>
            <a:r>
              <a:rPr lang="en-US" altLang="ru-RU" sz="1050" b="1" dirty="0">
                <a:solidFill>
                  <a:schemeClr val="tx1"/>
                </a:solidFill>
              </a:rPr>
              <a:t>CH</a:t>
            </a:r>
            <a:r>
              <a:rPr lang="en-US" altLang="ru-RU" sz="1050" b="1" baseline="-25000" dirty="0">
                <a:solidFill>
                  <a:schemeClr val="tx1"/>
                </a:solidFill>
              </a:rPr>
              <a:t>3</a:t>
            </a:r>
            <a:r>
              <a:rPr lang="en-US" altLang="ru-RU" sz="1050" b="1" dirty="0">
                <a:solidFill>
                  <a:schemeClr val="tx1"/>
                </a:solidFill>
              </a:rPr>
              <a:t> – CH</a:t>
            </a:r>
            <a:r>
              <a:rPr lang="en-US" altLang="ru-RU" sz="105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050" b="1" dirty="0">
                <a:solidFill>
                  <a:schemeClr val="tx1"/>
                </a:solidFill>
              </a:rPr>
              <a:t> – Cl</a:t>
            </a:r>
            <a:r>
              <a:rPr lang="en-US" altLang="ru-RU" sz="1050" b="1" baseline="-25000" dirty="0">
                <a:solidFill>
                  <a:schemeClr val="tx1"/>
                </a:solidFill>
              </a:rPr>
              <a:t> </a:t>
            </a:r>
            <a:r>
              <a:rPr lang="en-US" altLang="ru-RU" sz="1050" b="1" dirty="0">
                <a:solidFill>
                  <a:schemeClr val="tx1"/>
                </a:solidFill>
              </a:rPr>
              <a:t> + 2Na + Cl – CH</a:t>
            </a:r>
            <a:r>
              <a:rPr lang="en-US" altLang="ru-RU" sz="105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050" b="1" dirty="0">
                <a:solidFill>
                  <a:schemeClr val="tx1"/>
                </a:solidFill>
              </a:rPr>
              <a:t> – CH</a:t>
            </a:r>
            <a:r>
              <a:rPr lang="en-US" altLang="ru-RU" sz="1050" b="1" baseline="-25000" dirty="0">
                <a:solidFill>
                  <a:schemeClr val="tx1"/>
                </a:solidFill>
              </a:rPr>
              <a:t>3</a:t>
            </a:r>
            <a:r>
              <a:rPr lang="en-US" altLang="ru-RU" sz="1050" b="1" dirty="0">
                <a:solidFill>
                  <a:schemeClr val="tx1"/>
                </a:solidFill>
              </a:rPr>
              <a:t> </a:t>
            </a:r>
            <a:r>
              <a:rPr lang="ru-RU" altLang="ru-RU" sz="1050" b="1" dirty="0">
                <a:solidFill>
                  <a:schemeClr val="tx1"/>
                </a:solidFill>
              </a:rPr>
              <a:t>  </a:t>
            </a:r>
            <a:r>
              <a:rPr lang="en-US" altLang="ru-RU" sz="1050" b="1" dirty="0">
                <a:solidFill>
                  <a:schemeClr val="tx1"/>
                </a:solidFill>
              </a:rPr>
              <a:t>       </a:t>
            </a:r>
            <a:r>
              <a:rPr lang="ru-RU" altLang="ru-RU" sz="1050" b="1" dirty="0">
                <a:solidFill>
                  <a:schemeClr val="tx1"/>
                </a:solidFill>
              </a:rPr>
              <a:t>     </a:t>
            </a:r>
            <a:r>
              <a:rPr lang="en-US" altLang="ru-RU" sz="1050" b="1" dirty="0">
                <a:solidFill>
                  <a:schemeClr val="tx1"/>
                </a:solidFill>
              </a:rPr>
              <a:t> CH</a:t>
            </a:r>
            <a:r>
              <a:rPr lang="en-US" altLang="ru-RU" sz="1050" b="1" baseline="-25000" dirty="0">
                <a:solidFill>
                  <a:schemeClr val="tx1"/>
                </a:solidFill>
              </a:rPr>
              <a:t>3</a:t>
            </a:r>
            <a:r>
              <a:rPr lang="en-US" altLang="ru-RU" sz="1050" b="1" dirty="0">
                <a:solidFill>
                  <a:schemeClr val="tx1"/>
                </a:solidFill>
              </a:rPr>
              <a:t> – CH</a:t>
            </a:r>
            <a:r>
              <a:rPr lang="en-US" altLang="ru-RU" sz="105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050" b="1" dirty="0">
                <a:solidFill>
                  <a:schemeClr val="tx1"/>
                </a:solidFill>
              </a:rPr>
              <a:t> – CH</a:t>
            </a:r>
            <a:r>
              <a:rPr lang="en-US" altLang="ru-RU" sz="105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050" b="1" dirty="0">
                <a:solidFill>
                  <a:schemeClr val="tx1"/>
                </a:solidFill>
              </a:rPr>
              <a:t> – CH</a:t>
            </a:r>
            <a:r>
              <a:rPr lang="en-US" altLang="ru-RU" sz="1050" b="1" baseline="-25000" dirty="0">
                <a:solidFill>
                  <a:schemeClr val="tx1"/>
                </a:solidFill>
              </a:rPr>
              <a:t>3</a:t>
            </a:r>
            <a:endParaRPr lang="ru-RU" altLang="ru-RU" sz="1050" b="1" dirty="0">
              <a:solidFill>
                <a:schemeClr val="tx1"/>
              </a:solidFill>
            </a:endParaRPr>
          </a:p>
          <a:p>
            <a:pPr marL="243339" indent="-243339"/>
            <a:endParaRPr lang="ru-RU" altLang="ru-RU" sz="1200" b="1" dirty="0">
              <a:solidFill>
                <a:schemeClr val="tx1"/>
              </a:solidFill>
            </a:endParaRPr>
          </a:p>
          <a:p>
            <a:pPr marL="243339" indent="-243339"/>
            <a:r>
              <a:rPr lang="ru-RU" altLang="ru-RU" sz="1200" b="1" dirty="0">
                <a:solidFill>
                  <a:srgbClr val="00B050"/>
                </a:solidFill>
              </a:rPr>
              <a:t>2. Поликонденсация аминокислот с образованием полипептидов (белков)</a:t>
            </a:r>
          </a:p>
        </p:txBody>
      </p:sp>
      <p:pic>
        <p:nvPicPr>
          <p:cNvPr id="20484" name="Рисунок 3">
            <a:extLst>
              <a:ext uri="{FF2B5EF4-FFF2-40B4-BE49-F238E27FC236}">
                <a16:creationId xmlns:a16="http://schemas.microsoft.com/office/drawing/2014/main" id="{6D408C6A-0C91-47F4-9DD4-47D6DC42A8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621" y="1716786"/>
            <a:ext cx="3687637" cy="1410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id="{9B68A384-EBC7-4806-A1DA-3DA1F5ED5C64}"/>
              </a:ext>
            </a:extLst>
          </p:cNvPr>
          <p:cNvCxnSpPr/>
          <p:nvPr/>
        </p:nvCxnSpPr>
        <p:spPr>
          <a:xfrm>
            <a:off x="4438475" y="5059562"/>
            <a:ext cx="35678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 стрелкой 2">
            <a:extLst>
              <a:ext uri="{FF2B5EF4-FFF2-40B4-BE49-F238E27FC236}">
                <a16:creationId xmlns:a16="http://schemas.microsoft.com/office/drawing/2014/main" id="{575EA3EB-58A1-4D22-98F2-1679336B682D}"/>
              </a:ext>
            </a:extLst>
          </p:cNvPr>
          <p:cNvCxnSpPr>
            <a:cxnSpLocks/>
          </p:cNvCxnSpPr>
          <p:nvPr/>
        </p:nvCxnSpPr>
        <p:spPr>
          <a:xfrm>
            <a:off x="2882900" y="1089025"/>
            <a:ext cx="457200" cy="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57004"/>
            <a:ext cx="5164320" cy="246221"/>
          </a:xfrm>
        </p:spPr>
        <p:txBody>
          <a:bodyPr/>
          <a:lstStyle/>
          <a:p>
            <a:pPr algn="ctr"/>
            <a:r>
              <a:rPr lang="ru-RU" sz="1600" dirty="0"/>
              <a:t>ЗАДАНИЕ ДЛЯ САМОСТОЯТЕЛЬНОЙ РАБОТЫ: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699" y="860425"/>
            <a:ext cx="5486399" cy="800219"/>
          </a:xfrm>
        </p:spPr>
        <p:txBody>
          <a:bodyPr/>
          <a:lstStyle/>
          <a:p>
            <a:pPr algn="ctr"/>
            <a:r>
              <a:rPr lang="ru-RU" sz="2800" b="1" i="0" dirty="0"/>
              <a:t>Прочитайте §4.</a:t>
            </a:r>
            <a:br>
              <a:rPr lang="ru-RU" sz="2400" i="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21586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ЦЕЛЬ УРОКА: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0649" y="612633"/>
            <a:ext cx="5524500" cy="2492990"/>
          </a:xfrm>
        </p:spPr>
        <p:txBody>
          <a:bodyPr/>
          <a:lstStyle/>
          <a:p>
            <a:pPr marL="342900" indent="-342900" algn="just">
              <a:buAutoNum type="arabicPeriod"/>
            </a:pPr>
            <a:r>
              <a:rPr lang="ru-RU" dirty="0"/>
              <a:t>Развитие умений в определении типов органических реакций и реагентов </a:t>
            </a:r>
          </a:p>
          <a:p>
            <a:pPr marL="342900" indent="-342900" algn="just">
              <a:buAutoNum type="arabicPeriod"/>
            </a:pPr>
            <a:r>
              <a:rPr lang="ru-RU" dirty="0"/>
              <a:t>Способствовать развитию у учащихся логического мышления, умение анализировать и сравнивать, работать с дополнительной информацией. </a:t>
            </a:r>
          </a:p>
          <a:p>
            <a:pPr algn="just"/>
            <a:r>
              <a:rPr lang="ru-RU" i="0" dirty="0"/>
              <a:t>3.  С</a:t>
            </a:r>
            <a:r>
              <a:rPr lang="ru-RU" dirty="0"/>
              <a:t>одействовать формированию представлений о причинно-следственных связях и отношениях, вырабатывать стремление к коллективизму, формировать мировоззренческое понятие о познаваемости природы.</a:t>
            </a:r>
          </a:p>
          <a:p>
            <a:pPr marL="342900" indent="-342900" algn="just">
              <a:buAutoNum type="arabicPeriod"/>
            </a:pPr>
            <a:endParaRPr lang="ru-RU" sz="1800" b="1" dirty="0"/>
          </a:p>
          <a:p>
            <a:pPr marL="342900" indent="-342900" algn="just">
              <a:buAutoNum type="arabicPeriod"/>
            </a:pP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2331363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8AAD1C-694A-4226-9D84-16C051061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Повторение пройденного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0A697A0-F915-4853-9543-99FF71505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700" y="555625"/>
            <a:ext cx="5486400" cy="2554545"/>
          </a:xfrm>
        </p:spPr>
        <p:txBody>
          <a:bodyPr/>
          <a:lstStyle/>
          <a:p>
            <a:pPr lvl="0"/>
            <a:r>
              <a:rPr lang="en-US" b="1" dirty="0"/>
              <a:t>1</a:t>
            </a:r>
            <a:r>
              <a:rPr lang="ru-RU" b="1" dirty="0"/>
              <a:t>. Найдите ряд, в котором приведены углеводороды.</a:t>
            </a:r>
          </a:p>
          <a:p>
            <a:pPr marL="342900" indent="-342900">
              <a:buAutoNum type="arabicParenR"/>
            </a:pPr>
            <a:r>
              <a:rPr lang="ru-RU" dirty="0" err="1"/>
              <a:t>алканы</a:t>
            </a:r>
            <a:r>
              <a:rPr lang="ru-RU" dirty="0"/>
              <a:t> 2) спирты 3) </a:t>
            </a:r>
            <a:r>
              <a:rPr lang="ru-RU" dirty="0" err="1"/>
              <a:t>алкадиены</a:t>
            </a:r>
            <a:r>
              <a:rPr lang="ru-RU" dirty="0"/>
              <a:t> 4) </a:t>
            </a:r>
            <a:r>
              <a:rPr lang="ru-RU" dirty="0" err="1"/>
              <a:t>алкины</a:t>
            </a:r>
            <a:r>
              <a:rPr lang="ru-RU" dirty="0"/>
              <a:t> 5) жиры </a:t>
            </a:r>
          </a:p>
          <a:p>
            <a:r>
              <a:rPr lang="ru-RU" dirty="0"/>
              <a:t> 6) </a:t>
            </a:r>
            <a:r>
              <a:rPr lang="ru-RU" dirty="0" err="1"/>
              <a:t>циклоалканы</a:t>
            </a:r>
            <a:endParaRPr lang="ru-RU" dirty="0"/>
          </a:p>
          <a:p>
            <a:pPr lvl="0"/>
            <a:r>
              <a:rPr lang="ru-RU" dirty="0"/>
              <a:t>А)1,2,3,4 	   </a:t>
            </a:r>
            <a:r>
              <a:rPr lang="en-US" dirty="0"/>
              <a:t>B) </a:t>
            </a:r>
            <a:r>
              <a:rPr lang="ru-RU" dirty="0"/>
              <a:t>1,2,4,6       </a:t>
            </a:r>
            <a:r>
              <a:rPr lang="en-US" dirty="0"/>
              <a:t>C) </a:t>
            </a:r>
            <a:r>
              <a:rPr lang="ru-RU" dirty="0"/>
              <a:t>1,3,4,6          </a:t>
            </a:r>
            <a:r>
              <a:rPr lang="en-US" dirty="0"/>
              <a:t>D) </a:t>
            </a:r>
            <a:r>
              <a:rPr lang="ru-RU" dirty="0"/>
              <a:t>2,3,4,5</a:t>
            </a:r>
          </a:p>
          <a:p>
            <a:pPr lvl="0"/>
            <a:r>
              <a:rPr lang="ru-RU" sz="1200" b="1" dirty="0"/>
              <a:t>2. Найдите ряд, состоящий из непредельных углеводородов.</a:t>
            </a:r>
          </a:p>
          <a:p>
            <a:pPr marL="342900" indent="-342900">
              <a:buAutoNum type="arabicParenR"/>
            </a:pPr>
            <a:r>
              <a:rPr lang="ru-RU" dirty="0" err="1"/>
              <a:t>алканы</a:t>
            </a:r>
            <a:r>
              <a:rPr lang="ru-RU" dirty="0"/>
              <a:t> 2) спирты 3) </a:t>
            </a:r>
            <a:r>
              <a:rPr lang="ru-RU" dirty="0" err="1"/>
              <a:t>алкадиены</a:t>
            </a:r>
            <a:r>
              <a:rPr lang="ru-RU" dirty="0"/>
              <a:t> 4) </a:t>
            </a:r>
            <a:r>
              <a:rPr lang="ru-RU" dirty="0" err="1"/>
              <a:t>алкины</a:t>
            </a:r>
            <a:r>
              <a:rPr lang="ru-RU" dirty="0"/>
              <a:t> </a:t>
            </a:r>
          </a:p>
          <a:p>
            <a:r>
              <a:rPr lang="ru-RU" dirty="0"/>
              <a:t>5) альдегиды 6) амины 7) </a:t>
            </a:r>
            <a:r>
              <a:rPr lang="ru-RU" dirty="0" err="1"/>
              <a:t>алкены</a:t>
            </a:r>
            <a:r>
              <a:rPr lang="ru-RU" dirty="0"/>
              <a:t> 8) жиры</a:t>
            </a:r>
          </a:p>
          <a:p>
            <a:pPr marL="342900" indent="-342900">
              <a:buAutoNum type="alphaUcParenR"/>
            </a:pPr>
            <a:r>
              <a:rPr lang="ru-RU" dirty="0"/>
              <a:t>1,6,8        </a:t>
            </a:r>
            <a:r>
              <a:rPr lang="en-US" dirty="0"/>
              <a:t>B</a:t>
            </a:r>
            <a:r>
              <a:rPr lang="ru-RU" dirty="0"/>
              <a:t>) 2,3,5           </a:t>
            </a:r>
            <a:r>
              <a:rPr lang="en-US" dirty="0"/>
              <a:t>C</a:t>
            </a:r>
            <a:r>
              <a:rPr lang="ru-RU" dirty="0"/>
              <a:t>) 1,3,4            </a:t>
            </a:r>
            <a:r>
              <a:rPr lang="en-US" dirty="0"/>
              <a:t>D</a:t>
            </a:r>
            <a:r>
              <a:rPr lang="ru-RU" dirty="0"/>
              <a:t>) 3,4,7</a:t>
            </a:r>
          </a:p>
          <a:p>
            <a:r>
              <a:rPr lang="ru-RU" b="1" dirty="0"/>
              <a:t>3. Найдите ряд, состоящий из предельных углеводородов.</a:t>
            </a:r>
          </a:p>
          <a:p>
            <a:pPr marL="342900" indent="-342900">
              <a:buAutoNum type="alphaUcParenR"/>
            </a:pPr>
            <a:r>
              <a:rPr lang="ru-RU" dirty="0" err="1"/>
              <a:t>алканы</a:t>
            </a:r>
            <a:r>
              <a:rPr lang="ru-RU" dirty="0"/>
              <a:t>, </a:t>
            </a:r>
            <a:r>
              <a:rPr lang="ru-RU" dirty="0" err="1"/>
              <a:t>циклоалканы</a:t>
            </a:r>
            <a:r>
              <a:rPr lang="ru-RU" dirty="0"/>
              <a:t> 		</a:t>
            </a:r>
            <a:r>
              <a:rPr lang="en-US" dirty="0"/>
              <a:t> C</a:t>
            </a:r>
            <a:r>
              <a:rPr lang="ru-RU" dirty="0"/>
              <a:t>) </a:t>
            </a:r>
            <a:r>
              <a:rPr lang="ru-RU" dirty="0" err="1"/>
              <a:t>алкены</a:t>
            </a:r>
            <a:r>
              <a:rPr lang="ru-RU" dirty="0"/>
              <a:t>, </a:t>
            </a:r>
            <a:r>
              <a:rPr lang="ru-RU" dirty="0" err="1"/>
              <a:t>алканы</a:t>
            </a:r>
            <a:r>
              <a:rPr lang="ru-RU" dirty="0"/>
              <a:t> </a:t>
            </a:r>
          </a:p>
          <a:p>
            <a:pPr marL="342900" indent="-342900">
              <a:buAutoNum type="alphaUcParenR"/>
            </a:pPr>
            <a:r>
              <a:rPr lang="ru-RU" dirty="0" err="1"/>
              <a:t>алкены</a:t>
            </a:r>
            <a:r>
              <a:rPr lang="ru-RU" dirty="0"/>
              <a:t>, ароматические углеводороды </a:t>
            </a:r>
            <a:r>
              <a:rPr lang="en-US" dirty="0"/>
              <a:t>D</a:t>
            </a:r>
            <a:r>
              <a:rPr lang="ru-RU" dirty="0"/>
              <a:t>) амины, фенолы</a:t>
            </a:r>
          </a:p>
          <a:p>
            <a:endParaRPr lang="ru-RU" dirty="0"/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BFF3D140-D411-4203-A0FE-DC23F3242319}"/>
              </a:ext>
            </a:extLst>
          </p:cNvPr>
          <p:cNvGrpSpPr/>
          <p:nvPr/>
        </p:nvGrpSpPr>
        <p:grpSpPr>
          <a:xfrm>
            <a:off x="1130300" y="1181953"/>
            <a:ext cx="1295400" cy="228600"/>
            <a:chOff x="3349625" y="2671762"/>
            <a:chExt cx="3124200" cy="609600"/>
          </a:xfrm>
          <a:noFill/>
        </p:grpSpPr>
        <p:sp>
          <p:nvSpPr>
            <p:cNvPr id="5" name="Овал 4">
              <a:extLst>
                <a:ext uri="{FF2B5EF4-FFF2-40B4-BE49-F238E27FC236}">
                  <a16:creationId xmlns:a16="http://schemas.microsoft.com/office/drawing/2014/main" id="{62C30BAD-AEBB-4872-979F-ECE65FD487E9}"/>
                </a:ext>
              </a:extLst>
            </p:cNvPr>
            <p:cNvSpPr/>
            <p:nvPr/>
          </p:nvSpPr>
          <p:spPr>
            <a:xfrm>
              <a:off x="3349625" y="2671762"/>
              <a:ext cx="609600" cy="609600"/>
            </a:xfrm>
            <a:prstGeom prst="ellips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" name="Прямая соединительная линия 5">
              <a:extLst>
                <a:ext uri="{FF2B5EF4-FFF2-40B4-BE49-F238E27FC236}">
                  <a16:creationId xmlns:a16="http://schemas.microsoft.com/office/drawing/2014/main" id="{8DD7225F-4811-46E7-98F0-78686F9E6E23}"/>
                </a:ext>
              </a:extLst>
            </p:cNvPr>
            <p:cNvCxnSpPr>
              <a:stCxn id="5" idx="5"/>
            </p:cNvCxnSpPr>
            <p:nvPr/>
          </p:nvCxnSpPr>
          <p:spPr>
            <a:xfrm>
              <a:off x="3869951" y="3192088"/>
              <a:ext cx="2603874" cy="13074"/>
            </a:xfrm>
            <a:prstGeom prst="lin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cxnSp>
      </p:grp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374E4B7E-83DC-4D1E-BF57-977A637752FE}"/>
              </a:ext>
            </a:extLst>
          </p:cNvPr>
          <p:cNvGrpSpPr/>
          <p:nvPr/>
        </p:nvGrpSpPr>
        <p:grpSpPr>
          <a:xfrm>
            <a:off x="136937" y="2460625"/>
            <a:ext cx="993363" cy="228600"/>
            <a:chOff x="3349625" y="2671762"/>
            <a:chExt cx="3124200" cy="609600"/>
          </a:xfrm>
          <a:noFill/>
        </p:grpSpPr>
        <p:sp>
          <p:nvSpPr>
            <p:cNvPr id="8" name="Овал 7">
              <a:extLst>
                <a:ext uri="{FF2B5EF4-FFF2-40B4-BE49-F238E27FC236}">
                  <a16:creationId xmlns:a16="http://schemas.microsoft.com/office/drawing/2014/main" id="{18B46DEB-2C52-4E44-A543-AF769C3AA2C0}"/>
                </a:ext>
              </a:extLst>
            </p:cNvPr>
            <p:cNvSpPr/>
            <p:nvPr/>
          </p:nvSpPr>
          <p:spPr>
            <a:xfrm>
              <a:off x="3349625" y="2671762"/>
              <a:ext cx="609600" cy="609600"/>
            </a:xfrm>
            <a:prstGeom prst="ellips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9" name="Прямая соединительная линия 8">
              <a:extLst>
                <a:ext uri="{FF2B5EF4-FFF2-40B4-BE49-F238E27FC236}">
                  <a16:creationId xmlns:a16="http://schemas.microsoft.com/office/drawing/2014/main" id="{769C4BFF-6700-4C51-97BD-62320C7290E9}"/>
                </a:ext>
              </a:extLst>
            </p:cNvPr>
            <p:cNvCxnSpPr>
              <a:stCxn id="8" idx="5"/>
            </p:cNvCxnSpPr>
            <p:nvPr/>
          </p:nvCxnSpPr>
          <p:spPr>
            <a:xfrm>
              <a:off x="3869951" y="3192088"/>
              <a:ext cx="2603874" cy="13074"/>
            </a:xfrm>
            <a:prstGeom prst="lin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cxnSp>
      </p:grp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B35E5459-3DF4-4A94-AA36-5B4BE87C6C86}"/>
              </a:ext>
            </a:extLst>
          </p:cNvPr>
          <p:cNvGrpSpPr/>
          <p:nvPr/>
        </p:nvGrpSpPr>
        <p:grpSpPr>
          <a:xfrm>
            <a:off x="3644900" y="2003425"/>
            <a:ext cx="993363" cy="228600"/>
            <a:chOff x="3349625" y="2671762"/>
            <a:chExt cx="3124200" cy="609600"/>
          </a:xfrm>
          <a:noFill/>
        </p:grpSpPr>
        <p:sp>
          <p:nvSpPr>
            <p:cNvPr id="18" name="Овал 17">
              <a:extLst>
                <a:ext uri="{FF2B5EF4-FFF2-40B4-BE49-F238E27FC236}">
                  <a16:creationId xmlns:a16="http://schemas.microsoft.com/office/drawing/2014/main" id="{5A3ED1AC-E9DE-4084-BA56-E9B0ADBAFFF2}"/>
                </a:ext>
              </a:extLst>
            </p:cNvPr>
            <p:cNvSpPr/>
            <p:nvPr/>
          </p:nvSpPr>
          <p:spPr>
            <a:xfrm>
              <a:off x="3349625" y="2671762"/>
              <a:ext cx="609600" cy="609600"/>
            </a:xfrm>
            <a:prstGeom prst="ellips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9" name="Прямая соединительная линия 18">
              <a:extLst>
                <a:ext uri="{FF2B5EF4-FFF2-40B4-BE49-F238E27FC236}">
                  <a16:creationId xmlns:a16="http://schemas.microsoft.com/office/drawing/2014/main" id="{5F43283D-CC2E-4609-9356-ABF5FE6E475C}"/>
                </a:ext>
              </a:extLst>
            </p:cNvPr>
            <p:cNvCxnSpPr>
              <a:stCxn id="18" idx="5"/>
            </p:cNvCxnSpPr>
            <p:nvPr/>
          </p:nvCxnSpPr>
          <p:spPr>
            <a:xfrm>
              <a:off x="3869951" y="3192088"/>
              <a:ext cx="2603874" cy="13074"/>
            </a:xfrm>
            <a:prstGeom prst="lin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cxnSp>
      </p:grpSp>
    </p:spTree>
    <p:extLst>
      <p:ext uri="{BB962C8B-B14F-4D97-AF65-F5344CB8AC3E}">
        <p14:creationId xmlns:p14="http://schemas.microsoft.com/office/powerpoint/2010/main" val="1733632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02C14E91-7432-46E5-BD92-BB52BBC09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700" y="555625"/>
            <a:ext cx="5486400" cy="3716402"/>
          </a:xfrm>
        </p:spPr>
        <p:txBody>
          <a:bodyPr/>
          <a:lstStyle/>
          <a:p>
            <a:r>
              <a:rPr lang="en-US" b="1" dirty="0"/>
              <a:t>4</a:t>
            </a:r>
            <a:r>
              <a:rPr lang="ru-RU" b="1" dirty="0"/>
              <a:t>. В состав каких веществ входит карбоксильная -С</a:t>
            </a:r>
            <a:r>
              <a:rPr lang="en-US" b="1" dirty="0"/>
              <a:t>OOH</a:t>
            </a:r>
            <a:r>
              <a:rPr lang="ru-RU" b="1" dirty="0"/>
              <a:t> группа? </a:t>
            </a:r>
          </a:p>
          <a:p>
            <a:r>
              <a:rPr lang="en-US" dirty="0"/>
              <a:t>A</a:t>
            </a:r>
            <a:r>
              <a:rPr lang="ru-RU" dirty="0"/>
              <a:t>) карбоновые кислоты  </a:t>
            </a:r>
            <a:r>
              <a:rPr lang="en-US" dirty="0"/>
              <a:t>B</a:t>
            </a:r>
            <a:r>
              <a:rPr lang="ru-RU" dirty="0"/>
              <a:t>) кетоны   </a:t>
            </a:r>
            <a:r>
              <a:rPr lang="en-US" dirty="0"/>
              <a:t>C</a:t>
            </a:r>
            <a:r>
              <a:rPr lang="ru-RU" dirty="0"/>
              <a:t>) альдегиды   </a:t>
            </a:r>
            <a:r>
              <a:rPr lang="en-US" dirty="0"/>
              <a:t>D</a:t>
            </a:r>
            <a:r>
              <a:rPr lang="ru-RU" dirty="0"/>
              <a:t>) спирты</a:t>
            </a:r>
          </a:p>
          <a:p>
            <a:pPr lvl="0"/>
            <a:r>
              <a:rPr lang="ru-RU" b="1" dirty="0"/>
              <a:t>5. Найдите ряд углеводородов с открытой цепью.</a:t>
            </a:r>
          </a:p>
          <a:p>
            <a:pPr marL="342900" indent="-342900">
              <a:buAutoNum type="alphaUcParenR"/>
            </a:pPr>
            <a:r>
              <a:rPr lang="ru-RU" dirty="0" err="1"/>
              <a:t>алканы</a:t>
            </a:r>
            <a:r>
              <a:rPr lang="ru-RU" dirty="0"/>
              <a:t>, </a:t>
            </a:r>
            <a:r>
              <a:rPr lang="ru-RU" dirty="0" err="1"/>
              <a:t>циклоалканы</a:t>
            </a:r>
            <a:r>
              <a:rPr lang="ru-RU" dirty="0"/>
              <a:t> 	</a:t>
            </a:r>
            <a:r>
              <a:rPr lang="en-US" dirty="0"/>
              <a:t> </a:t>
            </a:r>
            <a:r>
              <a:rPr lang="ru-RU" dirty="0"/>
              <a:t>	  </a:t>
            </a:r>
            <a:r>
              <a:rPr lang="en-US" dirty="0"/>
              <a:t>C</a:t>
            </a:r>
            <a:r>
              <a:rPr lang="ru-RU" dirty="0"/>
              <a:t>) </a:t>
            </a:r>
            <a:r>
              <a:rPr lang="ru-RU" dirty="0" err="1"/>
              <a:t>алкены</a:t>
            </a:r>
            <a:r>
              <a:rPr lang="ru-RU" dirty="0"/>
              <a:t>, </a:t>
            </a:r>
            <a:r>
              <a:rPr lang="ru-RU" dirty="0" err="1"/>
              <a:t>алканы</a:t>
            </a:r>
            <a:endParaRPr lang="ru-RU" dirty="0"/>
          </a:p>
          <a:p>
            <a:pPr marL="342900" indent="-342900">
              <a:buAutoNum type="alphaUcParenR"/>
            </a:pPr>
            <a:r>
              <a:rPr lang="ru-RU" dirty="0" err="1"/>
              <a:t>алкены</a:t>
            </a:r>
            <a:r>
              <a:rPr lang="ru-RU" dirty="0"/>
              <a:t>, ароматические углеводороды   </a:t>
            </a:r>
            <a:r>
              <a:rPr lang="en-US" dirty="0"/>
              <a:t>D</a:t>
            </a:r>
            <a:r>
              <a:rPr lang="ru-RU" dirty="0"/>
              <a:t>) амины, фенолы</a:t>
            </a:r>
          </a:p>
          <a:p>
            <a:pPr lvl="0">
              <a:lnSpc>
                <a:spcPct val="105000"/>
              </a:lnSpc>
              <a:spcAft>
                <a:spcPts val="0"/>
              </a:spcAft>
              <a:buClr>
                <a:srgbClr val="231F20"/>
              </a:buClr>
              <a:buSzPts val="1200"/>
              <a:tabLst>
                <a:tab pos="459105" algn="l"/>
              </a:tabLst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Определите ряд азотсодержащих органических веществ: 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1)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алканы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2) амины; 3)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алкены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4)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циклоалканы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</a:p>
          <a:p>
            <a:pPr lvl="0">
              <a:lnSpc>
                <a:spcPct val="105000"/>
              </a:lnSpc>
              <a:spcAft>
                <a:spcPts val="0"/>
              </a:spcAft>
              <a:buClr>
                <a:srgbClr val="231F20"/>
              </a:buClr>
              <a:buSzPts val="1200"/>
              <a:tabLst>
                <a:tab pos="459105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5) моносахариды; 6) белки; 7)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алкадиены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8)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нитросоединения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5000"/>
              </a:lnSpc>
              <a:buClr>
                <a:srgbClr val="231F20"/>
              </a:buClr>
              <a:buSzPts val="1200"/>
              <a:tabLst>
                <a:tab pos="459105" algn="l"/>
              </a:tabLst>
            </a:pPr>
            <a:r>
              <a:rPr lang="en-US" dirty="0"/>
              <a:t>A) </a:t>
            </a:r>
            <a:r>
              <a:rPr lang="ru-RU" dirty="0"/>
              <a:t>1,3,6 	 </a:t>
            </a:r>
            <a:r>
              <a:rPr lang="en-US" dirty="0"/>
              <a:t>B) </a:t>
            </a:r>
            <a:r>
              <a:rPr lang="ru-RU" dirty="0"/>
              <a:t>2,6,8	    </a:t>
            </a:r>
            <a:r>
              <a:rPr lang="en-US" dirty="0"/>
              <a:t>C) </a:t>
            </a:r>
            <a:r>
              <a:rPr lang="ru-RU" dirty="0"/>
              <a:t>1,4,5	      </a:t>
            </a:r>
            <a:r>
              <a:rPr lang="en-US" dirty="0"/>
              <a:t>D) </a:t>
            </a:r>
            <a:r>
              <a:rPr lang="ru-RU" dirty="0"/>
              <a:t>2,4,7</a:t>
            </a:r>
          </a:p>
          <a:p>
            <a:pPr lvl="0">
              <a:lnSpc>
                <a:spcPct val="105000"/>
              </a:lnSpc>
              <a:spcAft>
                <a:spcPts val="0"/>
              </a:spcAft>
              <a:buClr>
                <a:srgbClr val="231F20"/>
              </a:buClr>
              <a:buSzPts val="1200"/>
              <a:tabLst>
                <a:tab pos="459105" algn="l"/>
              </a:tabLst>
            </a:pP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A)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1,3,6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B)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2,6,8	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C)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1,4,5	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D)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2,4,7</a:t>
            </a:r>
          </a:p>
          <a:p>
            <a:endParaRPr lang="ru-RU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FC7867C6-1B21-4BB7-9E70-098667E61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7" y="141074"/>
            <a:ext cx="5165725" cy="638175"/>
          </a:xfrm>
        </p:spPr>
        <p:txBody>
          <a:bodyPr/>
          <a:lstStyle/>
          <a:p>
            <a:pPr algn="ctr"/>
            <a:r>
              <a:rPr lang="ru-RU" dirty="0"/>
              <a:t>Повторение пройденного</a:t>
            </a:r>
          </a:p>
        </p:txBody>
      </p:sp>
      <p:grpSp>
        <p:nvGrpSpPr>
          <p:cNvPr id="24" name="Группа 23">
            <a:extLst>
              <a:ext uri="{FF2B5EF4-FFF2-40B4-BE49-F238E27FC236}">
                <a16:creationId xmlns:a16="http://schemas.microsoft.com/office/drawing/2014/main" id="{60A77AF1-F4BB-490F-A411-0C2570A0599C}"/>
              </a:ext>
            </a:extLst>
          </p:cNvPr>
          <p:cNvGrpSpPr/>
          <p:nvPr/>
        </p:nvGrpSpPr>
        <p:grpSpPr>
          <a:xfrm>
            <a:off x="63500" y="971956"/>
            <a:ext cx="1295400" cy="228600"/>
            <a:chOff x="3349625" y="2671762"/>
            <a:chExt cx="3124200" cy="609600"/>
          </a:xfrm>
          <a:noFill/>
        </p:grpSpPr>
        <p:sp>
          <p:nvSpPr>
            <p:cNvPr id="25" name="Овал 24">
              <a:extLst>
                <a:ext uri="{FF2B5EF4-FFF2-40B4-BE49-F238E27FC236}">
                  <a16:creationId xmlns:a16="http://schemas.microsoft.com/office/drawing/2014/main" id="{92C5A508-9A7A-4250-97E5-757EAAB4A3C7}"/>
                </a:ext>
              </a:extLst>
            </p:cNvPr>
            <p:cNvSpPr/>
            <p:nvPr/>
          </p:nvSpPr>
          <p:spPr>
            <a:xfrm>
              <a:off x="3349625" y="2671762"/>
              <a:ext cx="609600" cy="609600"/>
            </a:xfrm>
            <a:prstGeom prst="ellips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6" name="Прямая соединительная линия 25">
              <a:extLst>
                <a:ext uri="{FF2B5EF4-FFF2-40B4-BE49-F238E27FC236}">
                  <a16:creationId xmlns:a16="http://schemas.microsoft.com/office/drawing/2014/main" id="{411EA1B1-9C68-4FF8-AF8B-8B81341E7241}"/>
                </a:ext>
              </a:extLst>
            </p:cNvPr>
            <p:cNvCxnSpPr>
              <a:stCxn id="25" idx="5"/>
            </p:cNvCxnSpPr>
            <p:nvPr/>
          </p:nvCxnSpPr>
          <p:spPr>
            <a:xfrm>
              <a:off x="3869951" y="3192088"/>
              <a:ext cx="2603874" cy="13074"/>
            </a:xfrm>
            <a:prstGeom prst="lin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cxnSp>
      </p:grpSp>
      <p:grpSp>
        <p:nvGrpSpPr>
          <p:cNvPr id="27" name="Группа 26">
            <a:extLst>
              <a:ext uri="{FF2B5EF4-FFF2-40B4-BE49-F238E27FC236}">
                <a16:creationId xmlns:a16="http://schemas.microsoft.com/office/drawing/2014/main" id="{D9C6F0F0-363D-42D9-BA2B-EC85FB7AB92A}"/>
              </a:ext>
            </a:extLst>
          </p:cNvPr>
          <p:cNvGrpSpPr/>
          <p:nvPr/>
        </p:nvGrpSpPr>
        <p:grpSpPr>
          <a:xfrm>
            <a:off x="3873500" y="1393825"/>
            <a:ext cx="1295400" cy="228600"/>
            <a:chOff x="3349625" y="2671762"/>
            <a:chExt cx="3124200" cy="609600"/>
          </a:xfrm>
          <a:noFill/>
        </p:grpSpPr>
        <p:sp>
          <p:nvSpPr>
            <p:cNvPr id="28" name="Овал 27">
              <a:extLst>
                <a:ext uri="{FF2B5EF4-FFF2-40B4-BE49-F238E27FC236}">
                  <a16:creationId xmlns:a16="http://schemas.microsoft.com/office/drawing/2014/main" id="{9E6B84E4-72A2-4C3D-BD01-0366E6A87191}"/>
                </a:ext>
              </a:extLst>
            </p:cNvPr>
            <p:cNvSpPr/>
            <p:nvPr/>
          </p:nvSpPr>
          <p:spPr>
            <a:xfrm>
              <a:off x="3349625" y="2671762"/>
              <a:ext cx="609600" cy="609600"/>
            </a:xfrm>
            <a:prstGeom prst="ellips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9" name="Прямая соединительная линия 28">
              <a:extLst>
                <a:ext uri="{FF2B5EF4-FFF2-40B4-BE49-F238E27FC236}">
                  <a16:creationId xmlns:a16="http://schemas.microsoft.com/office/drawing/2014/main" id="{E12E6F1A-955E-4386-86C1-F6343BD229FA}"/>
                </a:ext>
              </a:extLst>
            </p:cNvPr>
            <p:cNvCxnSpPr>
              <a:stCxn id="28" idx="5"/>
            </p:cNvCxnSpPr>
            <p:nvPr/>
          </p:nvCxnSpPr>
          <p:spPr>
            <a:xfrm>
              <a:off x="3869951" y="3192088"/>
              <a:ext cx="2603874" cy="13074"/>
            </a:xfrm>
            <a:prstGeom prst="lin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cxnSp>
      </p:grp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id="{71D0C3F2-13BA-4331-BF00-B56901894F3E}"/>
              </a:ext>
            </a:extLst>
          </p:cNvPr>
          <p:cNvGrpSpPr/>
          <p:nvPr/>
        </p:nvGrpSpPr>
        <p:grpSpPr>
          <a:xfrm>
            <a:off x="1054100" y="2493404"/>
            <a:ext cx="1079655" cy="228600"/>
            <a:chOff x="3349625" y="2671762"/>
            <a:chExt cx="3124200" cy="609600"/>
          </a:xfrm>
          <a:noFill/>
        </p:grpSpPr>
        <p:sp>
          <p:nvSpPr>
            <p:cNvPr id="31" name="Овал 30">
              <a:extLst>
                <a:ext uri="{FF2B5EF4-FFF2-40B4-BE49-F238E27FC236}">
                  <a16:creationId xmlns:a16="http://schemas.microsoft.com/office/drawing/2014/main" id="{ED16BEE0-7792-4F32-8CD0-F57337A99DB7}"/>
                </a:ext>
              </a:extLst>
            </p:cNvPr>
            <p:cNvSpPr/>
            <p:nvPr/>
          </p:nvSpPr>
          <p:spPr>
            <a:xfrm>
              <a:off x="3349625" y="2671762"/>
              <a:ext cx="609600" cy="609600"/>
            </a:xfrm>
            <a:prstGeom prst="ellips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2" name="Прямая соединительная линия 31">
              <a:extLst>
                <a:ext uri="{FF2B5EF4-FFF2-40B4-BE49-F238E27FC236}">
                  <a16:creationId xmlns:a16="http://schemas.microsoft.com/office/drawing/2014/main" id="{542D53D1-8F4F-405F-AEDB-57053CCC7E9F}"/>
                </a:ext>
              </a:extLst>
            </p:cNvPr>
            <p:cNvCxnSpPr>
              <a:stCxn id="31" idx="5"/>
            </p:cNvCxnSpPr>
            <p:nvPr/>
          </p:nvCxnSpPr>
          <p:spPr>
            <a:xfrm>
              <a:off x="3869951" y="3192088"/>
              <a:ext cx="2603874" cy="13074"/>
            </a:xfrm>
            <a:prstGeom prst="lin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cxnSp>
      </p:grpSp>
    </p:spTree>
    <p:extLst>
      <p:ext uri="{BB962C8B-B14F-4D97-AF65-F5344CB8AC3E}">
        <p14:creationId xmlns:p14="http://schemas.microsoft.com/office/powerpoint/2010/main" val="687848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04DDE7-4EC1-4121-988D-04BD74A43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300" y="95378"/>
            <a:ext cx="5164320" cy="63881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ru-RU" dirty="0"/>
              <a:t>Классификация химических реакций</a:t>
            </a:r>
          </a:p>
        </p:txBody>
      </p:sp>
      <p:pic>
        <p:nvPicPr>
          <p:cNvPr id="12292" name="Picture 2">
            <a:extLst>
              <a:ext uri="{FF2B5EF4-FFF2-40B4-BE49-F238E27FC236}">
                <a16:creationId xmlns:a16="http://schemas.microsoft.com/office/drawing/2014/main" id="{788B09B9-7CD3-4E98-B84C-049DCD6D27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28" b="6651"/>
          <a:stretch>
            <a:fillRect/>
          </a:stretch>
        </p:blipFill>
        <p:spPr bwMode="auto">
          <a:xfrm>
            <a:off x="901700" y="466759"/>
            <a:ext cx="3857130" cy="2675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>
            <a:extLst>
              <a:ext uri="{FF2B5EF4-FFF2-40B4-BE49-F238E27FC236}">
                <a16:creationId xmlns:a16="http://schemas.microsoft.com/office/drawing/2014/main" id="{7D91147A-669D-4764-80C2-DDAC390A73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0739" y="121428"/>
            <a:ext cx="5164320" cy="369332"/>
          </a:xfrm>
        </p:spPr>
        <p:txBody>
          <a:bodyPr/>
          <a:lstStyle/>
          <a:p>
            <a:pPr algn="ctr" eaLnBrk="1" hangingPunct="1"/>
            <a:r>
              <a:rPr lang="ru-RU" altLang="ru-RU" sz="2400"/>
              <a:t>Реакции замещения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448A1A-F3C8-41FD-ADBF-1B80FDD63C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30587" y="632439"/>
            <a:ext cx="5304624" cy="2131353"/>
          </a:xfrm>
        </p:spPr>
        <p:txBody>
          <a:bodyPr/>
          <a:lstStyle/>
          <a:p>
            <a:pPr marL="243339" indent="-243339">
              <a:buFontTx/>
              <a:buAutoNum type="arabicPeriod"/>
            </a:pPr>
            <a:r>
              <a:rPr lang="ru-RU" altLang="ru-RU" b="1" dirty="0">
                <a:solidFill>
                  <a:srgbClr val="00B050"/>
                </a:solidFill>
              </a:rPr>
              <a:t>Галогенирования </a:t>
            </a:r>
          </a:p>
          <a:p>
            <a:pPr marL="243339" indent="-243339"/>
            <a:r>
              <a:rPr lang="ru-RU" altLang="ru-RU" b="1" dirty="0">
                <a:solidFill>
                  <a:schemeClr val="tx1"/>
                </a:solidFill>
              </a:rPr>
              <a:t> С</a:t>
            </a:r>
            <a:r>
              <a:rPr lang="en-US" altLang="ru-RU" b="1" dirty="0">
                <a:solidFill>
                  <a:schemeClr val="tx1"/>
                </a:solidFill>
              </a:rPr>
              <a:t>H</a:t>
            </a:r>
            <a:r>
              <a:rPr lang="ru-RU" altLang="ru-RU" b="1" baseline="-25000" dirty="0">
                <a:solidFill>
                  <a:schemeClr val="tx1"/>
                </a:solidFill>
              </a:rPr>
              <a:t>4</a:t>
            </a:r>
            <a:r>
              <a:rPr lang="ru-RU" altLang="ru-RU" b="1" dirty="0">
                <a:solidFill>
                  <a:schemeClr val="tx1"/>
                </a:solidFill>
              </a:rPr>
              <a:t> + </a:t>
            </a:r>
            <a:r>
              <a:rPr lang="en-US" altLang="ru-RU" b="1" dirty="0">
                <a:solidFill>
                  <a:schemeClr val="tx1"/>
                </a:solidFill>
              </a:rPr>
              <a:t>Cl</a:t>
            </a:r>
            <a:r>
              <a:rPr lang="ru-RU" altLang="ru-RU" b="1" baseline="-25000" dirty="0">
                <a:solidFill>
                  <a:schemeClr val="tx1"/>
                </a:solidFill>
              </a:rPr>
              <a:t>2</a:t>
            </a:r>
            <a:r>
              <a:rPr lang="ru-RU" altLang="ru-RU" b="1" dirty="0">
                <a:solidFill>
                  <a:schemeClr val="tx1"/>
                </a:solidFill>
              </a:rPr>
              <a:t>  → </a:t>
            </a:r>
            <a:r>
              <a:rPr lang="en-US" altLang="ru-RU" b="1" dirty="0">
                <a:solidFill>
                  <a:schemeClr val="tx1"/>
                </a:solidFill>
              </a:rPr>
              <a:t>CH</a:t>
            </a:r>
            <a:r>
              <a:rPr lang="ru-RU" altLang="ru-RU" b="1" baseline="-25000" dirty="0">
                <a:solidFill>
                  <a:schemeClr val="tx1"/>
                </a:solidFill>
              </a:rPr>
              <a:t>3</a:t>
            </a:r>
            <a:r>
              <a:rPr lang="en-US" altLang="ru-RU" b="1" dirty="0">
                <a:solidFill>
                  <a:schemeClr val="tx1"/>
                </a:solidFill>
              </a:rPr>
              <a:t>Cl</a:t>
            </a:r>
            <a:r>
              <a:rPr lang="ru-RU" altLang="ru-RU" b="1" dirty="0">
                <a:solidFill>
                  <a:schemeClr val="tx1"/>
                </a:solidFill>
              </a:rPr>
              <a:t>  + </a:t>
            </a:r>
            <a:r>
              <a:rPr lang="en-US" altLang="ru-RU" b="1" dirty="0">
                <a:solidFill>
                  <a:schemeClr val="tx1"/>
                </a:solidFill>
              </a:rPr>
              <a:t>HCl</a:t>
            </a:r>
            <a:endParaRPr lang="ru-RU" altLang="ru-RU" b="1" dirty="0">
              <a:solidFill>
                <a:schemeClr val="tx1"/>
              </a:solidFill>
            </a:endParaRPr>
          </a:p>
          <a:p>
            <a:pPr marL="243339" indent="-243339"/>
            <a:endParaRPr lang="ru-RU" altLang="ru-RU" b="1" dirty="0">
              <a:solidFill>
                <a:schemeClr val="tx1"/>
              </a:solidFill>
            </a:endParaRPr>
          </a:p>
          <a:p>
            <a:pPr marL="243339" indent="-243339"/>
            <a:r>
              <a:rPr lang="ru-RU" altLang="ru-RU" b="1" dirty="0">
                <a:solidFill>
                  <a:srgbClr val="00B050"/>
                </a:solidFill>
              </a:rPr>
              <a:t>2. Нитрования</a:t>
            </a:r>
          </a:p>
          <a:p>
            <a:pPr marL="243339" indent="-243339"/>
            <a:r>
              <a:rPr lang="ru-RU" altLang="ru-RU" sz="1325" b="1" dirty="0">
                <a:solidFill>
                  <a:schemeClr val="tx1"/>
                </a:solidFill>
              </a:rPr>
              <a:t>                                  </a:t>
            </a:r>
            <a:r>
              <a:rPr lang="en-US" altLang="ru-RU" sz="1325" b="1" dirty="0">
                <a:solidFill>
                  <a:schemeClr val="tx1"/>
                </a:solidFill>
              </a:rPr>
              <a:t>H</a:t>
            </a:r>
            <a:r>
              <a:rPr lang="en-US" altLang="ru-RU" sz="1325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325" b="1" dirty="0">
                <a:solidFill>
                  <a:schemeClr val="tx1"/>
                </a:solidFill>
              </a:rPr>
              <a:t>SO</a:t>
            </a:r>
            <a:r>
              <a:rPr lang="en-US" altLang="ru-RU" sz="1325" b="1" baseline="-25000" dirty="0">
                <a:solidFill>
                  <a:schemeClr val="tx1"/>
                </a:solidFill>
              </a:rPr>
              <a:t>4</a:t>
            </a:r>
            <a:r>
              <a:rPr lang="en-US" altLang="ru-RU" sz="1325" b="1" dirty="0">
                <a:solidFill>
                  <a:schemeClr val="tx1"/>
                </a:solidFill>
              </a:rPr>
              <a:t>, t</a:t>
            </a:r>
            <a:r>
              <a:rPr lang="en-US" altLang="ru-RU" sz="1325" b="1" baseline="30000" dirty="0">
                <a:solidFill>
                  <a:schemeClr val="tx1"/>
                </a:solidFill>
              </a:rPr>
              <a:t>0</a:t>
            </a:r>
            <a:endParaRPr lang="ru-RU" altLang="ru-RU" sz="1325" b="1" dirty="0">
              <a:solidFill>
                <a:schemeClr val="tx1"/>
              </a:solidFill>
            </a:endParaRPr>
          </a:p>
          <a:p>
            <a:pPr marL="243339" indent="-243339"/>
            <a:r>
              <a:rPr lang="en-US" altLang="ru-RU" sz="1325" b="1" dirty="0">
                <a:solidFill>
                  <a:schemeClr val="tx1"/>
                </a:solidFill>
              </a:rPr>
              <a:t>C</a:t>
            </a:r>
            <a:r>
              <a:rPr lang="en-US" altLang="ru-RU" sz="1325" b="1" baseline="-25000" dirty="0">
                <a:solidFill>
                  <a:schemeClr val="tx1"/>
                </a:solidFill>
              </a:rPr>
              <a:t>6</a:t>
            </a:r>
            <a:r>
              <a:rPr lang="en-US" altLang="ru-RU" sz="1325" b="1" dirty="0">
                <a:solidFill>
                  <a:schemeClr val="tx1"/>
                </a:solidFill>
              </a:rPr>
              <a:t>H</a:t>
            </a:r>
            <a:r>
              <a:rPr lang="en-US" altLang="ru-RU" sz="1325" b="1" baseline="-25000" dirty="0">
                <a:solidFill>
                  <a:schemeClr val="tx1"/>
                </a:solidFill>
              </a:rPr>
              <a:t>6</a:t>
            </a:r>
            <a:r>
              <a:rPr lang="en-US" altLang="ru-RU" sz="1325" b="1" dirty="0">
                <a:solidFill>
                  <a:schemeClr val="tx1"/>
                </a:solidFill>
              </a:rPr>
              <a:t>  + HO – NO</a:t>
            </a:r>
            <a:r>
              <a:rPr lang="en-US" altLang="ru-RU" sz="1325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325" b="1" dirty="0">
                <a:solidFill>
                  <a:schemeClr val="tx1"/>
                </a:solidFill>
              </a:rPr>
              <a:t>                      C</a:t>
            </a:r>
            <a:r>
              <a:rPr lang="en-US" altLang="ru-RU" sz="1325" b="1" baseline="-25000" dirty="0">
                <a:solidFill>
                  <a:schemeClr val="tx1"/>
                </a:solidFill>
              </a:rPr>
              <a:t>6</a:t>
            </a:r>
            <a:r>
              <a:rPr lang="en-US" altLang="ru-RU" sz="1325" b="1" dirty="0">
                <a:solidFill>
                  <a:schemeClr val="tx1"/>
                </a:solidFill>
              </a:rPr>
              <a:t>H</a:t>
            </a:r>
            <a:r>
              <a:rPr lang="en-US" altLang="ru-RU" sz="1325" b="1" baseline="-25000" dirty="0">
                <a:solidFill>
                  <a:schemeClr val="tx1"/>
                </a:solidFill>
              </a:rPr>
              <a:t>5</a:t>
            </a:r>
            <a:r>
              <a:rPr lang="en-US" altLang="ru-RU" sz="1325" b="1" dirty="0">
                <a:solidFill>
                  <a:schemeClr val="tx1"/>
                </a:solidFill>
              </a:rPr>
              <a:t>NO</a:t>
            </a:r>
            <a:r>
              <a:rPr lang="en-US" altLang="ru-RU" sz="1325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325" b="1" dirty="0">
                <a:solidFill>
                  <a:schemeClr val="tx1"/>
                </a:solidFill>
              </a:rPr>
              <a:t> + H</a:t>
            </a:r>
            <a:r>
              <a:rPr lang="en-US" altLang="ru-RU" sz="1325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325" b="1" dirty="0">
                <a:solidFill>
                  <a:schemeClr val="tx1"/>
                </a:solidFill>
              </a:rPr>
              <a:t>O</a:t>
            </a:r>
            <a:endParaRPr lang="ru-RU" altLang="ru-RU" sz="1325" b="1" dirty="0">
              <a:solidFill>
                <a:schemeClr val="tx1"/>
              </a:solidFill>
            </a:endParaRPr>
          </a:p>
          <a:p>
            <a:pPr marL="243339" indent="-243339"/>
            <a:endParaRPr lang="ru-RU" altLang="ru-RU" b="1" dirty="0">
              <a:solidFill>
                <a:schemeClr val="tx1"/>
              </a:solidFill>
            </a:endParaRPr>
          </a:p>
          <a:p>
            <a:pPr marL="243339" indent="-243339"/>
            <a:r>
              <a:rPr lang="ru-RU" altLang="ru-RU" b="1" dirty="0">
                <a:solidFill>
                  <a:srgbClr val="00B050"/>
                </a:solidFill>
              </a:rPr>
              <a:t>3.</a:t>
            </a:r>
            <a:r>
              <a:rPr lang="ru-RU" altLang="ru-RU" b="1" dirty="0">
                <a:solidFill>
                  <a:schemeClr val="tx1"/>
                </a:solidFill>
              </a:rPr>
              <a:t> </a:t>
            </a:r>
            <a:r>
              <a:rPr lang="ru-RU" altLang="ru-RU" b="1" dirty="0" err="1">
                <a:solidFill>
                  <a:srgbClr val="00B050"/>
                </a:solidFill>
              </a:rPr>
              <a:t>Аминирования</a:t>
            </a:r>
            <a:r>
              <a:rPr lang="ru-RU" altLang="ru-RU" b="1" dirty="0">
                <a:solidFill>
                  <a:schemeClr val="tx1"/>
                </a:solidFill>
              </a:rPr>
              <a:t> </a:t>
            </a:r>
          </a:p>
          <a:p>
            <a:pPr marL="243339" indent="-243339"/>
            <a:r>
              <a:rPr lang="en-US" altLang="ru-RU" b="1" dirty="0">
                <a:solidFill>
                  <a:schemeClr val="tx1"/>
                </a:solidFill>
              </a:rPr>
              <a:t> </a:t>
            </a:r>
            <a:r>
              <a:rPr lang="ru-RU" altLang="ru-RU" b="1" dirty="0">
                <a:solidFill>
                  <a:schemeClr val="tx1"/>
                </a:solidFill>
              </a:rPr>
              <a:t>                          </a:t>
            </a:r>
            <a:r>
              <a:rPr lang="en-US" altLang="ru-RU" b="1" dirty="0">
                <a:solidFill>
                  <a:schemeClr val="tx1"/>
                </a:solidFill>
              </a:rPr>
              <a:t>Al</a:t>
            </a:r>
            <a:r>
              <a:rPr lang="en-US" altLang="ru-RU" b="1" baseline="-25000" dirty="0">
                <a:solidFill>
                  <a:schemeClr val="tx1"/>
                </a:solidFill>
              </a:rPr>
              <a:t>2</a:t>
            </a:r>
            <a:r>
              <a:rPr lang="en-US" altLang="ru-RU" b="1" dirty="0">
                <a:solidFill>
                  <a:schemeClr val="tx1"/>
                </a:solidFill>
              </a:rPr>
              <a:t>O</a:t>
            </a:r>
            <a:r>
              <a:rPr lang="en-US" altLang="ru-RU" b="1" baseline="-25000" dirty="0">
                <a:solidFill>
                  <a:schemeClr val="tx1"/>
                </a:solidFill>
              </a:rPr>
              <a:t>3</a:t>
            </a:r>
            <a:r>
              <a:rPr lang="en-US" altLang="ru-RU" b="1" dirty="0">
                <a:solidFill>
                  <a:schemeClr val="tx1"/>
                </a:solidFill>
              </a:rPr>
              <a:t>, t</a:t>
            </a:r>
            <a:r>
              <a:rPr lang="en-US" altLang="ru-RU" b="1" baseline="30000" dirty="0">
                <a:solidFill>
                  <a:schemeClr val="tx1"/>
                </a:solidFill>
              </a:rPr>
              <a:t>0</a:t>
            </a:r>
            <a:r>
              <a:rPr lang="en-US" altLang="ru-RU" b="1" dirty="0">
                <a:solidFill>
                  <a:schemeClr val="tx1"/>
                </a:solidFill>
              </a:rPr>
              <a:t>  </a:t>
            </a:r>
            <a:endParaRPr lang="ru-RU" altLang="ru-RU" b="1" dirty="0">
              <a:solidFill>
                <a:schemeClr val="tx1"/>
              </a:solidFill>
            </a:endParaRPr>
          </a:p>
          <a:p>
            <a:pPr marL="243339" indent="-243339"/>
            <a:r>
              <a:rPr lang="en-US" altLang="ru-RU" b="1" dirty="0">
                <a:solidFill>
                  <a:schemeClr val="tx1"/>
                </a:solidFill>
              </a:rPr>
              <a:t>C</a:t>
            </a:r>
            <a:r>
              <a:rPr lang="en-US" altLang="ru-RU" b="1" baseline="-25000" dirty="0">
                <a:solidFill>
                  <a:schemeClr val="tx1"/>
                </a:solidFill>
              </a:rPr>
              <a:t>2</a:t>
            </a:r>
            <a:r>
              <a:rPr lang="en-US" altLang="ru-RU" b="1" dirty="0">
                <a:solidFill>
                  <a:schemeClr val="tx1"/>
                </a:solidFill>
              </a:rPr>
              <a:t>H</a:t>
            </a:r>
            <a:r>
              <a:rPr lang="en-US" altLang="ru-RU" b="1" baseline="-25000" dirty="0">
                <a:solidFill>
                  <a:schemeClr val="tx1"/>
                </a:solidFill>
              </a:rPr>
              <a:t>5</a:t>
            </a:r>
            <a:r>
              <a:rPr lang="en-US" altLang="ru-RU" b="1" dirty="0">
                <a:solidFill>
                  <a:schemeClr val="tx1"/>
                </a:solidFill>
              </a:rPr>
              <a:t>OH  + NH</a:t>
            </a:r>
            <a:r>
              <a:rPr lang="en-US" altLang="ru-RU" b="1" baseline="-25000" dirty="0">
                <a:solidFill>
                  <a:schemeClr val="tx1"/>
                </a:solidFill>
              </a:rPr>
              <a:t>3</a:t>
            </a:r>
            <a:r>
              <a:rPr lang="en-US" altLang="ru-RU" b="1" dirty="0">
                <a:solidFill>
                  <a:schemeClr val="tx1"/>
                </a:solidFill>
              </a:rPr>
              <a:t>                  C</a:t>
            </a:r>
            <a:r>
              <a:rPr lang="en-US" altLang="ru-RU" b="1" baseline="-25000" dirty="0">
                <a:solidFill>
                  <a:schemeClr val="tx1"/>
                </a:solidFill>
              </a:rPr>
              <a:t>2</a:t>
            </a:r>
            <a:r>
              <a:rPr lang="en-US" altLang="ru-RU" b="1" dirty="0">
                <a:solidFill>
                  <a:schemeClr val="tx1"/>
                </a:solidFill>
              </a:rPr>
              <a:t>H</a:t>
            </a:r>
            <a:r>
              <a:rPr lang="en-US" altLang="ru-RU" b="1" baseline="-25000" dirty="0">
                <a:solidFill>
                  <a:schemeClr val="tx1"/>
                </a:solidFill>
              </a:rPr>
              <a:t>5</a:t>
            </a:r>
            <a:r>
              <a:rPr lang="en-US" altLang="ru-RU" b="1" dirty="0">
                <a:solidFill>
                  <a:schemeClr val="tx1"/>
                </a:solidFill>
              </a:rPr>
              <a:t>NH</a:t>
            </a:r>
            <a:r>
              <a:rPr lang="en-US" altLang="ru-RU" b="1" baseline="-25000" dirty="0">
                <a:solidFill>
                  <a:schemeClr val="tx1"/>
                </a:solidFill>
              </a:rPr>
              <a:t>2</a:t>
            </a:r>
            <a:r>
              <a:rPr lang="en-US" altLang="ru-RU" b="1" dirty="0">
                <a:solidFill>
                  <a:schemeClr val="tx1"/>
                </a:solidFill>
              </a:rPr>
              <a:t>  + H</a:t>
            </a:r>
            <a:r>
              <a:rPr lang="en-US" altLang="ru-RU" b="1" baseline="-25000" dirty="0">
                <a:solidFill>
                  <a:schemeClr val="tx1"/>
                </a:solidFill>
              </a:rPr>
              <a:t>2</a:t>
            </a:r>
            <a:r>
              <a:rPr lang="en-US" altLang="ru-RU" b="1" dirty="0">
                <a:solidFill>
                  <a:schemeClr val="tx1"/>
                </a:solidFill>
              </a:rPr>
              <a:t>O</a:t>
            </a:r>
            <a:endParaRPr lang="ru-RU" altLang="ru-RU" b="1" dirty="0">
              <a:solidFill>
                <a:schemeClr val="tx1"/>
              </a:solidFill>
            </a:endParaRPr>
          </a:p>
        </p:txBody>
      </p:sp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id="{297E70F5-BBEB-4E27-BA98-F00C407AC99C}"/>
              </a:ext>
            </a:extLst>
          </p:cNvPr>
          <p:cNvCxnSpPr/>
          <p:nvPr/>
        </p:nvCxnSpPr>
        <p:spPr>
          <a:xfrm>
            <a:off x="1689757" y="1774825"/>
            <a:ext cx="851773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9CAADB7E-9898-4CC0-942C-372865CC3879}"/>
              </a:ext>
            </a:extLst>
          </p:cNvPr>
          <p:cNvCxnSpPr>
            <a:cxnSpLocks/>
          </p:cNvCxnSpPr>
          <p:nvPr/>
        </p:nvCxnSpPr>
        <p:spPr>
          <a:xfrm>
            <a:off x="1587500" y="2613025"/>
            <a:ext cx="68580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>
            <a:extLst>
              <a:ext uri="{FF2B5EF4-FFF2-40B4-BE49-F238E27FC236}">
                <a16:creationId xmlns:a16="http://schemas.microsoft.com/office/drawing/2014/main" id="{D29D98BC-656E-4210-9625-B7E84AE62E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69590" y="104407"/>
            <a:ext cx="3893820" cy="315471"/>
          </a:xfrm>
        </p:spPr>
        <p:txBody>
          <a:bodyPr/>
          <a:lstStyle/>
          <a:p>
            <a:pPr eaLnBrk="1" hangingPunct="1"/>
            <a:r>
              <a:rPr lang="ru-RU" altLang="ru-RU" dirty="0"/>
              <a:t>Реакции присоединения </a:t>
            </a:r>
          </a:p>
        </p:txBody>
      </p:sp>
      <p:sp>
        <p:nvSpPr>
          <p:cNvPr id="5123" name="Объект 2">
            <a:extLst>
              <a:ext uri="{FF2B5EF4-FFF2-40B4-BE49-F238E27FC236}">
                <a16:creationId xmlns:a16="http://schemas.microsoft.com/office/drawing/2014/main" id="{5D2E90D2-458C-46D6-BCF3-4DE530A2B6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5900" y="624902"/>
            <a:ext cx="5410200" cy="2619948"/>
          </a:xfrm>
        </p:spPr>
        <p:txBody>
          <a:bodyPr/>
          <a:lstStyle/>
          <a:p>
            <a:pPr marL="243339" indent="-243339">
              <a:buFontTx/>
              <a:buAutoNum type="arabicPeriod"/>
            </a:pPr>
            <a:r>
              <a:rPr lang="ru-RU" altLang="ru-RU" sz="1135" b="1" dirty="0">
                <a:solidFill>
                  <a:srgbClr val="00B050"/>
                </a:solidFill>
              </a:rPr>
              <a:t>Гидрирование – присоединение водорода</a:t>
            </a:r>
          </a:p>
          <a:p>
            <a:pPr marL="243339" indent="-243339"/>
            <a:r>
              <a:rPr lang="en-US" altLang="ru-RU" sz="1135" b="1" dirty="0">
                <a:solidFill>
                  <a:schemeClr val="tx1"/>
                </a:solidFill>
              </a:rPr>
              <a:t> </a:t>
            </a:r>
            <a:r>
              <a:rPr lang="ru-RU" altLang="ru-RU" sz="1135" b="1" dirty="0">
                <a:solidFill>
                  <a:schemeClr val="tx1"/>
                </a:solidFill>
              </a:rPr>
              <a:t>                                </a:t>
            </a:r>
            <a:r>
              <a:rPr lang="en-US" altLang="ru-RU" sz="1135" b="1" dirty="0">
                <a:solidFill>
                  <a:schemeClr val="tx1"/>
                </a:solidFill>
              </a:rPr>
              <a:t>    	          Ni</a:t>
            </a:r>
            <a:endParaRPr lang="ru-RU" altLang="ru-RU" sz="1135" b="1" dirty="0">
              <a:solidFill>
                <a:schemeClr val="tx1"/>
              </a:solidFill>
            </a:endParaRPr>
          </a:p>
          <a:p>
            <a:pPr marL="243339" indent="-243339"/>
            <a:r>
              <a:rPr lang="en-US" altLang="ru-RU" sz="1135" b="1" dirty="0">
                <a:solidFill>
                  <a:schemeClr val="tx1"/>
                </a:solidFill>
              </a:rPr>
              <a:t>		CH</a:t>
            </a:r>
            <a:r>
              <a:rPr lang="en-US" altLang="ru-RU" sz="1135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135" b="1" dirty="0">
                <a:solidFill>
                  <a:schemeClr val="tx1"/>
                </a:solidFill>
              </a:rPr>
              <a:t> = CH</a:t>
            </a:r>
            <a:r>
              <a:rPr lang="en-US" altLang="ru-RU" sz="1135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135" b="1" dirty="0">
                <a:solidFill>
                  <a:schemeClr val="tx1"/>
                </a:solidFill>
              </a:rPr>
              <a:t> + H</a:t>
            </a:r>
            <a:r>
              <a:rPr lang="en-US" altLang="ru-RU" sz="1135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135" b="1" dirty="0">
                <a:solidFill>
                  <a:schemeClr val="tx1"/>
                </a:solidFill>
              </a:rPr>
              <a:t>                   </a:t>
            </a:r>
            <a:r>
              <a:rPr lang="ru-RU" altLang="ru-RU" sz="1135" b="1" dirty="0">
                <a:solidFill>
                  <a:schemeClr val="tx1"/>
                </a:solidFill>
              </a:rPr>
              <a:t> </a:t>
            </a:r>
            <a:r>
              <a:rPr lang="en-US" altLang="ru-RU" sz="1135" b="1" dirty="0">
                <a:solidFill>
                  <a:schemeClr val="tx1"/>
                </a:solidFill>
              </a:rPr>
              <a:t>CH</a:t>
            </a:r>
            <a:r>
              <a:rPr lang="en-US" altLang="ru-RU" sz="1135" b="1" baseline="-25000" dirty="0">
                <a:solidFill>
                  <a:schemeClr val="tx1"/>
                </a:solidFill>
              </a:rPr>
              <a:t>3</a:t>
            </a:r>
            <a:r>
              <a:rPr lang="en-US" altLang="ru-RU" sz="1135" b="1" dirty="0">
                <a:solidFill>
                  <a:schemeClr val="tx1"/>
                </a:solidFill>
              </a:rPr>
              <a:t> – CH</a:t>
            </a:r>
            <a:r>
              <a:rPr lang="en-US" altLang="ru-RU" sz="1135" b="1" baseline="-25000" dirty="0">
                <a:solidFill>
                  <a:schemeClr val="tx1"/>
                </a:solidFill>
              </a:rPr>
              <a:t>3</a:t>
            </a:r>
            <a:endParaRPr lang="ru-RU" altLang="ru-RU" sz="1135" b="1" dirty="0">
              <a:solidFill>
                <a:schemeClr val="tx1"/>
              </a:solidFill>
            </a:endParaRPr>
          </a:p>
          <a:p>
            <a:pPr marL="243339" indent="-243339"/>
            <a:endParaRPr lang="ru-RU" altLang="ru-RU" sz="1135" b="1" dirty="0">
              <a:solidFill>
                <a:schemeClr val="tx1"/>
              </a:solidFill>
            </a:endParaRPr>
          </a:p>
          <a:p>
            <a:pPr marL="243339" indent="-243339"/>
            <a:r>
              <a:rPr lang="ru-RU" altLang="ru-RU" sz="1135" b="1" dirty="0">
                <a:solidFill>
                  <a:srgbClr val="00B050"/>
                </a:solidFill>
              </a:rPr>
              <a:t>2. Галогенирование – присоединение галогенов</a:t>
            </a:r>
          </a:p>
          <a:p>
            <a:pPr marL="243339" indent="-243339"/>
            <a:r>
              <a:rPr lang="en-US" altLang="ru-RU" sz="1135" b="1" dirty="0">
                <a:solidFill>
                  <a:schemeClr val="tx1"/>
                </a:solidFill>
              </a:rPr>
              <a:t>		CH</a:t>
            </a:r>
            <a:r>
              <a:rPr lang="en-US" altLang="ru-RU" sz="1135" b="1" baseline="-25000" dirty="0">
                <a:solidFill>
                  <a:schemeClr val="tx1"/>
                </a:solidFill>
              </a:rPr>
              <a:t>3</a:t>
            </a:r>
            <a:r>
              <a:rPr lang="en-US" altLang="ru-RU" sz="1135" b="1" dirty="0">
                <a:solidFill>
                  <a:schemeClr val="tx1"/>
                </a:solidFill>
              </a:rPr>
              <a:t> – CH = CH</a:t>
            </a:r>
            <a:r>
              <a:rPr lang="en-US" altLang="ru-RU" sz="1135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135" b="1" dirty="0">
                <a:solidFill>
                  <a:schemeClr val="tx1"/>
                </a:solidFill>
              </a:rPr>
              <a:t>  + Br</a:t>
            </a:r>
            <a:r>
              <a:rPr lang="en-US" altLang="ru-RU" sz="1135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135" b="1" dirty="0">
                <a:solidFill>
                  <a:schemeClr val="tx1"/>
                </a:solidFill>
              </a:rPr>
              <a:t>                        CH</a:t>
            </a:r>
            <a:r>
              <a:rPr lang="en-US" altLang="ru-RU" sz="1135" b="1" baseline="-25000" dirty="0">
                <a:solidFill>
                  <a:schemeClr val="tx1"/>
                </a:solidFill>
              </a:rPr>
              <a:t>3</a:t>
            </a:r>
            <a:r>
              <a:rPr lang="en-US" altLang="ru-RU" sz="1135" b="1" dirty="0">
                <a:solidFill>
                  <a:schemeClr val="tx1"/>
                </a:solidFill>
              </a:rPr>
              <a:t> – CH - CH</a:t>
            </a:r>
            <a:r>
              <a:rPr lang="en-US" altLang="ru-RU" sz="1135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135" b="1" dirty="0">
                <a:solidFill>
                  <a:schemeClr val="tx1"/>
                </a:solidFill>
              </a:rPr>
              <a:t>     </a:t>
            </a:r>
            <a:endParaRPr lang="ru-RU" altLang="ru-RU" sz="1135" b="1" dirty="0">
              <a:solidFill>
                <a:schemeClr val="tx1"/>
              </a:solidFill>
            </a:endParaRPr>
          </a:p>
          <a:p>
            <a:pPr marL="243339" indent="-243339"/>
            <a:r>
              <a:rPr lang="en-US" altLang="ru-RU" sz="1135" b="1" dirty="0">
                <a:solidFill>
                  <a:schemeClr val="tx1"/>
                </a:solidFill>
              </a:rPr>
              <a:t>                                                                                              </a:t>
            </a:r>
            <a:r>
              <a:rPr lang="ru-RU" altLang="ru-RU" sz="1135" b="1" dirty="0">
                <a:solidFill>
                  <a:schemeClr val="tx1"/>
                </a:solidFill>
              </a:rPr>
              <a:t> </a:t>
            </a:r>
            <a:r>
              <a:rPr lang="en-US" altLang="ru-RU" sz="1135" b="1" dirty="0">
                <a:solidFill>
                  <a:schemeClr val="tx1"/>
                </a:solidFill>
              </a:rPr>
              <a:t> |   </a:t>
            </a:r>
            <a:r>
              <a:rPr lang="ru-RU" altLang="ru-RU" sz="1135" b="1" dirty="0">
                <a:solidFill>
                  <a:schemeClr val="tx1"/>
                </a:solidFill>
              </a:rPr>
              <a:t>    </a:t>
            </a:r>
            <a:r>
              <a:rPr lang="en-US" altLang="ru-RU" sz="1135" b="1" dirty="0">
                <a:solidFill>
                  <a:schemeClr val="tx1"/>
                </a:solidFill>
              </a:rPr>
              <a:t>|</a:t>
            </a:r>
            <a:endParaRPr lang="ru-RU" altLang="ru-RU" sz="1135" b="1" dirty="0">
              <a:solidFill>
                <a:schemeClr val="tx1"/>
              </a:solidFill>
            </a:endParaRPr>
          </a:p>
          <a:p>
            <a:pPr marL="243339" indent="-243339"/>
            <a:r>
              <a:rPr lang="ru-RU" altLang="ru-RU" sz="1135" b="1" dirty="0">
                <a:solidFill>
                  <a:schemeClr val="tx1"/>
                </a:solidFill>
              </a:rPr>
              <a:t>                                                                     </a:t>
            </a:r>
            <a:r>
              <a:rPr lang="en-US" altLang="ru-RU" sz="1135" b="1" dirty="0">
                <a:solidFill>
                  <a:schemeClr val="tx1"/>
                </a:solidFill>
              </a:rPr>
              <a:t> 	</a:t>
            </a:r>
            <a:r>
              <a:rPr lang="ru-RU" altLang="ru-RU" sz="1135" b="1" dirty="0">
                <a:solidFill>
                  <a:schemeClr val="tx1"/>
                </a:solidFill>
              </a:rPr>
              <a:t>   </a:t>
            </a:r>
            <a:r>
              <a:rPr lang="en-US" altLang="ru-RU" sz="1135" b="1" dirty="0">
                <a:solidFill>
                  <a:schemeClr val="tx1"/>
                </a:solidFill>
              </a:rPr>
              <a:t>Br     </a:t>
            </a:r>
            <a:r>
              <a:rPr lang="en-US" altLang="ru-RU" sz="1135" b="1" dirty="0" err="1">
                <a:solidFill>
                  <a:schemeClr val="tx1"/>
                </a:solidFill>
              </a:rPr>
              <a:t>Br</a:t>
            </a:r>
            <a:endParaRPr lang="ru-RU" altLang="ru-RU" sz="1135" b="1" dirty="0">
              <a:solidFill>
                <a:schemeClr val="tx1"/>
              </a:solidFill>
            </a:endParaRPr>
          </a:p>
          <a:p>
            <a:pPr marL="243339" indent="-243339"/>
            <a:r>
              <a:rPr lang="ru-RU" altLang="ru-RU" sz="1135" b="1" dirty="0">
                <a:solidFill>
                  <a:srgbClr val="00B050"/>
                </a:solidFill>
              </a:rPr>
              <a:t>3. Гидратация – присоединение воды</a:t>
            </a:r>
          </a:p>
          <a:p>
            <a:pPr marL="243339" indent="-243339"/>
            <a:r>
              <a:rPr lang="ru-RU" altLang="ru-RU" sz="1135" b="1" dirty="0">
                <a:solidFill>
                  <a:schemeClr val="tx1"/>
                </a:solidFill>
              </a:rPr>
              <a:t>                                  </a:t>
            </a:r>
            <a:r>
              <a:rPr lang="en-US" altLang="ru-RU" sz="1135" b="1" dirty="0">
                <a:solidFill>
                  <a:schemeClr val="tx1"/>
                </a:solidFill>
              </a:rPr>
              <a:t>	            H</a:t>
            </a:r>
            <a:r>
              <a:rPr lang="en-US" altLang="ru-RU" sz="1135" b="1" baseline="-25000" dirty="0">
                <a:solidFill>
                  <a:schemeClr val="tx1"/>
                </a:solidFill>
              </a:rPr>
              <a:t>3</a:t>
            </a:r>
            <a:r>
              <a:rPr lang="en-US" altLang="ru-RU" sz="1135" b="1" dirty="0">
                <a:solidFill>
                  <a:schemeClr val="tx1"/>
                </a:solidFill>
              </a:rPr>
              <a:t>PO</a:t>
            </a:r>
            <a:r>
              <a:rPr lang="en-US" altLang="ru-RU" sz="1135" b="1" baseline="-25000" dirty="0">
                <a:solidFill>
                  <a:schemeClr val="tx1"/>
                </a:solidFill>
              </a:rPr>
              <a:t>4</a:t>
            </a:r>
            <a:r>
              <a:rPr lang="en-US" altLang="ru-RU" sz="1135" b="1" dirty="0">
                <a:solidFill>
                  <a:schemeClr val="tx1"/>
                </a:solidFill>
              </a:rPr>
              <a:t>, t</a:t>
            </a:r>
            <a:r>
              <a:rPr lang="en-US" altLang="ru-RU" sz="1135" b="1" baseline="30000" dirty="0">
                <a:solidFill>
                  <a:schemeClr val="tx1"/>
                </a:solidFill>
              </a:rPr>
              <a:t>0</a:t>
            </a:r>
            <a:r>
              <a:rPr lang="en-US" altLang="ru-RU" sz="1135" b="1" dirty="0">
                <a:solidFill>
                  <a:schemeClr val="tx1"/>
                </a:solidFill>
              </a:rPr>
              <a:t>                                 </a:t>
            </a:r>
            <a:endParaRPr lang="ru-RU" altLang="ru-RU" sz="1135" b="1" dirty="0">
              <a:solidFill>
                <a:schemeClr val="tx1"/>
              </a:solidFill>
            </a:endParaRPr>
          </a:p>
          <a:p>
            <a:pPr marL="243339" indent="-243339"/>
            <a:r>
              <a:rPr lang="en-US" altLang="ru-RU" sz="1135" b="1" dirty="0">
                <a:solidFill>
                  <a:schemeClr val="tx1"/>
                </a:solidFill>
              </a:rPr>
              <a:t>		CH</a:t>
            </a:r>
            <a:r>
              <a:rPr lang="en-US" altLang="ru-RU" sz="1135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135" b="1" dirty="0">
                <a:solidFill>
                  <a:schemeClr val="tx1"/>
                </a:solidFill>
              </a:rPr>
              <a:t> = CH</a:t>
            </a:r>
            <a:r>
              <a:rPr lang="en-US" altLang="ru-RU" sz="1135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135" b="1" dirty="0">
                <a:solidFill>
                  <a:schemeClr val="tx1"/>
                </a:solidFill>
              </a:rPr>
              <a:t> + HOH                          C</a:t>
            </a:r>
            <a:r>
              <a:rPr lang="en-US" altLang="ru-RU" sz="1135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135" b="1" dirty="0">
                <a:solidFill>
                  <a:schemeClr val="tx1"/>
                </a:solidFill>
              </a:rPr>
              <a:t>H</a:t>
            </a:r>
            <a:r>
              <a:rPr lang="en-US" altLang="ru-RU" sz="1135" b="1" baseline="-25000" dirty="0">
                <a:solidFill>
                  <a:schemeClr val="tx1"/>
                </a:solidFill>
              </a:rPr>
              <a:t>5</a:t>
            </a:r>
            <a:r>
              <a:rPr lang="en-US" altLang="ru-RU" sz="1135" b="1" dirty="0">
                <a:solidFill>
                  <a:schemeClr val="tx1"/>
                </a:solidFill>
              </a:rPr>
              <a:t>OH</a:t>
            </a:r>
            <a:endParaRPr lang="ru-RU" altLang="ru-RU" sz="1135" b="1" dirty="0">
              <a:solidFill>
                <a:schemeClr val="tx1"/>
              </a:solidFill>
            </a:endParaRPr>
          </a:p>
          <a:p>
            <a:pPr marL="243339" indent="-243339"/>
            <a:endParaRPr lang="ru-RU" altLang="ru-RU" sz="1135" b="1" dirty="0">
              <a:solidFill>
                <a:schemeClr val="tx1"/>
              </a:solidFill>
            </a:endParaRPr>
          </a:p>
          <a:p>
            <a:pPr marL="243339" indent="-243339"/>
            <a:r>
              <a:rPr lang="ru-RU" altLang="ru-RU" sz="1135" b="1" dirty="0">
                <a:solidFill>
                  <a:schemeClr val="tx1"/>
                </a:solidFill>
              </a:rPr>
              <a:t>4. </a:t>
            </a:r>
            <a:r>
              <a:rPr lang="ru-RU" altLang="ru-RU" sz="1135" b="1" dirty="0" err="1">
                <a:solidFill>
                  <a:srgbClr val="00B050"/>
                </a:solidFill>
              </a:rPr>
              <a:t>Гидрогалогенирование</a:t>
            </a:r>
            <a:r>
              <a:rPr lang="ru-RU" altLang="ru-RU" sz="1135" b="1" dirty="0">
                <a:solidFill>
                  <a:srgbClr val="00B050"/>
                </a:solidFill>
              </a:rPr>
              <a:t> – присоединение </a:t>
            </a:r>
            <a:r>
              <a:rPr lang="ru-RU" altLang="ru-RU" sz="1135" b="1" dirty="0" err="1">
                <a:solidFill>
                  <a:srgbClr val="00B050"/>
                </a:solidFill>
              </a:rPr>
              <a:t>галогенводородов</a:t>
            </a:r>
            <a:endParaRPr lang="ru-RU" altLang="ru-RU" sz="1135" b="1" dirty="0">
              <a:solidFill>
                <a:schemeClr val="tx1"/>
              </a:solidFill>
            </a:endParaRPr>
          </a:p>
          <a:p>
            <a:pPr marL="243339" indent="-243339"/>
            <a:r>
              <a:rPr lang="en-US" altLang="ru-RU" sz="1135" b="1" dirty="0">
                <a:solidFill>
                  <a:schemeClr val="tx1"/>
                </a:solidFill>
              </a:rPr>
              <a:t>		CH</a:t>
            </a:r>
            <a:r>
              <a:rPr lang="en-US" altLang="ru-RU" sz="1135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135" b="1" dirty="0">
                <a:solidFill>
                  <a:schemeClr val="tx1"/>
                </a:solidFill>
              </a:rPr>
              <a:t> = CH</a:t>
            </a:r>
            <a:r>
              <a:rPr lang="en-US" altLang="ru-RU" sz="1135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135" b="1" dirty="0">
                <a:solidFill>
                  <a:schemeClr val="tx1"/>
                </a:solidFill>
              </a:rPr>
              <a:t> + HCl </a:t>
            </a:r>
            <a:r>
              <a:rPr lang="ru-RU" altLang="ru-RU" sz="1135" b="1" dirty="0">
                <a:solidFill>
                  <a:schemeClr val="tx1"/>
                </a:solidFill>
              </a:rPr>
              <a:t> </a:t>
            </a:r>
            <a:r>
              <a:rPr lang="en-US" altLang="ru-RU" sz="1135" b="1" dirty="0">
                <a:solidFill>
                  <a:schemeClr val="tx1"/>
                </a:solidFill>
              </a:rPr>
              <a:t>	CH</a:t>
            </a:r>
            <a:r>
              <a:rPr lang="en-US" altLang="ru-RU" sz="1135" b="1" baseline="-25000" dirty="0">
                <a:solidFill>
                  <a:schemeClr val="tx1"/>
                </a:solidFill>
              </a:rPr>
              <a:t>3</a:t>
            </a:r>
            <a:r>
              <a:rPr lang="en-US" altLang="ru-RU" sz="1135" b="1" dirty="0">
                <a:solidFill>
                  <a:schemeClr val="tx1"/>
                </a:solidFill>
              </a:rPr>
              <a:t> – CH</a:t>
            </a:r>
            <a:r>
              <a:rPr lang="en-US" altLang="ru-RU" sz="1135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135" b="1" dirty="0">
                <a:solidFill>
                  <a:schemeClr val="tx1"/>
                </a:solidFill>
              </a:rPr>
              <a:t>Cl</a:t>
            </a:r>
            <a:endParaRPr lang="ru-RU" altLang="ru-RU" sz="1135" b="1" dirty="0">
              <a:solidFill>
                <a:schemeClr val="tx1"/>
              </a:solidFill>
            </a:endParaRPr>
          </a:p>
          <a:p>
            <a:pPr marL="243339" indent="-243339"/>
            <a:endParaRPr lang="ru-RU" altLang="ru-RU" sz="1135" b="1" dirty="0">
              <a:solidFill>
                <a:schemeClr val="tx1"/>
              </a:solidFill>
            </a:endParaRPr>
          </a:p>
        </p:txBody>
      </p:sp>
      <p:cxnSp>
        <p:nvCxnSpPr>
          <p:cNvPr id="3" name="Прямая со стрелкой 2">
            <a:extLst>
              <a:ext uri="{FF2B5EF4-FFF2-40B4-BE49-F238E27FC236}">
                <a16:creationId xmlns:a16="http://schemas.microsoft.com/office/drawing/2014/main" id="{5B777BA2-AABD-4C10-AEB6-F6472FD99763}"/>
              </a:ext>
            </a:extLst>
          </p:cNvPr>
          <p:cNvCxnSpPr/>
          <p:nvPr/>
        </p:nvCxnSpPr>
        <p:spPr>
          <a:xfrm>
            <a:off x="2236184" y="1089025"/>
            <a:ext cx="646716" cy="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1B6227E4-F278-4558-B1A5-E160B0FE9DC2}"/>
              </a:ext>
            </a:extLst>
          </p:cNvPr>
          <p:cNvCxnSpPr>
            <a:cxnSpLocks/>
          </p:cNvCxnSpPr>
          <p:nvPr/>
        </p:nvCxnSpPr>
        <p:spPr>
          <a:xfrm>
            <a:off x="2735500" y="1610306"/>
            <a:ext cx="762000" cy="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056B9284-983E-4F91-978F-BC76A4EEE8E0}"/>
              </a:ext>
            </a:extLst>
          </p:cNvPr>
          <p:cNvCxnSpPr/>
          <p:nvPr/>
        </p:nvCxnSpPr>
        <p:spPr>
          <a:xfrm>
            <a:off x="2507061" y="2460625"/>
            <a:ext cx="647468" cy="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56C86479-ED6D-4107-92BC-F23EE1A7D9C4}"/>
              </a:ext>
            </a:extLst>
          </p:cNvPr>
          <p:cNvCxnSpPr/>
          <p:nvPr/>
        </p:nvCxnSpPr>
        <p:spPr>
          <a:xfrm>
            <a:off x="2273532" y="2994025"/>
            <a:ext cx="647468" cy="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1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>
            <a:extLst>
              <a:ext uri="{FF2B5EF4-FFF2-40B4-BE49-F238E27FC236}">
                <a16:creationId xmlns:a16="http://schemas.microsoft.com/office/drawing/2014/main" id="{5E578203-FAD2-4EE4-84A3-BA73DE7CAF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/>
          <a:lstStyle/>
          <a:p>
            <a:pPr algn="ctr" eaLnBrk="1" hangingPunct="1"/>
            <a:r>
              <a:rPr lang="ru-RU" altLang="ru-RU" sz="2000" dirty="0"/>
              <a:t>Реакции элиминирования (отщепления)</a:t>
            </a:r>
          </a:p>
        </p:txBody>
      </p:sp>
      <p:sp>
        <p:nvSpPr>
          <p:cNvPr id="6147" name="Объект 2">
            <a:extLst>
              <a:ext uri="{FF2B5EF4-FFF2-40B4-BE49-F238E27FC236}">
                <a16:creationId xmlns:a16="http://schemas.microsoft.com/office/drawing/2014/main" id="{E27A80DA-F7D0-4BE8-BA9E-74197B8E56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5900" y="668498"/>
            <a:ext cx="5249159" cy="2277547"/>
          </a:xfrm>
        </p:spPr>
        <p:txBody>
          <a:bodyPr/>
          <a:lstStyle/>
          <a:p>
            <a:pPr marL="243339" indent="-243339">
              <a:buFontTx/>
              <a:buAutoNum type="arabicPeriod"/>
            </a:pPr>
            <a:r>
              <a:rPr lang="ru-RU" altLang="ru-RU" sz="1200" b="1" dirty="0">
                <a:solidFill>
                  <a:srgbClr val="00B050"/>
                </a:solidFill>
              </a:rPr>
              <a:t>Дегидрирование</a:t>
            </a:r>
          </a:p>
          <a:p>
            <a:pPr marL="243339" indent="-243339"/>
            <a:r>
              <a:rPr lang="ru-RU" altLang="ru-RU" sz="1200" b="1" dirty="0">
                <a:solidFill>
                  <a:schemeClr val="tx1"/>
                </a:solidFill>
              </a:rPr>
              <a:t>                               </a:t>
            </a:r>
            <a:r>
              <a:rPr lang="en-US" altLang="ru-RU" sz="1200" b="1" dirty="0">
                <a:solidFill>
                  <a:schemeClr val="tx1"/>
                </a:solidFill>
              </a:rPr>
              <a:t>t</a:t>
            </a:r>
            <a:r>
              <a:rPr lang="en-US" altLang="ru-RU" sz="1200" b="1" baseline="30000" dirty="0">
                <a:solidFill>
                  <a:schemeClr val="tx1"/>
                </a:solidFill>
              </a:rPr>
              <a:t>0</a:t>
            </a:r>
            <a:r>
              <a:rPr lang="ru-RU" altLang="ru-RU" sz="1200" b="1" dirty="0">
                <a:solidFill>
                  <a:schemeClr val="tx1"/>
                </a:solidFill>
              </a:rPr>
              <a:t>, кат.</a:t>
            </a:r>
          </a:p>
          <a:p>
            <a:pPr marL="243339" indent="-243339"/>
            <a:r>
              <a:rPr lang="en-US" altLang="ru-RU" sz="1200" b="1" dirty="0">
                <a:solidFill>
                  <a:schemeClr val="tx1"/>
                </a:solidFill>
              </a:rPr>
              <a:t> </a:t>
            </a:r>
            <a:r>
              <a:rPr lang="ru-RU" altLang="ru-RU" sz="1200" b="1" dirty="0">
                <a:solidFill>
                  <a:schemeClr val="tx1"/>
                </a:solidFill>
              </a:rPr>
              <a:t>  СН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3</a:t>
            </a:r>
            <a:r>
              <a:rPr lang="en-US" altLang="ru-RU" sz="1200" b="1" dirty="0">
                <a:solidFill>
                  <a:schemeClr val="tx1"/>
                </a:solidFill>
              </a:rPr>
              <a:t> – </a:t>
            </a:r>
            <a:r>
              <a:rPr lang="ru-RU" altLang="ru-RU" sz="1200" b="1" dirty="0">
                <a:solidFill>
                  <a:schemeClr val="tx1"/>
                </a:solidFill>
              </a:rPr>
              <a:t>СН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 - </a:t>
            </a:r>
            <a:r>
              <a:rPr lang="ru-RU" altLang="ru-RU" sz="1200" b="1" dirty="0">
                <a:solidFill>
                  <a:schemeClr val="tx1"/>
                </a:solidFill>
              </a:rPr>
              <a:t>СН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3</a:t>
            </a:r>
            <a:r>
              <a:rPr lang="en-US" altLang="ru-RU" sz="1200" b="1" dirty="0">
                <a:solidFill>
                  <a:schemeClr val="tx1"/>
                </a:solidFill>
              </a:rPr>
              <a:t>                   CH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3</a:t>
            </a:r>
            <a:r>
              <a:rPr lang="en-US" altLang="ru-RU" sz="1200" b="1" dirty="0">
                <a:solidFill>
                  <a:schemeClr val="tx1"/>
                </a:solidFill>
              </a:rPr>
              <a:t> – CH = CH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  + H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2</a:t>
            </a:r>
            <a:endParaRPr lang="ru-RU" altLang="ru-RU" sz="1200" b="1" dirty="0">
              <a:solidFill>
                <a:schemeClr val="tx1"/>
              </a:solidFill>
            </a:endParaRPr>
          </a:p>
          <a:p>
            <a:pPr marL="243339" indent="-243339"/>
            <a:r>
              <a:rPr lang="ru-RU" altLang="ru-RU" sz="1200" b="1" dirty="0">
                <a:solidFill>
                  <a:srgbClr val="00B050"/>
                </a:solidFill>
              </a:rPr>
              <a:t>2. </a:t>
            </a:r>
            <a:r>
              <a:rPr lang="ru-RU" altLang="ru-RU" sz="1200" b="1" dirty="0" err="1">
                <a:solidFill>
                  <a:srgbClr val="00B050"/>
                </a:solidFill>
              </a:rPr>
              <a:t>Дегалогенирование</a:t>
            </a:r>
            <a:endParaRPr lang="ru-RU" altLang="ru-RU" sz="1200" b="1" dirty="0">
              <a:solidFill>
                <a:srgbClr val="00B050"/>
              </a:solidFill>
            </a:endParaRPr>
          </a:p>
          <a:p>
            <a:pPr marL="243339" indent="-243339"/>
            <a:r>
              <a:rPr lang="ru-RU" altLang="ru-RU" sz="1200" b="1" dirty="0">
                <a:solidFill>
                  <a:schemeClr val="tx1"/>
                </a:solidFill>
              </a:rPr>
              <a:t>     СН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 - </a:t>
            </a:r>
            <a:r>
              <a:rPr lang="ru-RU" altLang="ru-RU" sz="1200" b="1" dirty="0">
                <a:solidFill>
                  <a:schemeClr val="tx1"/>
                </a:solidFill>
              </a:rPr>
              <a:t>СН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 + Zn </a:t>
            </a:r>
            <a:r>
              <a:rPr lang="ru-RU" altLang="ru-RU" sz="1600" b="1" dirty="0">
                <a:solidFill>
                  <a:schemeClr val="tx1"/>
                </a:solidFill>
              </a:rPr>
              <a:t>            </a:t>
            </a:r>
            <a:r>
              <a:rPr lang="en-US" altLang="ru-RU" sz="1200" b="1" dirty="0">
                <a:solidFill>
                  <a:schemeClr val="tx1"/>
                </a:solidFill>
              </a:rPr>
              <a:t>CH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 = CH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  + ZnBr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2</a:t>
            </a:r>
            <a:endParaRPr lang="ru-RU" altLang="ru-RU" sz="1200" b="1" dirty="0">
              <a:solidFill>
                <a:schemeClr val="tx1"/>
              </a:solidFill>
            </a:endParaRPr>
          </a:p>
          <a:p>
            <a:pPr marL="243339" indent="-243339"/>
            <a:r>
              <a:rPr lang="ru-RU" altLang="ru-RU" sz="1200" b="1" dirty="0">
                <a:solidFill>
                  <a:schemeClr val="tx1"/>
                </a:solidFill>
              </a:rPr>
              <a:t>      |         | </a:t>
            </a:r>
          </a:p>
          <a:p>
            <a:pPr marL="243339" indent="-243339"/>
            <a:r>
              <a:rPr lang="ru-RU" altLang="ru-RU" sz="1200" b="1" dirty="0">
                <a:solidFill>
                  <a:schemeClr val="tx1"/>
                </a:solidFill>
              </a:rPr>
              <a:t>     </a:t>
            </a:r>
            <a:r>
              <a:rPr lang="en-US" altLang="ru-RU" sz="1200" b="1" dirty="0">
                <a:solidFill>
                  <a:schemeClr val="tx1"/>
                </a:solidFill>
              </a:rPr>
              <a:t>Br</a:t>
            </a:r>
            <a:r>
              <a:rPr lang="ru-RU" altLang="ru-RU" sz="1200" b="1" dirty="0">
                <a:solidFill>
                  <a:schemeClr val="tx1"/>
                </a:solidFill>
              </a:rPr>
              <a:t>      </a:t>
            </a:r>
            <a:r>
              <a:rPr lang="en-US" altLang="ru-RU" sz="1200" b="1" dirty="0">
                <a:solidFill>
                  <a:schemeClr val="tx1"/>
                </a:solidFill>
              </a:rPr>
              <a:t>Br</a:t>
            </a:r>
            <a:endParaRPr lang="ru-RU" altLang="ru-RU" sz="1200" b="1" dirty="0">
              <a:solidFill>
                <a:schemeClr val="tx1"/>
              </a:solidFill>
            </a:endParaRPr>
          </a:p>
          <a:p>
            <a:pPr marL="243339" indent="-243339"/>
            <a:r>
              <a:rPr lang="ru-RU" altLang="ru-RU" sz="1200" b="1" dirty="0">
                <a:solidFill>
                  <a:srgbClr val="00B050"/>
                </a:solidFill>
              </a:rPr>
              <a:t>3. </a:t>
            </a:r>
            <a:r>
              <a:rPr lang="ru-RU" altLang="ru-RU" sz="1200" b="1" dirty="0" err="1">
                <a:solidFill>
                  <a:srgbClr val="00B050"/>
                </a:solidFill>
              </a:rPr>
              <a:t>Дегидратацие</a:t>
            </a:r>
            <a:endParaRPr lang="ru-RU" altLang="ru-RU" sz="1200" b="1" dirty="0">
              <a:solidFill>
                <a:srgbClr val="00B050"/>
              </a:solidFill>
            </a:endParaRPr>
          </a:p>
          <a:p>
            <a:pPr marL="243339" indent="-243339"/>
            <a:r>
              <a:rPr lang="ru-RU" altLang="ru-RU" sz="1200" b="1" dirty="0">
                <a:solidFill>
                  <a:schemeClr val="tx1"/>
                </a:solidFill>
              </a:rPr>
              <a:t>                       </a:t>
            </a:r>
            <a:r>
              <a:rPr lang="en-US" altLang="ru-RU" sz="1200" b="1" dirty="0">
                <a:solidFill>
                  <a:schemeClr val="tx1"/>
                </a:solidFill>
              </a:rPr>
              <a:t> </a:t>
            </a:r>
            <a:r>
              <a:rPr lang="ru-RU" altLang="ru-RU" sz="1200" b="1" dirty="0">
                <a:solidFill>
                  <a:schemeClr val="tx1"/>
                </a:solidFill>
              </a:rPr>
              <a:t>     </a:t>
            </a:r>
            <a:r>
              <a:rPr lang="en-US" altLang="ru-RU" sz="1200" b="1" dirty="0">
                <a:solidFill>
                  <a:schemeClr val="tx1"/>
                </a:solidFill>
              </a:rPr>
              <a:t>t</a:t>
            </a:r>
            <a:r>
              <a:rPr lang="en-US" altLang="ru-RU" sz="1200" b="1" baseline="30000" dirty="0">
                <a:solidFill>
                  <a:schemeClr val="tx1"/>
                </a:solidFill>
              </a:rPr>
              <a:t>0</a:t>
            </a:r>
            <a:endParaRPr lang="ru-RU" altLang="ru-RU" sz="1200" b="1" dirty="0">
              <a:solidFill>
                <a:schemeClr val="tx1"/>
              </a:solidFill>
            </a:endParaRPr>
          </a:p>
          <a:p>
            <a:pPr marL="243339" indent="-243339"/>
            <a:r>
              <a:rPr lang="ru-RU" altLang="ru-RU" sz="1200" b="1" dirty="0">
                <a:solidFill>
                  <a:schemeClr val="tx1"/>
                </a:solidFill>
              </a:rPr>
              <a:t>      СН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 - </a:t>
            </a:r>
            <a:r>
              <a:rPr lang="ru-RU" altLang="ru-RU" sz="1200" b="1" dirty="0">
                <a:solidFill>
                  <a:schemeClr val="tx1"/>
                </a:solidFill>
              </a:rPr>
              <a:t>СН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                 CH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 = CH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  + H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O</a:t>
            </a:r>
            <a:endParaRPr lang="ru-RU" altLang="ru-RU" sz="1200" b="1" dirty="0">
              <a:solidFill>
                <a:schemeClr val="tx1"/>
              </a:solidFill>
            </a:endParaRPr>
          </a:p>
          <a:p>
            <a:pPr marL="243339" indent="-243339"/>
            <a:r>
              <a:rPr lang="ru-RU" altLang="ru-RU" sz="1200" b="1" dirty="0">
                <a:solidFill>
                  <a:schemeClr val="tx1"/>
                </a:solidFill>
              </a:rPr>
              <a:t>      </a:t>
            </a:r>
            <a:r>
              <a:rPr lang="en-US" altLang="ru-RU" sz="1200" b="1" dirty="0">
                <a:solidFill>
                  <a:schemeClr val="tx1"/>
                </a:solidFill>
              </a:rPr>
              <a:t>|       </a:t>
            </a:r>
            <a:r>
              <a:rPr lang="ru-RU" altLang="ru-RU" sz="1200" b="1" dirty="0">
                <a:solidFill>
                  <a:schemeClr val="tx1"/>
                </a:solidFill>
              </a:rPr>
              <a:t> </a:t>
            </a:r>
            <a:r>
              <a:rPr lang="en-US" altLang="ru-RU" sz="1200" b="1" dirty="0">
                <a:solidFill>
                  <a:schemeClr val="tx1"/>
                </a:solidFill>
              </a:rPr>
              <a:t> | </a:t>
            </a:r>
            <a:endParaRPr lang="ru-RU" altLang="ru-RU" sz="1200" b="1" dirty="0">
              <a:solidFill>
                <a:schemeClr val="tx1"/>
              </a:solidFill>
            </a:endParaRPr>
          </a:p>
          <a:p>
            <a:pPr marL="243339" indent="-243339"/>
            <a:r>
              <a:rPr lang="ru-RU" altLang="ru-RU" sz="1200" b="1" dirty="0">
                <a:solidFill>
                  <a:schemeClr val="tx1"/>
                </a:solidFill>
              </a:rPr>
              <a:t>     </a:t>
            </a:r>
            <a:r>
              <a:rPr lang="en-US" altLang="ru-RU" sz="1200" b="1" dirty="0">
                <a:solidFill>
                  <a:schemeClr val="tx1"/>
                </a:solidFill>
              </a:rPr>
              <a:t>H       OH</a:t>
            </a:r>
            <a:endParaRPr lang="ru-RU" altLang="ru-RU" sz="1200" b="1" dirty="0">
              <a:solidFill>
                <a:schemeClr val="tx1"/>
              </a:solidFill>
            </a:endParaRPr>
          </a:p>
        </p:txBody>
      </p:sp>
      <p:cxnSp>
        <p:nvCxnSpPr>
          <p:cNvPr id="3" name="Прямая со стрелкой 2">
            <a:extLst>
              <a:ext uri="{FF2B5EF4-FFF2-40B4-BE49-F238E27FC236}">
                <a16:creationId xmlns:a16="http://schemas.microsoft.com/office/drawing/2014/main" id="{D4E59F02-0605-4E0D-9C1F-B9F465FE1392}"/>
              </a:ext>
            </a:extLst>
          </p:cNvPr>
          <p:cNvCxnSpPr/>
          <p:nvPr/>
        </p:nvCxnSpPr>
        <p:spPr>
          <a:xfrm>
            <a:off x="1572943" y="1165225"/>
            <a:ext cx="526537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3EAA9EFD-D334-4A61-B9FD-2F0FF6D2A8AE}"/>
              </a:ext>
            </a:extLst>
          </p:cNvPr>
          <p:cNvCxnSpPr>
            <a:cxnSpLocks/>
          </p:cNvCxnSpPr>
          <p:nvPr/>
        </p:nvCxnSpPr>
        <p:spPr>
          <a:xfrm>
            <a:off x="1269395" y="2460625"/>
            <a:ext cx="56026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C9B616AB-7C0E-4780-A0A4-0F202BD9FF77}"/>
              </a:ext>
            </a:extLst>
          </p:cNvPr>
          <p:cNvCxnSpPr/>
          <p:nvPr/>
        </p:nvCxnSpPr>
        <p:spPr>
          <a:xfrm>
            <a:off x="1572943" y="1546225"/>
            <a:ext cx="526537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>
            <a:extLst>
              <a:ext uri="{FF2B5EF4-FFF2-40B4-BE49-F238E27FC236}">
                <a16:creationId xmlns:a16="http://schemas.microsoft.com/office/drawing/2014/main" id="{24818B25-1400-438D-9E64-2F3B922C23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/>
          <a:lstStyle/>
          <a:p>
            <a:pPr algn="ctr"/>
            <a:r>
              <a:rPr lang="ru-RU" altLang="ru-RU" sz="2000" dirty="0"/>
              <a:t>Реакции элиминирования (отщепления)</a:t>
            </a:r>
          </a:p>
        </p:txBody>
      </p:sp>
      <p:sp>
        <p:nvSpPr>
          <p:cNvPr id="17411" name="Объект 2">
            <a:extLst>
              <a:ext uri="{FF2B5EF4-FFF2-40B4-BE49-F238E27FC236}">
                <a16:creationId xmlns:a16="http://schemas.microsoft.com/office/drawing/2014/main" id="{A8522974-4E72-4A38-A5B1-314A490A10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0194" y="631825"/>
            <a:ext cx="5389448" cy="2031325"/>
          </a:xfrm>
        </p:spPr>
        <p:txBody>
          <a:bodyPr/>
          <a:lstStyle/>
          <a:p>
            <a:r>
              <a:rPr lang="ru-RU" altLang="ru-RU" sz="1600" b="1" dirty="0">
                <a:solidFill>
                  <a:srgbClr val="00B050"/>
                </a:solidFill>
              </a:rPr>
              <a:t>4. </a:t>
            </a:r>
            <a:r>
              <a:rPr lang="ru-RU" altLang="ru-RU" sz="1600" b="1" dirty="0" err="1">
                <a:solidFill>
                  <a:srgbClr val="00B050"/>
                </a:solidFill>
              </a:rPr>
              <a:t>Дегидрогалогенирование</a:t>
            </a:r>
            <a:endParaRPr lang="ru-RU" altLang="ru-RU" sz="1600" b="1" dirty="0">
              <a:solidFill>
                <a:srgbClr val="00B050"/>
              </a:solidFill>
            </a:endParaRPr>
          </a:p>
          <a:p>
            <a:r>
              <a:rPr lang="ru-RU" altLang="ru-RU" sz="1200" b="1" dirty="0">
                <a:solidFill>
                  <a:schemeClr val="tx1"/>
                </a:solidFill>
              </a:rPr>
              <a:t>        СН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 - </a:t>
            </a:r>
            <a:r>
              <a:rPr lang="ru-RU" altLang="ru-RU" sz="1200" b="1" dirty="0">
                <a:solidFill>
                  <a:schemeClr val="tx1"/>
                </a:solidFill>
              </a:rPr>
              <a:t>СН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  + KOH                CH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 = CH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  + H</a:t>
            </a:r>
            <a:r>
              <a:rPr lang="en-US" altLang="ru-RU" sz="1200" b="1" baseline="-25000" dirty="0">
                <a:solidFill>
                  <a:schemeClr val="tx1"/>
                </a:solidFill>
              </a:rPr>
              <a:t>2</a:t>
            </a:r>
            <a:r>
              <a:rPr lang="en-US" altLang="ru-RU" sz="1200" b="1" dirty="0">
                <a:solidFill>
                  <a:schemeClr val="tx1"/>
                </a:solidFill>
              </a:rPr>
              <a:t>O  + </a:t>
            </a:r>
            <a:r>
              <a:rPr lang="ru-RU" altLang="ru-RU" sz="1200" b="1" dirty="0">
                <a:solidFill>
                  <a:schemeClr val="tx1"/>
                </a:solidFill>
              </a:rPr>
              <a:t>К</a:t>
            </a:r>
            <a:r>
              <a:rPr lang="en-US" altLang="ru-RU" sz="1200" b="1" dirty="0">
                <a:solidFill>
                  <a:schemeClr val="tx1"/>
                </a:solidFill>
              </a:rPr>
              <a:t>Cl</a:t>
            </a:r>
            <a:endParaRPr lang="ru-RU" altLang="ru-RU" sz="1200" b="1" dirty="0">
              <a:solidFill>
                <a:schemeClr val="tx1"/>
              </a:solidFill>
            </a:endParaRPr>
          </a:p>
          <a:p>
            <a:r>
              <a:rPr lang="ru-RU" altLang="ru-RU" sz="1200" b="1" dirty="0">
                <a:solidFill>
                  <a:schemeClr val="tx1"/>
                </a:solidFill>
              </a:rPr>
              <a:t>         </a:t>
            </a:r>
            <a:r>
              <a:rPr lang="en-US" altLang="ru-RU" sz="1200" b="1" dirty="0">
                <a:solidFill>
                  <a:schemeClr val="tx1"/>
                </a:solidFill>
              </a:rPr>
              <a:t>|        </a:t>
            </a:r>
            <a:r>
              <a:rPr lang="ru-RU" altLang="ru-RU" sz="1200" b="1" dirty="0">
                <a:solidFill>
                  <a:schemeClr val="tx1"/>
                </a:solidFill>
              </a:rPr>
              <a:t> </a:t>
            </a:r>
            <a:r>
              <a:rPr lang="en-US" altLang="ru-RU" sz="1200" b="1" dirty="0">
                <a:solidFill>
                  <a:schemeClr val="tx1"/>
                </a:solidFill>
              </a:rPr>
              <a:t>|        </a:t>
            </a:r>
            <a:r>
              <a:rPr lang="ru-RU" altLang="ru-RU" sz="1200" b="1" dirty="0">
                <a:solidFill>
                  <a:schemeClr val="tx1"/>
                </a:solidFill>
              </a:rPr>
              <a:t>(спирт</a:t>
            </a:r>
            <a:r>
              <a:rPr lang="en-US" altLang="ru-RU" sz="1200" b="1" dirty="0">
                <a:solidFill>
                  <a:schemeClr val="tx1"/>
                </a:solidFill>
              </a:rPr>
              <a:t>. </a:t>
            </a:r>
            <a:r>
              <a:rPr lang="ru-RU" altLang="ru-RU" sz="1200" b="1" dirty="0">
                <a:solidFill>
                  <a:schemeClr val="tx1"/>
                </a:solidFill>
              </a:rPr>
              <a:t>р</a:t>
            </a:r>
            <a:r>
              <a:rPr lang="en-US" altLang="ru-RU" sz="1200" b="1" dirty="0">
                <a:solidFill>
                  <a:schemeClr val="tx1"/>
                </a:solidFill>
              </a:rPr>
              <a:t>-</a:t>
            </a:r>
            <a:r>
              <a:rPr lang="ru-RU" altLang="ru-RU" sz="1200" b="1" dirty="0">
                <a:solidFill>
                  <a:schemeClr val="tx1"/>
                </a:solidFill>
              </a:rPr>
              <a:t>р)</a:t>
            </a:r>
          </a:p>
          <a:p>
            <a:r>
              <a:rPr lang="ru-RU" altLang="ru-RU" sz="1200" b="1" dirty="0">
                <a:solidFill>
                  <a:schemeClr val="tx1"/>
                </a:solidFill>
              </a:rPr>
              <a:t>        </a:t>
            </a:r>
            <a:r>
              <a:rPr lang="en-US" altLang="ru-RU" sz="1200" b="1" dirty="0">
                <a:solidFill>
                  <a:schemeClr val="tx1"/>
                </a:solidFill>
              </a:rPr>
              <a:t>H       Cl</a:t>
            </a:r>
            <a:endParaRPr lang="ru-RU" altLang="ru-RU" sz="1200" b="1" dirty="0">
              <a:solidFill>
                <a:schemeClr val="tx1"/>
              </a:solidFill>
            </a:endParaRPr>
          </a:p>
          <a:p>
            <a:endParaRPr lang="ru-RU" altLang="ru-RU" sz="1600" b="1" dirty="0">
              <a:solidFill>
                <a:schemeClr val="tx1"/>
              </a:solidFill>
            </a:endParaRPr>
          </a:p>
          <a:p>
            <a:r>
              <a:rPr lang="ru-RU" altLang="ru-RU" sz="1600" b="1" dirty="0">
                <a:solidFill>
                  <a:srgbClr val="00B050"/>
                </a:solidFill>
              </a:rPr>
              <a:t>5. </a:t>
            </a:r>
            <a:r>
              <a:rPr lang="ru-RU" altLang="ru-RU" sz="1600" b="1" dirty="0" err="1">
                <a:solidFill>
                  <a:srgbClr val="00B050"/>
                </a:solidFill>
              </a:rPr>
              <a:t>Декарбоксилирования</a:t>
            </a:r>
            <a:r>
              <a:rPr lang="ru-RU" altLang="ru-RU" sz="1600" b="1" dirty="0">
                <a:solidFill>
                  <a:srgbClr val="00B050"/>
                </a:solidFill>
              </a:rPr>
              <a:t> </a:t>
            </a:r>
          </a:p>
          <a:p>
            <a:r>
              <a:rPr lang="ru-RU" altLang="ru-RU" sz="1200" b="1" dirty="0">
                <a:solidFill>
                  <a:schemeClr val="tx1"/>
                </a:solidFill>
              </a:rPr>
              <a:t>                                               </a:t>
            </a:r>
            <a:r>
              <a:rPr lang="en-US" altLang="ru-RU" sz="1200" b="1" dirty="0">
                <a:solidFill>
                  <a:schemeClr val="tx1"/>
                </a:solidFill>
              </a:rPr>
              <a:t>t</a:t>
            </a:r>
            <a:r>
              <a:rPr lang="ru-RU" altLang="ru-RU" sz="1200" b="1" baseline="30000" dirty="0">
                <a:solidFill>
                  <a:schemeClr val="tx1"/>
                </a:solidFill>
              </a:rPr>
              <a:t>0</a:t>
            </a:r>
            <a:endParaRPr lang="ru-RU" altLang="ru-RU" sz="1200" b="1" dirty="0">
              <a:solidFill>
                <a:schemeClr val="tx1"/>
              </a:solidFill>
            </a:endParaRPr>
          </a:p>
          <a:p>
            <a:r>
              <a:rPr lang="ru-RU" altLang="ru-RU" sz="1200" b="1" dirty="0">
                <a:solidFill>
                  <a:schemeClr val="tx1"/>
                </a:solidFill>
              </a:rPr>
              <a:t>      НО – С  – С – ОН                           Н – С  = О   + СО</a:t>
            </a:r>
            <a:r>
              <a:rPr lang="ru-RU" altLang="ru-RU" sz="1200" b="1" baseline="-25000" dirty="0">
                <a:solidFill>
                  <a:schemeClr val="tx1"/>
                </a:solidFill>
              </a:rPr>
              <a:t>2</a:t>
            </a:r>
            <a:endParaRPr lang="ru-RU" altLang="ru-RU" sz="1200" b="1" dirty="0">
              <a:solidFill>
                <a:schemeClr val="tx1"/>
              </a:solidFill>
            </a:endParaRPr>
          </a:p>
          <a:p>
            <a:r>
              <a:rPr lang="ru-RU" altLang="ru-RU" sz="1200" b="1" dirty="0">
                <a:solidFill>
                  <a:schemeClr val="tx1"/>
                </a:solidFill>
              </a:rPr>
              <a:t>                ||    ||                                             | </a:t>
            </a:r>
          </a:p>
          <a:p>
            <a:r>
              <a:rPr lang="en-US" altLang="ru-RU" sz="1200" b="1" dirty="0">
                <a:solidFill>
                  <a:schemeClr val="tx1"/>
                </a:solidFill>
              </a:rPr>
              <a:t>       </a:t>
            </a:r>
            <a:r>
              <a:rPr lang="ru-RU" altLang="ru-RU" sz="1200" b="1" dirty="0">
                <a:solidFill>
                  <a:schemeClr val="tx1"/>
                </a:solidFill>
              </a:rPr>
              <a:t>        </a:t>
            </a:r>
            <a:r>
              <a:rPr lang="en-US" altLang="ru-RU" sz="1200" b="1" dirty="0">
                <a:solidFill>
                  <a:schemeClr val="tx1"/>
                </a:solidFill>
              </a:rPr>
              <a:t>O     </a:t>
            </a:r>
            <a:r>
              <a:rPr lang="en-US" altLang="ru-RU" sz="1200" b="1" dirty="0" err="1">
                <a:solidFill>
                  <a:schemeClr val="tx1"/>
                </a:solidFill>
              </a:rPr>
              <a:t>O</a:t>
            </a:r>
            <a:r>
              <a:rPr lang="en-US" altLang="ru-RU" sz="1200" b="1" dirty="0">
                <a:solidFill>
                  <a:schemeClr val="tx1"/>
                </a:solidFill>
              </a:rPr>
              <a:t>                                          OH</a:t>
            </a:r>
            <a:endParaRPr lang="ru-RU" altLang="ru-RU" sz="1200" b="1" dirty="0">
              <a:solidFill>
                <a:schemeClr val="tx1"/>
              </a:solidFill>
            </a:endParaRPr>
          </a:p>
        </p:txBody>
      </p:sp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id="{A171B682-B690-4F58-9B1D-F27DCC199DE1}"/>
              </a:ext>
            </a:extLst>
          </p:cNvPr>
          <p:cNvCxnSpPr/>
          <p:nvPr/>
        </p:nvCxnSpPr>
        <p:spPr>
          <a:xfrm>
            <a:off x="1892300" y="936625"/>
            <a:ext cx="476963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E5727229-0D48-48F7-858F-7B1E254A5590}"/>
              </a:ext>
            </a:extLst>
          </p:cNvPr>
          <p:cNvCxnSpPr>
            <a:cxnSpLocks/>
          </p:cNvCxnSpPr>
          <p:nvPr/>
        </p:nvCxnSpPr>
        <p:spPr>
          <a:xfrm>
            <a:off x="1892300" y="2155825"/>
            <a:ext cx="82571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2181</TotalTime>
  <Words>363</Words>
  <Application>Microsoft Office PowerPoint</Application>
  <PresentationFormat>Произвольный</PresentationFormat>
  <Paragraphs>122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Химия</vt:lpstr>
      <vt:lpstr>ЦЕЛЬ УРОКА:</vt:lpstr>
      <vt:lpstr>Повторение пройденного</vt:lpstr>
      <vt:lpstr>Повторение пройденного</vt:lpstr>
      <vt:lpstr>Классификация химических реакций</vt:lpstr>
      <vt:lpstr>Реакции замещения</vt:lpstr>
      <vt:lpstr>Реакции присоединения </vt:lpstr>
      <vt:lpstr>Реакции элиминирования (отщепления)</vt:lpstr>
      <vt:lpstr>Реакции элиминирования (отщепления)</vt:lpstr>
      <vt:lpstr>Реакции разложения</vt:lpstr>
      <vt:lpstr>Реакции ди -, три -, полимеризации</vt:lpstr>
      <vt:lpstr>Реакции конденсации и поликонденсации</vt:lpstr>
      <vt:lpstr>ЗАДАНИЕ ДЛЯ САМОСТОЯТЕЛЬНОЙ РАБОТЫ: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VAIO</dc:creator>
  <cp:lastModifiedBy>LENOVO</cp:lastModifiedBy>
  <cp:revision>137</cp:revision>
  <dcterms:created xsi:type="dcterms:W3CDTF">2020-04-13T08:05:16Z</dcterms:created>
  <dcterms:modified xsi:type="dcterms:W3CDTF">2020-10-07T09:44:00Z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