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300" r:id="rId3"/>
    <p:sldId id="289" r:id="rId4"/>
    <p:sldId id="303" r:id="rId5"/>
    <p:sldId id="1521" r:id="rId6"/>
    <p:sldId id="1525" r:id="rId7"/>
    <p:sldId id="1524" r:id="rId8"/>
    <p:sldId id="1522" r:id="rId9"/>
    <p:sldId id="1509" r:id="rId10"/>
  </p:sldIdLst>
  <p:sldSz cx="5765800" cy="3244850"/>
  <p:notesSz cx="5765800" cy="3244850"/>
  <p:custDataLst>
    <p:tags r:id="rId1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110" d="100"/>
          <a:sy n="110" d="100"/>
        </p:scale>
        <p:origin x="91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61876-7D36-4455-A52E-A56D80A22D88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6EFFC-A9E1-4098-9DEB-088908CD9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432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/>
              <a:t>Химия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01700" y="1688207"/>
            <a:ext cx="4278365" cy="1077218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600"/>
              </a:spcBef>
            </a:pPr>
            <a:r>
              <a:rPr lang="ru-RU" sz="2400" b="1" dirty="0">
                <a:solidFill>
                  <a:srgbClr val="0070C0"/>
                </a:solidFill>
                <a:latin typeface="Arial"/>
                <a:cs typeface="Arial"/>
              </a:rPr>
              <a:t>Тема: </a:t>
            </a:r>
          </a:p>
          <a:p>
            <a:pPr>
              <a:spcBef>
                <a:spcPts val="600"/>
              </a:spcBef>
            </a:pPr>
            <a:r>
              <a:rPr lang="ru-RU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 по пройденным темам</a:t>
            </a:r>
            <a:endParaRPr b="1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2099882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686759" y="212867"/>
            <a:ext cx="634365" cy="634365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855805" y="297551"/>
            <a:ext cx="386137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b="1" spc="10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02522" y="551458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89BC101C-B78F-4250-9BDA-B4301697467B}"/>
              </a:ext>
            </a:extLst>
          </p:cNvPr>
          <p:cNvSpPr/>
          <p:nvPr/>
        </p:nvSpPr>
        <p:spPr>
          <a:xfrm>
            <a:off x="139969" y="844942"/>
            <a:ext cx="20120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alt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– C</a:t>
            </a:r>
            <a:r>
              <a:rPr lang="ru-RU" alt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   – С    -С</a:t>
            </a:r>
            <a:endParaRPr lang="ru-RU" sz="800" i="1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1670DF21-79E9-4679-B4DF-17F4B2F0D6CA}"/>
              </a:ext>
            </a:extLst>
          </p:cNvPr>
          <p:cNvSpPr/>
          <p:nvPr/>
        </p:nvSpPr>
        <p:spPr>
          <a:xfrm>
            <a:off x="1312330" y="1237803"/>
            <a:ext cx="54373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900" b="1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600" i="1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982F93E5-41E8-4409-BCAA-C5B57366DA2C}"/>
              </a:ext>
            </a:extLst>
          </p:cNvPr>
          <p:cNvSpPr/>
          <p:nvPr/>
        </p:nvSpPr>
        <p:spPr>
          <a:xfrm>
            <a:off x="768591" y="1249835"/>
            <a:ext cx="54373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900" b="1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600" i="1" dirty="0"/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901E7F9C-062E-4BD1-A59C-20410C4A2622}"/>
              </a:ext>
            </a:extLst>
          </p:cNvPr>
          <p:cNvCxnSpPr>
            <a:cxnSpLocks/>
          </p:cNvCxnSpPr>
          <p:nvPr/>
        </p:nvCxnSpPr>
        <p:spPr>
          <a:xfrm>
            <a:off x="1511300" y="1109237"/>
            <a:ext cx="0" cy="15629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D5AB6451-4FC0-4F17-BEA3-78A96D170668}"/>
              </a:ext>
            </a:extLst>
          </p:cNvPr>
          <p:cNvCxnSpPr>
            <a:cxnSpLocks/>
          </p:cNvCxnSpPr>
          <p:nvPr/>
        </p:nvCxnSpPr>
        <p:spPr>
          <a:xfrm>
            <a:off x="940556" y="1134915"/>
            <a:ext cx="0" cy="15629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0FD9A7AC-109E-4817-BC38-E6B5CAFBBC67}"/>
              </a:ext>
            </a:extLst>
          </p:cNvPr>
          <p:cNvSpPr/>
          <p:nvPr/>
        </p:nvSpPr>
        <p:spPr>
          <a:xfrm>
            <a:off x="2839584" y="825419"/>
            <a:ext cx="189782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2,3-диметилбутан</a:t>
            </a:r>
            <a:endParaRPr lang="ru-RU" sz="1400" b="1" i="1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AFF24EC3-8C9B-48C7-88DB-413C88B917F8}"/>
              </a:ext>
            </a:extLst>
          </p:cNvPr>
          <p:cNvSpPr/>
          <p:nvPr/>
        </p:nvSpPr>
        <p:spPr>
          <a:xfrm>
            <a:off x="218235" y="592004"/>
            <a:ext cx="28829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alt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1         2      3       4 </a:t>
            </a:r>
            <a:endParaRPr lang="ru-RU" sz="1400" dirty="0"/>
          </a:p>
        </p:txBody>
      </p:sp>
      <p:sp>
        <p:nvSpPr>
          <p:cNvPr id="29" name="Заголовок 1">
            <a:extLst>
              <a:ext uri="{FF2B5EF4-FFF2-40B4-BE49-F238E27FC236}">
                <a16:creationId xmlns:a16="http://schemas.microsoft.com/office/drawing/2014/main" xmlns="" id="{104BC27C-218A-4DEC-B3E0-A8B1A5731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7" y="141052"/>
            <a:ext cx="5165725" cy="284047"/>
          </a:xfrm>
        </p:spPr>
        <p:txBody>
          <a:bodyPr/>
          <a:lstStyle/>
          <a:p>
            <a:pPr algn="ctr"/>
            <a:r>
              <a:rPr lang="ru-RU" sz="2000" dirty="0"/>
              <a:t>Проверка самостоятельной работы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BA1D3D0D-8700-46C2-92CD-0B748C9DB256}"/>
              </a:ext>
            </a:extLst>
          </p:cNvPr>
          <p:cNvSpPr/>
          <p:nvPr/>
        </p:nvSpPr>
        <p:spPr>
          <a:xfrm>
            <a:off x="287854" y="826671"/>
            <a:ext cx="39626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ru-RU" sz="900" b="1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600" dirty="0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xmlns="" id="{2BD80720-81FE-4E77-BCC7-EA5B56557472}"/>
              </a:ext>
            </a:extLst>
          </p:cNvPr>
          <p:cNvSpPr/>
          <p:nvPr/>
        </p:nvSpPr>
        <p:spPr>
          <a:xfrm>
            <a:off x="893787" y="840281"/>
            <a:ext cx="33214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ru-RU" sz="1600" dirty="0"/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A8DDF261-1B25-4AE1-8E3D-4070B7674720}"/>
              </a:ext>
            </a:extLst>
          </p:cNvPr>
          <p:cNvSpPr/>
          <p:nvPr/>
        </p:nvSpPr>
        <p:spPr>
          <a:xfrm>
            <a:off x="1447178" y="850958"/>
            <a:ext cx="33214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ru-RU" sz="1600" dirty="0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xmlns="" id="{19754CBE-62A2-4D3D-88DA-206ABCCF3403}"/>
              </a:ext>
            </a:extLst>
          </p:cNvPr>
          <p:cNvSpPr/>
          <p:nvPr/>
        </p:nvSpPr>
        <p:spPr>
          <a:xfrm>
            <a:off x="1883913" y="835702"/>
            <a:ext cx="39626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ru-RU" sz="900" b="1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600" dirty="0"/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xmlns="" id="{3A9CA42F-5551-4706-9BAF-D7123660F27C}"/>
              </a:ext>
            </a:extLst>
          </p:cNvPr>
          <p:cNvSpPr/>
          <p:nvPr/>
        </p:nvSpPr>
        <p:spPr>
          <a:xfrm>
            <a:off x="229855" y="804643"/>
            <a:ext cx="372731" cy="39973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xmlns="" id="{51ED28AD-5F16-48A8-BC9C-732D8A10D146}"/>
              </a:ext>
            </a:extLst>
          </p:cNvPr>
          <p:cNvSpPr/>
          <p:nvPr/>
        </p:nvSpPr>
        <p:spPr>
          <a:xfrm>
            <a:off x="868512" y="1223795"/>
            <a:ext cx="372731" cy="39973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57C3ED01-C0D2-4805-B36A-6D81C9EFE569}"/>
              </a:ext>
            </a:extLst>
          </p:cNvPr>
          <p:cNvSpPr/>
          <p:nvPr/>
        </p:nvSpPr>
        <p:spPr>
          <a:xfrm>
            <a:off x="1408121" y="1237803"/>
            <a:ext cx="372731" cy="39973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м</a:t>
            </a: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xmlns="" id="{D6C33147-4D42-4C21-B634-D4E07C6B97AA}"/>
              </a:ext>
            </a:extLst>
          </p:cNvPr>
          <p:cNvSpPr/>
          <p:nvPr/>
        </p:nvSpPr>
        <p:spPr>
          <a:xfrm>
            <a:off x="1831621" y="799979"/>
            <a:ext cx="372731" cy="39973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Равнобедренный треугольник 32">
            <a:extLst>
              <a:ext uri="{FF2B5EF4-FFF2-40B4-BE49-F238E27FC236}">
                <a16:creationId xmlns:a16="http://schemas.microsoft.com/office/drawing/2014/main" xmlns="" id="{808D38B1-BD6A-4982-8CF3-7CC38C74E8E1}"/>
              </a:ext>
            </a:extLst>
          </p:cNvPr>
          <p:cNvSpPr/>
          <p:nvPr/>
        </p:nvSpPr>
        <p:spPr>
          <a:xfrm>
            <a:off x="1299877" y="707292"/>
            <a:ext cx="479443" cy="413867"/>
          </a:xfrm>
          <a:prstGeom prst="triangl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Равнобедренный треугольник 40">
            <a:extLst>
              <a:ext uri="{FF2B5EF4-FFF2-40B4-BE49-F238E27FC236}">
                <a16:creationId xmlns:a16="http://schemas.microsoft.com/office/drawing/2014/main" xmlns="" id="{8290A68E-E980-4379-9D9E-9CDAB161D5B1}"/>
              </a:ext>
            </a:extLst>
          </p:cNvPr>
          <p:cNvSpPr/>
          <p:nvPr/>
        </p:nvSpPr>
        <p:spPr>
          <a:xfrm>
            <a:off x="769452" y="710417"/>
            <a:ext cx="479443" cy="413867"/>
          </a:xfrm>
          <a:prstGeom prst="triangl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xmlns="" id="{56F1F47D-4935-4820-A815-B33405104D60}"/>
              </a:ext>
            </a:extLst>
          </p:cNvPr>
          <p:cNvSpPr/>
          <p:nvPr/>
        </p:nvSpPr>
        <p:spPr>
          <a:xfrm>
            <a:off x="2696311" y="1082094"/>
            <a:ext cx="26413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4 первичных и 2 третичных </a:t>
            </a:r>
          </a:p>
          <a:p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атома углерода</a:t>
            </a:r>
            <a:endParaRPr lang="ru-RU" sz="1400" i="1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DC2C791F-7A08-4D84-B710-67CFF277B61E}"/>
              </a:ext>
            </a:extLst>
          </p:cNvPr>
          <p:cNvSpPr/>
          <p:nvPr/>
        </p:nvSpPr>
        <p:spPr>
          <a:xfrm>
            <a:off x="104243" y="2277604"/>
            <a:ext cx="2332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alt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alt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-С-СН</a:t>
            </a:r>
            <a:r>
              <a:rPr lang="ru-RU" alt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-СН</a:t>
            </a:r>
            <a:r>
              <a:rPr lang="ru-RU" alt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alt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-СН</a:t>
            </a:r>
            <a:r>
              <a:rPr lang="ru-RU" altLang="ru-RU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b="1" i="1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9BD70296-073A-40B9-8487-25A6961BC398}"/>
              </a:ext>
            </a:extLst>
          </p:cNvPr>
          <p:cNvSpPr/>
          <p:nvPr/>
        </p:nvSpPr>
        <p:spPr>
          <a:xfrm>
            <a:off x="594875" y="2661967"/>
            <a:ext cx="5886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1000" b="1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i="1" dirty="0"/>
          </a:p>
        </p:txBody>
      </p: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xmlns="" id="{BD6F9A0D-2AEC-40D8-A3D4-2E8112D6181D}"/>
              </a:ext>
            </a:extLst>
          </p:cNvPr>
          <p:cNvCxnSpPr>
            <a:cxnSpLocks/>
          </p:cNvCxnSpPr>
          <p:nvPr/>
        </p:nvCxnSpPr>
        <p:spPr>
          <a:xfrm>
            <a:off x="768591" y="2583819"/>
            <a:ext cx="0" cy="15629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B7580945-CD74-4CA1-B6CD-888BEDB4C19D}"/>
              </a:ext>
            </a:extLst>
          </p:cNvPr>
          <p:cNvSpPr/>
          <p:nvPr/>
        </p:nvSpPr>
        <p:spPr>
          <a:xfrm>
            <a:off x="3101135" y="2176900"/>
            <a:ext cx="21114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2,2 - </a:t>
            </a:r>
            <a:r>
              <a:rPr lang="ru-RU" altLang="ru-RU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диметилпентан</a:t>
            </a:r>
            <a:endParaRPr lang="ru-RU" sz="1400" b="1" i="1" dirty="0"/>
          </a:p>
        </p:txBody>
      </p: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xmlns="" id="{A1F3DE11-3E6A-4858-9090-2203C696EAA1}"/>
              </a:ext>
            </a:extLst>
          </p:cNvPr>
          <p:cNvCxnSpPr>
            <a:cxnSpLocks/>
          </p:cNvCxnSpPr>
          <p:nvPr/>
        </p:nvCxnSpPr>
        <p:spPr>
          <a:xfrm>
            <a:off x="768591" y="2199456"/>
            <a:ext cx="0" cy="156295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26FD02B5-1441-4181-89AE-2182C57DA179}"/>
              </a:ext>
            </a:extLst>
          </p:cNvPr>
          <p:cNvSpPr/>
          <p:nvPr/>
        </p:nvSpPr>
        <p:spPr>
          <a:xfrm>
            <a:off x="613360" y="1923302"/>
            <a:ext cx="5886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CH</a:t>
            </a:r>
            <a:r>
              <a:rPr lang="en-US" altLang="ru-RU" sz="1000" b="1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i="1" dirty="0"/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26AD79EC-76F7-47D3-8DEE-A49C1876700C}"/>
              </a:ext>
            </a:extLst>
          </p:cNvPr>
          <p:cNvSpPr/>
          <p:nvPr/>
        </p:nvSpPr>
        <p:spPr>
          <a:xfrm>
            <a:off x="920332" y="2251604"/>
            <a:ext cx="432458" cy="39973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xmlns="" id="{B14F4AF7-53FF-4CD1-80D8-000043E954E0}"/>
              </a:ext>
            </a:extLst>
          </p:cNvPr>
          <p:cNvSpPr/>
          <p:nvPr/>
        </p:nvSpPr>
        <p:spPr>
          <a:xfrm>
            <a:off x="1408121" y="2249841"/>
            <a:ext cx="432458" cy="39973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xmlns="" id="{98FE734C-6A62-43DC-9149-32E54873A3E7}"/>
              </a:ext>
            </a:extLst>
          </p:cNvPr>
          <p:cNvSpPr/>
          <p:nvPr/>
        </p:nvSpPr>
        <p:spPr>
          <a:xfrm>
            <a:off x="161686" y="2283620"/>
            <a:ext cx="451665" cy="38931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Овал 43">
            <a:extLst>
              <a:ext uri="{FF2B5EF4-FFF2-40B4-BE49-F238E27FC236}">
                <a16:creationId xmlns:a16="http://schemas.microsoft.com/office/drawing/2014/main" xmlns="" id="{1D9D4D5F-D360-4DD1-805B-1A272BB25152}"/>
              </a:ext>
            </a:extLst>
          </p:cNvPr>
          <p:cNvSpPr/>
          <p:nvPr/>
        </p:nvSpPr>
        <p:spPr>
          <a:xfrm>
            <a:off x="663353" y="2680346"/>
            <a:ext cx="451665" cy="38931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>
            <a:extLst>
              <a:ext uri="{FF2B5EF4-FFF2-40B4-BE49-F238E27FC236}">
                <a16:creationId xmlns:a16="http://schemas.microsoft.com/office/drawing/2014/main" xmlns="" id="{C6BE7FAE-2C3E-428F-AC7D-96D3FB496928}"/>
              </a:ext>
            </a:extLst>
          </p:cNvPr>
          <p:cNvSpPr/>
          <p:nvPr/>
        </p:nvSpPr>
        <p:spPr>
          <a:xfrm>
            <a:off x="1912923" y="2292276"/>
            <a:ext cx="451665" cy="39862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Овал 45">
            <a:extLst>
              <a:ext uri="{FF2B5EF4-FFF2-40B4-BE49-F238E27FC236}">
                <a16:creationId xmlns:a16="http://schemas.microsoft.com/office/drawing/2014/main" xmlns="" id="{D6AB8CBC-4202-4BA0-93BE-8F278296D6CE}"/>
              </a:ext>
            </a:extLst>
          </p:cNvPr>
          <p:cNvSpPr/>
          <p:nvPr/>
        </p:nvSpPr>
        <p:spPr>
          <a:xfrm>
            <a:off x="694347" y="1909021"/>
            <a:ext cx="451665" cy="389316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xmlns="" id="{5674F3FF-1A93-4CF5-BC10-E9C7F5D672B1}"/>
              </a:ext>
            </a:extLst>
          </p:cNvPr>
          <p:cNvSpPr/>
          <p:nvPr/>
        </p:nvSpPr>
        <p:spPr>
          <a:xfrm>
            <a:off x="2760830" y="2484677"/>
            <a:ext cx="28595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4 первичных, 2 вторичных и 1 четвертичный атом углерода</a:t>
            </a:r>
            <a:endParaRPr lang="ru-RU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E1D16DFF-BBB3-427A-8C4C-7C429C316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8" y="103188"/>
            <a:ext cx="5165725" cy="376237"/>
          </a:xfrm>
        </p:spPr>
        <p:txBody>
          <a:bodyPr/>
          <a:lstStyle/>
          <a:p>
            <a:pPr algn="ctr"/>
            <a:r>
              <a:rPr lang="ru-RU" sz="2000" dirty="0"/>
              <a:t>Проверка самостоятельной работы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E694AF52-5434-42A7-9DD4-741D2A37B5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750" y="662854"/>
            <a:ext cx="4826701" cy="2057400"/>
          </a:xfrm>
          <a:prstGeom prst="rect">
            <a:avLst/>
          </a:prstGeom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E96E5B2C-A2FB-4076-B7B2-EE85B270C267}"/>
              </a:ext>
            </a:extLst>
          </p:cNvPr>
          <p:cNvSpPr/>
          <p:nvPr/>
        </p:nvSpPr>
        <p:spPr>
          <a:xfrm>
            <a:off x="4330700" y="1358220"/>
            <a:ext cx="13853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2,2-диметил-</a:t>
            </a:r>
          </a:p>
          <a:p>
            <a:pPr algn="ctr"/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бутан</a:t>
            </a:r>
            <a:endParaRPr lang="ru-RU" sz="1400" b="1" i="1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AEC71270-4348-4010-8FBA-95438A7B5A7C}"/>
              </a:ext>
            </a:extLst>
          </p:cNvPr>
          <p:cNvSpPr/>
          <p:nvPr/>
        </p:nvSpPr>
        <p:spPr>
          <a:xfrm>
            <a:off x="596900" y="742403"/>
            <a:ext cx="28829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alt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1        2        3       4        5  </a:t>
            </a:r>
            <a:endParaRPr lang="ru-RU" sz="1400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4F037D43-CEB2-447F-AE0B-45F75A10F232}"/>
              </a:ext>
            </a:extLst>
          </p:cNvPr>
          <p:cNvSpPr/>
          <p:nvPr/>
        </p:nvSpPr>
        <p:spPr>
          <a:xfrm>
            <a:off x="3340100" y="764934"/>
            <a:ext cx="28829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alt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1        2    3        4    </a:t>
            </a:r>
            <a:endParaRPr lang="ru-RU" sz="14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777F17DD-A009-4179-8DDB-54C50FFCC6AA}"/>
              </a:ext>
            </a:extLst>
          </p:cNvPr>
          <p:cNvSpPr/>
          <p:nvPr/>
        </p:nvSpPr>
        <p:spPr>
          <a:xfrm>
            <a:off x="300038" y="511629"/>
            <a:ext cx="201208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2,4-диметилпентан</a:t>
            </a:r>
            <a:endParaRPr lang="ru-RU" sz="1400" b="1" i="1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812F3797-42EF-420D-A881-A5FA6BC7E4F9}"/>
              </a:ext>
            </a:extLst>
          </p:cNvPr>
          <p:cNvSpPr/>
          <p:nvPr/>
        </p:nvSpPr>
        <p:spPr>
          <a:xfrm>
            <a:off x="1928004" y="2664965"/>
            <a:ext cx="15103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3-этилпентан</a:t>
            </a:r>
            <a:endParaRPr lang="ru-RU" sz="1400" b="1" i="1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69D825DC-BB2E-4CB9-8DDE-53D67ADE2CDA}"/>
              </a:ext>
            </a:extLst>
          </p:cNvPr>
          <p:cNvSpPr/>
          <p:nvPr/>
        </p:nvSpPr>
        <p:spPr>
          <a:xfrm>
            <a:off x="1676400" y="1537665"/>
            <a:ext cx="28829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alt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1         2        3       4        5 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77226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17068C7-E132-4BD8-85BF-6ED67B0F3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Решение задач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1DCE0C7-C493-4DB5-80ED-827B09442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7799" y="555625"/>
            <a:ext cx="5410200" cy="646331"/>
          </a:xfrm>
        </p:spPr>
        <p:txBody>
          <a:bodyPr/>
          <a:lstStyle/>
          <a:p>
            <a:pPr marL="108000"/>
            <a:r>
              <a:rPr lang="ru-RU" dirty="0"/>
              <a:t>В составе 0,25 молей </a:t>
            </a:r>
            <a:r>
              <a:rPr lang="ru-RU" dirty="0" err="1"/>
              <a:t>алкана</a:t>
            </a:r>
            <a:r>
              <a:rPr lang="ru-RU" dirty="0"/>
              <a:t> имеется 18,06·10</a:t>
            </a:r>
            <a:r>
              <a:rPr lang="ru-RU" baseline="30000" dirty="0"/>
              <a:t>23</a:t>
            </a:r>
            <a:r>
              <a:rPr lang="ru-RU" dirty="0"/>
              <a:t> атомов водорода. Определите название </a:t>
            </a:r>
            <a:r>
              <a:rPr lang="ru-RU" dirty="0" err="1"/>
              <a:t>алкана</a:t>
            </a:r>
            <a:r>
              <a:rPr lang="ru-RU" dirty="0"/>
              <a:t>.</a:t>
            </a:r>
          </a:p>
          <a:p>
            <a:pPr marL="108000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31A6A872-6BD1-425D-BBD1-C7E6855C5270}"/>
                  </a:ext>
                </a:extLst>
              </p:cNvPr>
              <p:cNvSpPr txBox="1"/>
              <p:nvPr/>
            </p:nvSpPr>
            <p:spPr>
              <a:xfrm>
                <a:off x="63500" y="935945"/>
                <a:ext cx="296740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Дано: </a:t>
                </a:r>
                <a:endParaRPr lang="en-US" sz="1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1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d>
                      <m:dPr>
                        <m:ctrlPr>
                          <a:rPr lang="en-US" sz="1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𝐻</m:t>
                        </m:r>
                      </m:e>
                    </m:d>
                    <m:r>
                      <a:rPr lang="en-US" sz="1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sz="1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18</m:t>
                    </m:r>
                    <m:r>
                      <a:rPr lang="en-US" sz="1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ru-RU" sz="1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06</m:t>
                    </m:r>
                    <m:r>
                      <a:rPr lang="en-US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23</m:t>
                        </m:r>
                      </m:sup>
                    </m:sSup>
                  </m:oMath>
                </a14:m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атомов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1A6A872-6BD1-425D-BBD1-C7E6855C52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00" y="935945"/>
                <a:ext cx="2967403" cy="461665"/>
              </a:xfrm>
              <a:prstGeom prst="rect">
                <a:avLst/>
              </a:prstGeom>
              <a:blipFill>
                <a:blip r:embed="rId2"/>
                <a:stretch>
                  <a:fillRect t="-2667" b="-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886264B7-38A9-4B29-B02D-16E6215B2E81}"/>
              </a:ext>
            </a:extLst>
          </p:cNvPr>
          <p:cNvCxnSpPr>
            <a:cxnSpLocks/>
          </p:cNvCxnSpPr>
          <p:nvPr/>
        </p:nvCxnSpPr>
        <p:spPr>
          <a:xfrm>
            <a:off x="122036" y="1414612"/>
            <a:ext cx="199886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xmlns="" id="{7BA6A87A-36C7-4837-B7F3-506C65EFF4A6}"/>
              </a:ext>
            </a:extLst>
          </p:cNvPr>
          <p:cNvCxnSpPr>
            <a:cxnSpLocks/>
          </p:cNvCxnSpPr>
          <p:nvPr/>
        </p:nvCxnSpPr>
        <p:spPr>
          <a:xfrm flipH="1">
            <a:off x="2144371" y="1012825"/>
            <a:ext cx="1588" cy="8344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CD44A927-AD5B-4022-A8D2-C8E721758176}"/>
                  </a:ext>
                </a:extLst>
              </p:cNvPr>
              <p:cNvSpPr txBox="1"/>
              <p:nvPr/>
            </p:nvSpPr>
            <p:spPr>
              <a:xfrm>
                <a:off x="95789" y="1440873"/>
                <a:ext cx="199410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Найти: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ru-RU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С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ru-RU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Н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+2</m:t>
                          </m:r>
                        </m:sub>
                      </m:sSub>
                      <m:r>
                        <a:rPr lang="en-US" sz="1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−?</m:t>
                      </m:r>
                    </m:oMath>
                  </m:oMathPara>
                </a14:m>
                <a:endParaRPr lang="ru-RU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D44A927-AD5B-4022-A8D2-C8E7217581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89" y="1440873"/>
                <a:ext cx="1994101" cy="461665"/>
              </a:xfrm>
              <a:prstGeom prst="rect">
                <a:avLst/>
              </a:prstGeom>
              <a:blipFill>
                <a:blip r:embed="rId3"/>
                <a:stretch>
                  <a:fillRect l="-306" t="-13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9CDBB01-6CCA-47D4-8858-254058B6B76E}"/>
              </a:ext>
            </a:extLst>
          </p:cNvPr>
          <p:cNvSpPr txBox="1"/>
          <p:nvPr/>
        </p:nvSpPr>
        <p:spPr>
          <a:xfrm>
            <a:off x="2126591" y="914507"/>
            <a:ext cx="3162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</a:p>
          <a:p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xmlns="" id="{1EE7EB28-B49A-46A3-A511-8EB2CA0A73FB}"/>
                  </a:ext>
                </a:extLst>
              </p:cNvPr>
              <p:cNvSpPr/>
              <p:nvPr/>
            </p:nvSpPr>
            <p:spPr>
              <a:xfrm>
                <a:off x="2116137" y="1124116"/>
                <a:ext cx="3063403" cy="6118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𝜈</m:t>
                      </m:r>
                      <m:d>
                        <m:dPr>
                          <m:ctrlPr>
                            <a:rPr lang="en-US" sz="1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𝐻</m:t>
                          </m:r>
                        </m:e>
                      </m:d>
                      <m:r>
                        <a:rPr lang="en-US" sz="1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2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𝑁</m:t>
                          </m:r>
                          <m:d>
                            <m:d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  <m:r>
                        <a:rPr lang="en-US" sz="1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18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ru-RU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06</m:t>
                          </m:r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23</m:t>
                              </m:r>
                            </m:sup>
                          </m:sSup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6,02</m:t>
                          </m:r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23</m:t>
                              </m:r>
                            </m:sup>
                          </m:sSup>
                          <m:f>
                            <m:fPr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ru-RU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моль</m:t>
                              </m:r>
                            </m:den>
                          </m:f>
                        </m:den>
                      </m:f>
                      <m:r>
                        <a:rPr lang="ru-RU" sz="1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=3 моль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1EE7EB28-B49A-46A3-A511-8EB2CA0A73F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6137" y="1124116"/>
                <a:ext cx="3063403" cy="61183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E75F5B79-BA22-4111-BD29-40889C67BB1B}"/>
                  </a:ext>
                </a:extLst>
              </p:cNvPr>
              <p:cNvSpPr txBox="1"/>
              <p:nvPr/>
            </p:nvSpPr>
            <p:spPr>
              <a:xfrm>
                <a:off x="2200440" y="1756492"/>
                <a:ext cx="2595389" cy="3895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𝐻</m:t>
                          </m:r>
                        </m:e>
                      </m:d>
                      <m:r>
                        <a:rPr lang="en-US" sz="1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𝜈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𝐻</m:t>
                              </m:r>
                            </m:e>
                          </m:d>
                        </m:num>
                        <m:den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𝜈</m:t>
                          </m:r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1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С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𝑛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1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Н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𝑛</m:t>
                                  </m:r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+2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r>
                        <a:rPr lang="ru-RU" sz="1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ru-RU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 моль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0,25 </m:t>
                          </m:r>
                          <m:r>
                            <a:rPr lang="ru-RU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моль</m:t>
                          </m:r>
                        </m:den>
                      </m:f>
                      <m:r>
                        <a:rPr lang="ru-RU" sz="12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=12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75F5B79-BA22-4111-BD29-40889C67BB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0440" y="1756492"/>
                <a:ext cx="2595389" cy="389594"/>
              </a:xfrm>
              <a:prstGeom prst="rect">
                <a:avLst/>
              </a:prstGeom>
              <a:blipFill>
                <a:blip r:embed="rId5"/>
                <a:stretch>
                  <a:fillRect l="-469" r="-939" b="-78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xmlns="" id="{DDF04E2A-3B50-4C70-8569-589A3F3B89F6}"/>
                  </a:ext>
                </a:extLst>
              </p:cNvPr>
              <p:cNvSpPr/>
              <p:nvPr/>
            </p:nvSpPr>
            <p:spPr>
              <a:xfrm>
                <a:off x="2126591" y="2166628"/>
                <a:ext cx="1176797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en-US" sz="14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  <m:r>
                        <a:rPr lang="en-US" sz="14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+2=12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DDF04E2A-3B50-4C70-8569-589A3F3B89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6591" y="2166628"/>
                <a:ext cx="1176797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xmlns="" id="{077E004E-F172-4DB9-B315-63C9FF166C48}"/>
                  </a:ext>
                </a:extLst>
              </p:cNvPr>
              <p:cNvSpPr/>
              <p:nvPr/>
            </p:nvSpPr>
            <p:spPr>
              <a:xfrm>
                <a:off x="2126591" y="2465473"/>
                <a:ext cx="664221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  <m:r>
                        <a:rPr lang="ru-RU" sz="14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=5</m:t>
                      </m:r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077E004E-F172-4DB9-B315-63C9FF166C4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6591" y="2465473"/>
                <a:ext cx="664221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xmlns="" id="{365D01A5-65E5-411F-B4DC-66BDE30E8D12}"/>
                  </a:ext>
                </a:extLst>
              </p:cNvPr>
              <p:cNvSpPr/>
              <p:nvPr/>
            </p:nvSpPr>
            <p:spPr>
              <a:xfrm>
                <a:off x="2096016" y="2735806"/>
                <a:ext cx="1597681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С</m:t>
                        </m:r>
                      </m:e>
                      <m:sub>
                        <m:r>
                          <a:rPr lang="ru-RU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sub>
                    </m:sSub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ru-RU" sz="1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Н</m:t>
                        </m:r>
                      </m:e>
                      <m:sub>
                        <m:r>
                          <a:rPr lang="ru-RU" sz="1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</m:sub>
                    </m:sSub>
                  </m:oMath>
                </a14:m>
                <a:endParaRPr lang="ru-RU" sz="1600" dirty="0"/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365D01A5-65E5-411F-B4DC-66BDE30E8D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6016" y="2735806"/>
                <a:ext cx="1597681" cy="338554"/>
              </a:xfrm>
              <a:prstGeom prst="rect">
                <a:avLst/>
              </a:prstGeom>
              <a:blipFill>
                <a:blip r:embed="rId8"/>
                <a:stretch>
                  <a:fillRect l="-2290" t="-7273" b="-21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1763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6B57323E-0309-4B16-B811-9E63DA0575E2}"/>
              </a:ext>
            </a:extLst>
          </p:cNvPr>
          <p:cNvSpPr txBox="1">
            <a:spLocks/>
          </p:cNvSpPr>
          <p:nvPr/>
        </p:nvSpPr>
        <p:spPr>
          <a:xfrm>
            <a:off x="765108" y="193895"/>
            <a:ext cx="3891915" cy="18018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601" b="1" i="0" kern="120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27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340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одержимое 2">
            <a:extLst>
              <a:ext uri="{FF2B5EF4-FFF2-40B4-BE49-F238E27FC236}">
                <a16:creationId xmlns:a16="http://schemas.microsoft.com/office/drawing/2014/main" xmlns="" id="{8DC3E761-E1A4-4CEC-A76E-5187F4F177FD}"/>
              </a:ext>
            </a:extLst>
          </p:cNvPr>
          <p:cNvSpPr txBox="1">
            <a:spLocks/>
          </p:cNvSpPr>
          <p:nvPr/>
        </p:nvSpPr>
        <p:spPr>
          <a:xfrm>
            <a:off x="0" y="541471"/>
            <a:ext cx="5417058" cy="25225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17267">
              <a:buNone/>
            </a:pPr>
            <a:r>
              <a:rPr lang="ru-RU" sz="1513" i="1" dirty="0">
                <a:latin typeface="Arial" panose="020B0604020202020204" pitchFamily="34" charset="0"/>
                <a:cs typeface="Arial" panose="020B0604020202020204" pitchFamily="34" charset="0"/>
              </a:rPr>
              <a:t>Найдите количество (моль) атомов углерода </a:t>
            </a:r>
            <a:endParaRPr lang="en-US" sz="1513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7267">
              <a:spcBef>
                <a:spcPts val="0"/>
              </a:spcBef>
              <a:buNone/>
            </a:pPr>
            <a:r>
              <a:rPr lang="ru-RU" sz="1513" i="1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en-US" sz="1513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13" i="1" dirty="0">
                <a:latin typeface="Arial" panose="020B0604020202020204" pitchFamily="34" charset="0"/>
                <a:cs typeface="Arial" panose="020B0604020202020204" pitchFamily="34" charset="0"/>
              </a:rPr>
              <a:t>водорода в 3 молях бутана.</a:t>
            </a:r>
          </a:p>
          <a:p>
            <a:pPr indent="17267">
              <a:buNone/>
            </a:pPr>
            <a:endParaRPr lang="ru-RU" sz="1513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B15A7F3D-FF33-479E-9DC5-E0883F3A18C8}"/>
                  </a:ext>
                </a:extLst>
              </p:cNvPr>
              <p:cNvSpPr txBox="1"/>
              <p:nvPr/>
            </p:nvSpPr>
            <p:spPr>
              <a:xfrm>
                <a:off x="145062" y="1100351"/>
                <a:ext cx="2202182" cy="470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324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Дано: </a:t>
                </a:r>
                <a:endParaRPr lang="en-US" sz="1324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1135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𝜐</m:t>
                    </m:r>
                    <m:d>
                      <m:dPr>
                        <m:ctrlPr>
                          <a:rPr lang="en-US" sz="1135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135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ru-RU" sz="1135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С</m:t>
                            </m:r>
                          </m:e>
                          <m:sub>
                            <m:r>
                              <a:rPr lang="en-US" sz="1135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sub>
                        </m:sSub>
                        <m:sSub>
                          <m:sSubPr>
                            <m:ctrlPr>
                              <a:rPr lang="en-US" sz="1135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ru-RU" sz="1135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Н</m:t>
                            </m:r>
                          </m:e>
                          <m:sub>
                            <m:r>
                              <a:rPr lang="en-US" sz="1135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sub>
                        </m:sSub>
                      </m:e>
                    </m:d>
                    <m:r>
                      <a:rPr lang="en-US" sz="1135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ru-RU" sz="1135" dirty="0">
                    <a:latin typeface="Arial" panose="020B0604020202020204" pitchFamily="34" charset="0"/>
                    <a:cs typeface="Arial" panose="020B0604020202020204" pitchFamily="34" charset="0"/>
                  </a:rPr>
                  <a:t> 3 моль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15A7F3D-FF33-479E-9DC5-E0883F3A18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062" y="1100351"/>
                <a:ext cx="2202182" cy="470770"/>
              </a:xfrm>
              <a:prstGeom prst="rect">
                <a:avLst/>
              </a:prstGeom>
              <a:blipFill>
                <a:blip r:embed="rId2"/>
                <a:stretch>
                  <a:fillRect l="-831" t="-2597" b="-77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00B36ED1-502A-47BD-B3A4-46DDB7720FAB}"/>
              </a:ext>
            </a:extLst>
          </p:cNvPr>
          <p:cNvCxnSpPr>
            <a:cxnSpLocks/>
          </p:cNvCxnSpPr>
          <p:nvPr/>
        </p:nvCxnSpPr>
        <p:spPr>
          <a:xfrm>
            <a:off x="213349" y="1610006"/>
            <a:ext cx="1432323" cy="1241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C113E094-767B-432F-BF79-7A31B0A3336D}"/>
              </a:ext>
            </a:extLst>
          </p:cNvPr>
          <p:cNvCxnSpPr/>
          <p:nvPr/>
        </p:nvCxnSpPr>
        <p:spPr>
          <a:xfrm rot="5400000">
            <a:off x="1138847" y="1789161"/>
            <a:ext cx="1081088" cy="7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D7179AFF-8967-4D17-B23C-02EAE0BDD4E6}"/>
                  </a:ext>
                </a:extLst>
              </p:cNvPr>
              <p:cNvSpPr txBox="1"/>
              <p:nvPr/>
            </p:nvSpPr>
            <p:spPr>
              <a:xfrm>
                <a:off x="232202" y="1655945"/>
                <a:ext cx="1279098" cy="9208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324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Найти: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𝜐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𝐶</m:t>
                          </m:r>
                        </m:e>
                      </m:d>
                      <m:r>
                        <a:rPr lang="en-US" sz="1324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−?</m:t>
                      </m:r>
                    </m:oMath>
                  </m:oMathPara>
                </a14:m>
                <a:endParaRPr lang="ru-RU" sz="1324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𝜐</m:t>
                      </m:r>
                      <m:d>
                        <m:dPr>
                          <m:ctrlPr>
                            <a:rPr lang="en-US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𝐻</m:t>
                          </m:r>
                        </m:e>
                      </m:d>
                      <m:r>
                        <a:rPr lang="en-US" sz="1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−?</m:t>
                      </m:r>
                    </m:oMath>
                  </m:oMathPara>
                </a14:m>
                <a:endParaRPr lang="ru-RU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1324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7179AFF-8967-4D17-B23C-02EAE0BDD4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202" y="1655945"/>
                <a:ext cx="1279098" cy="920893"/>
              </a:xfrm>
              <a:prstGeom prst="rect">
                <a:avLst/>
              </a:prstGeom>
              <a:blipFill>
                <a:blip r:embed="rId3"/>
                <a:stretch>
                  <a:fillRect l="-952" t="-13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928305A-9307-49CB-80B0-173A74A7446C}"/>
              </a:ext>
            </a:extLst>
          </p:cNvPr>
          <p:cNvSpPr txBox="1"/>
          <p:nvPr/>
        </p:nvSpPr>
        <p:spPr>
          <a:xfrm>
            <a:off x="1810388" y="1134053"/>
            <a:ext cx="1477486" cy="49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24" b="1" dirty="0"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</a:p>
          <a:p>
            <a:endParaRPr lang="ru-RU" sz="1324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xmlns="" id="{8B68CFBA-C08A-4FFB-B999-20238B220A59}"/>
                  </a:ext>
                </a:extLst>
              </p:cNvPr>
              <p:cNvSpPr/>
              <p:nvPr/>
            </p:nvSpPr>
            <p:spPr>
              <a:xfrm>
                <a:off x="1788093" y="1392673"/>
                <a:ext cx="3509294" cy="2961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24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𝜈</m:t>
                      </m:r>
                      <m:d>
                        <m:dPr>
                          <m:ctrlPr>
                            <a:rPr lang="en-US" sz="1324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1324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𝐶</m:t>
                          </m:r>
                        </m:e>
                      </m:d>
                      <m:r>
                        <a:rPr lang="en-US" sz="1324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𝜐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ru-RU" sz="1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С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ru-RU" sz="1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Н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10</m:t>
                              </m:r>
                            </m:sub>
                          </m:sSub>
                        </m:e>
                      </m:d>
                      <m:r>
                        <a:rPr lang="ru-RU" sz="1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ru-RU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3</m:t>
                      </m:r>
                      <m:r>
                        <a:rPr lang="ru-RU" sz="1324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=3 моль</m:t>
                      </m:r>
                      <m:r>
                        <a:rPr lang="ru-RU" sz="1324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1324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4</m:t>
                      </m:r>
                      <m:r>
                        <a:rPr lang="ru-RU" sz="1324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324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12</m:t>
                      </m:r>
                      <m:r>
                        <a:rPr lang="ru-RU" sz="1324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моль</m:t>
                      </m:r>
                    </m:oMath>
                  </m:oMathPara>
                </a14:m>
                <a:endParaRPr lang="ru-RU" sz="1324" dirty="0"/>
              </a:p>
            </p:txBody>
          </p:sp>
        </mc:Choice>
        <mc:Fallback xmlns="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8B68CFBA-C08A-4FFB-B999-20238B220A5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8093" y="1392673"/>
                <a:ext cx="3509294" cy="2961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xmlns="" id="{93BC7BB5-3A76-481F-AAE5-DDDFDFF32825}"/>
                  </a:ext>
                </a:extLst>
              </p:cNvPr>
              <p:cNvSpPr/>
              <p:nvPr/>
            </p:nvSpPr>
            <p:spPr>
              <a:xfrm>
                <a:off x="1713110" y="2118451"/>
                <a:ext cx="399814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513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16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𝟏𝟐</m:t>
                    </m:r>
                    <m:r>
                      <a:rPr lang="ru-RU" sz="16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моль,</m:t>
                    </m:r>
                    <m:r>
                      <a:rPr lang="en-US" sz="1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𝐻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16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𝟑𝟎</m:t>
                    </m:r>
                    <m:r>
                      <a:rPr lang="ru-RU" sz="16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моль</m:t>
                    </m:r>
                  </m:oMath>
                </a14:m>
                <a:endParaRPr lang="ru-RU" sz="1513" b="1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93BC7BB5-3A76-481F-AAE5-DDDFDFF3282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110" y="2118451"/>
                <a:ext cx="3998146" cy="338554"/>
              </a:xfrm>
              <a:prstGeom prst="rect">
                <a:avLst/>
              </a:prstGeom>
              <a:blipFill>
                <a:blip r:embed="rId5"/>
                <a:stretch>
                  <a:fillRect l="-610" t="-5455" b="-181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xmlns="" id="{1739FFD2-8355-410B-B202-1926C681CE52}"/>
                  </a:ext>
                </a:extLst>
              </p:cNvPr>
              <p:cNvSpPr/>
              <p:nvPr/>
            </p:nvSpPr>
            <p:spPr>
              <a:xfrm>
                <a:off x="1788093" y="1722900"/>
                <a:ext cx="3623877" cy="2961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324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𝜈</m:t>
                      </m:r>
                      <m:d>
                        <m:dPr>
                          <m:ctrlPr>
                            <a:rPr lang="en-US" sz="1324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1324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𝐻</m:t>
                          </m:r>
                        </m:e>
                      </m:d>
                      <m:r>
                        <a:rPr lang="en-US" sz="1324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𝜐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ru-RU" sz="1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С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ru-RU" sz="1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Н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10</m:t>
                              </m:r>
                            </m:sub>
                          </m:sSub>
                        </m:e>
                      </m:d>
                      <m:r>
                        <a:rPr lang="ru-RU" sz="1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8</m:t>
                      </m:r>
                      <m:r>
                        <a:rPr lang="ru-RU" sz="1324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=3 моль</m:t>
                      </m:r>
                      <m:r>
                        <a:rPr lang="ru-RU" sz="1324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1324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10</m:t>
                      </m:r>
                      <m:r>
                        <a:rPr lang="ru-RU" sz="1324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324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30</m:t>
                      </m:r>
                      <m:r>
                        <a:rPr lang="ru-RU" sz="1324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моль</m:t>
                      </m:r>
                    </m:oMath>
                  </m:oMathPara>
                </a14:m>
                <a:endParaRPr lang="ru-RU" sz="1324" dirty="0"/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1739FFD2-8355-410B-B202-1926C681CE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8093" y="1722900"/>
                <a:ext cx="3623877" cy="29610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0184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/>
      <p:bldP spid="13" grpId="0"/>
      <p:bldP spid="3" grpId="0"/>
      <p:bldP spid="6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CD98497-C143-49E7-8626-E28EF5D73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087" y="129804"/>
            <a:ext cx="5562600" cy="492443"/>
          </a:xfrm>
        </p:spPr>
        <p:txBody>
          <a:bodyPr/>
          <a:lstStyle/>
          <a:p>
            <a:pPr algn="ctr"/>
            <a:r>
              <a:rPr lang="ru-RU" sz="1600" dirty="0"/>
              <a:t>Сколько разных веществ изображено формулами? 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xmlns="" id="{FCA1D337-1823-454D-BCC1-CF16E8EF5ED9}"/>
              </a:ext>
            </a:extLst>
          </p:cNvPr>
          <p:cNvSpPr>
            <a:spLocks noGrp="1"/>
          </p:cNvSpPr>
          <p:nvPr>
            <p:ph sz="half" idx="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5E442E00-B5B6-43E6-B9C6-3E11A48E6A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324" y="581487"/>
            <a:ext cx="5239152" cy="2420429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73D691AC-D136-4FBC-A4FB-D58EE3FF1C35}"/>
              </a:ext>
            </a:extLst>
          </p:cNvPr>
          <p:cNvSpPr/>
          <p:nvPr/>
        </p:nvSpPr>
        <p:spPr>
          <a:xfrm>
            <a:off x="4406900" y="1622425"/>
            <a:ext cx="92204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пропан</a:t>
            </a:r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53022DF2-9A39-414A-AEA1-BB1EEE2A202C}"/>
              </a:ext>
            </a:extLst>
          </p:cNvPr>
          <p:cNvSpPr/>
          <p:nvPr/>
        </p:nvSpPr>
        <p:spPr>
          <a:xfrm>
            <a:off x="134924" y="2549362"/>
            <a:ext cx="180690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2-метилпропан</a:t>
            </a:r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1FA82A7E-B854-4F69-8CE2-45045A0D5975}"/>
              </a:ext>
            </a:extLst>
          </p:cNvPr>
          <p:cNvSpPr/>
          <p:nvPr/>
        </p:nvSpPr>
        <p:spPr>
          <a:xfrm>
            <a:off x="85940" y="1225661"/>
            <a:ext cx="12153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2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2,2-диметил-</a:t>
            </a:r>
          </a:p>
          <a:p>
            <a:pPr algn="ctr"/>
            <a:r>
              <a:rPr lang="ru-RU" sz="12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пропан</a:t>
            </a:r>
          </a:p>
          <a:p>
            <a:pPr algn="ctr"/>
            <a:r>
              <a:rPr lang="ru-RU" sz="12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200" b="1" i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неопентан</a:t>
            </a:r>
            <a:r>
              <a:rPr lang="ru-RU" sz="12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200" b="1" dirty="0">
              <a:solidFill>
                <a:srgbClr val="00B050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84EB2BA7-FCCA-48EF-98D9-1963B3EA4AE9}"/>
              </a:ext>
            </a:extLst>
          </p:cNvPr>
          <p:cNvSpPr/>
          <p:nvPr/>
        </p:nvSpPr>
        <p:spPr>
          <a:xfrm>
            <a:off x="2050586" y="2872369"/>
            <a:ext cx="180690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2-метилпропан</a:t>
            </a:r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08AD5BB9-C26C-446D-9370-40271FBB5938}"/>
              </a:ext>
            </a:extLst>
          </p:cNvPr>
          <p:cNvSpPr/>
          <p:nvPr/>
        </p:nvSpPr>
        <p:spPr>
          <a:xfrm>
            <a:off x="2882900" y="586614"/>
            <a:ext cx="180690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2-метилпропан</a:t>
            </a:r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FE676687-9968-48AD-B894-150A3C521964}"/>
              </a:ext>
            </a:extLst>
          </p:cNvPr>
          <p:cNvSpPr/>
          <p:nvPr/>
        </p:nvSpPr>
        <p:spPr>
          <a:xfrm>
            <a:off x="2721176" y="999704"/>
            <a:ext cx="2142924" cy="33855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9BEFC0CB-90A6-405F-9126-8F9AA3C3797F}"/>
              </a:ext>
            </a:extLst>
          </p:cNvPr>
          <p:cNvCxnSpPr>
            <a:cxnSpLocks/>
          </p:cNvCxnSpPr>
          <p:nvPr/>
        </p:nvCxnSpPr>
        <p:spPr>
          <a:xfrm>
            <a:off x="2721176" y="1927225"/>
            <a:ext cx="0" cy="100444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xmlns="" id="{B16E998E-ECB0-4FDC-A4A7-BF983E3F7AB7}"/>
              </a:ext>
            </a:extLst>
          </p:cNvPr>
          <p:cNvCxnSpPr>
            <a:cxnSpLocks/>
          </p:cNvCxnSpPr>
          <p:nvPr/>
        </p:nvCxnSpPr>
        <p:spPr>
          <a:xfrm>
            <a:off x="2721176" y="1927225"/>
            <a:ext cx="999924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02A1EF3C-BC5C-40E8-8C44-0C005188AF6E}"/>
              </a:ext>
            </a:extLst>
          </p:cNvPr>
          <p:cNvCxnSpPr/>
          <p:nvPr/>
        </p:nvCxnSpPr>
        <p:spPr>
          <a:xfrm>
            <a:off x="2721176" y="2931674"/>
            <a:ext cx="46652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xmlns="" id="{D238C711-B62D-4468-970F-236424933AF2}"/>
              </a:ext>
            </a:extLst>
          </p:cNvPr>
          <p:cNvCxnSpPr>
            <a:cxnSpLocks/>
          </p:cNvCxnSpPr>
          <p:nvPr/>
        </p:nvCxnSpPr>
        <p:spPr>
          <a:xfrm>
            <a:off x="3187700" y="2232025"/>
            <a:ext cx="0" cy="69964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xmlns="" id="{8861F66F-4593-4F07-ACA8-AA22DBA67F42}"/>
              </a:ext>
            </a:extLst>
          </p:cNvPr>
          <p:cNvCxnSpPr/>
          <p:nvPr/>
        </p:nvCxnSpPr>
        <p:spPr>
          <a:xfrm>
            <a:off x="3187700" y="2232025"/>
            <a:ext cx="533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xmlns="" id="{8575C3E7-7237-479A-8A52-5BB57783D1B7}"/>
              </a:ext>
            </a:extLst>
          </p:cNvPr>
          <p:cNvCxnSpPr>
            <a:cxnSpLocks/>
          </p:cNvCxnSpPr>
          <p:nvPr/>
        </p:nvCxnSpPr>
        <p:spPr>
          <a:xfrm>
            <a:off x="3721100" y="1927225"/>
            <a:ext cx="0" cy="3048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374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55FBCFF-AE26-45AC-A0A4-A91B6E665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1" y="98425"/>
            <a:ext cx="5638800" cy="276999"/>
          </a:xfrm>
        </p:spPr>
        <p:txBody>
          <a:bodyPr/>
          <a:lstStyle/>
          <a:p>
            <a:pPr algn="ctr"/>
            <a:r>
              <a:rPr lang="ru-RU" sz="1800" dirty="0"/>
              <a:t>Напишите структурные формулы соединений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A395F196-9680-456E-8106-0314B4F1744D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139700" y="609649"/>
            <a:ext cx="5261610" cy="215444"/>
          </a:xfrm>
        </p:spPr>
        <p:txBody>
          <a:bodyPr/>
          <a:lstStyle/>
          <a:p>
            <a:pPr algn="l"/>
            <a:r>
              <a:rPr lang="ru-RU" dirty="0"/>
              <a:t>3-бром-2-хлорпентан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7F348E4A-1ABA-4C16-8D35-893D02F50BFC}"/>
              </a:ext>
            </a:extLst>
          </p:cNvPr>
          <p:cNvSpPr/>
          <p:nvPr/>
        </p:nvSpPr>
        <p:spPr>
          <a:xfrm>
            <a:off x="1392106" y="953332"/>
            <a:ext cx="3273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-С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-С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-С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-С 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8FC00A43-F015-4CA8-96D3-8B0954094DCE}"/>
              </a:ext>
            </a:extLst>
          </p:cNvPr>
          <p:cNvSpPr/>
          <p:nvPr/>
        </p:nvSpPr>
        <p:spPr>
          <a:xfrm>
            <a:off x="1511300" y="766147"/>
            <a:ext cx="28857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1 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     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ru-RU" dirty="0">
                <a:solidFill>
                  <a:srgbClr val="FF0000"/>
                </a:solidFill>
              </a:rPr>
              <a:t>2       </a:t>
            </a:r>
            <a:r>
              <a:rPr lang="en-US" dirty="0">
                <a:solidFill>
                  <a:srgbClr val="FF0000"/>
                </a:solidFill>
              </a:rPr>
              <a:t>    </a:t>
            </a:r>
            <a:r>
              <a:rPr lang="ru-RU" dirty="0">
                <a:solidFill>
                  <a:srgbClr val="FF0000"/>
                </a:solidFill>
              </a:rPr>
              <a:t>3        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ru-RU" dirty="0">
                <a:solidFill>
                  <a:srgbClr val="FF0000"/>
                </a:solidFill>
              </a:rPr>
              <a:t>4       </a:t>
            </a:r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ru-RU" dirty="0">
                <a:solidFill>
                  <a:srgbClr val="FF0000"/>
                </a:solidFill>
              </a:rPr>
              <a:t>5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01875BC9-0D3E-4472-A635-AC75E9D8BD0E}"/>
              </a:ext>
            </a:extLst>
          </p:cNvPr>
          <p:cNvCxnSpPr/>
          <p:nvPr/>
        </p:nvCxnSpPr>
        <p:spPr>
          <a:xfrm>
            <a:off x="2273300" y="1317625"/>
            <a:ext cx="0" cy="228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69A162D4-5A14-473E-AF26-2B9068E21DA6}"/>
              </a:ext>
            </a:extLst>
          </p:cNvPr>
          <p:cNvCxnSpPr/>
          <p:nvPr/>
        </p:nvCxnSpPr>
        <p:spPr>
          <a:xfrm>
            <a:off x="2882900" y="1317625"/>
            <a:ext cx="0" cy="228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BBB00DE6-4955-4ED0-B627-2A67DB9189D6}"/>
              </a:ext>
            </a:extLst>
          </p:cNvPr>
          <p:cNvSpPr/>
          <p:nvPr/>
        </p:nvSpPr>
        <p:spPr>
          <a:xfrm>
            <a:off x="2782605" y="1488059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Br</a:t>
            </a:r>
            <a:endParaRPr lang="ru-RU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6EB21F5F-F151-4C1A-9CC5-72F4476F3060}"/>
              </a:ext>
            </a:extLst>
          </p:cNvPr>
          <p:cNvSpPr/>
          <p:nvPr/>
        </p:nvSpPr>
        <p:spPr>
          <a:xfrm>
            <a:off x="2107232" y="1493877"/>
            <a:ext cx="4026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77EBB476-5694-429A-927B-2512299E2001}"/>
              </a:ext>
            </a:extLst>
          </p:cNvPr>
          <p:cNvSpPr/>
          <p:nvPr/>
        </p:nvSpPr>
        <p:spPr>
          <a:xfrm>
            <a:off x="1596415" y="944087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49AA4C67-422A-4395-B45F-9A4278312C47}"/>
              </a:ext>
            </a:extLst>
          </p:cNvPr>
          <p:cNvSpPr/>
          <p:nvPr/>
        </p:nvSpPr>
        <p:spPr>
          <a:xfrm>
            <a:off x="4254339" y="935239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58BCCC62-CA1E-49FE-98FB-12BED9F39B48}"/>
              </a:ext>
            </a:extLst>
          </p:cNvPr>
          <p:cNvSpPr/>
          <p:nvPr/>
        </p:nvSpPr>
        <p:spPr>
          <a:xfrm>
            <a:off x="2267305" y="955429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ru-RU" sz="2400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312B939C-0098-4C6C-AAC7-ED9CA78C682B}"/>
              </a:ext>
            </a:extLst>
          </p:cNvPr>
          <p:cNvSpPr/>
          <p:nvPr/>
        </p:nvSpPr>
        <p:spPr>
          <a:xfrm>
            <a:off x="2937454" y="957507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ru-RU" sz="2400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1B18644B-828B-42C1-9400-8B425158AC49}"/>
              </a:ext>
            </a:extLst>
          </p:cNvPr>
          <p:cNvSpPr/>
          <p:nvPr/>
        </p:nvSpPr>
        <p:spPr>
          <a:xfrm>
            <a:off x="3584190" y="950813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3F007921-6F28-44FE-B46A-5ECB7E48BB60}"/>
              </a:ext>
            </a:extLst>
          </p:cNvPr>
          <p:cNvSpPr/>
          <p:nvPr/>
        </p:nvSpPr>
        <p:spPr>
          <a:xfrm>
            <a:off x="63501" y="1857391"/>
            <a:ext cx="273555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4-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вторбутил-2-метилгептан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2A3694D5-39DD-408F-8BC8-2EA11D03C950}"/>
              </a:ext>
            </a:extLst>
          </p:cNvPr>
          <p:cNvSpPr/>
          <p:nvPr/>
        </p:nvSpPr>
        <p:spPr>
          <a:xfrm>
            <a:off x="829741" y="2207217"/>
            <a:ext cx="43984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-С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-С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-С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-С    -С    -С 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4291DD04-89FF-450F-9D57-2E1CC6E7215C}"/>
              </a:ext>
            </a:extLst>
          </p:cNvPr>
          <p:cNvSpPr/>
          <p:nvPr/>
        </p:nvSpPr>
        <p:spPr>
          <a:xfrm>
            <a:off x="877379" y="2050426"/>
            <a:ext cx="43031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1 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     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  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2       </a:t>
            </a:r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ru-RU" dirty="0">
                <a:solidFill>
                  <a:srgbClr val="FF0000"/>
                </a:solidFill>
              </a:rPr>
              <a:t>3        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ru-RU" dirty="0">
                <a:solidFill>
                  <a:srgbClr val="FF0000"/>
                </a:solidFill>
              </a:rPr>
              <a:t>4       </a:t>
            </a:r>
            <a:r>
              <a:rPr lang="en-US" dirty="0">
                <a:solidFill>
                  <a:srgbClr val="FF0000"/>
                </a:solidFill>
              </a:rPr>
              <a:t>   </a:t>
            </a:r>
            <a:r>
              <a:rPr lang="ru-RU" dirty="0">
                <a:solidFill>
                  <a:srgbClr val="FF0000"/>
                </a:solidFill>
              </a:rPr>
              <a:t>5           6           7</a:t>
            </a: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xmlns="" id="{E0D07BEE-D56A-4FD8-B795-07F9B91373AE}"/>
              </a:ext>
            </a:extLst>
          </p:cNvPr>
          <p:cNvCxnSpPr/>
          <p:nvPr/>
        </p:nvCxnSpPr>
        <p:spPr>
          <a:xfrm>
            <a:off x="1663700" y="2554582"/>
            <a:ext cx="0" cy="228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FE023A58-397D-430B-9EF9-52AADB4EE76E}"/>
              </a:ext>
            </a:extLst>
          </p:cNvPr>
          <p:cNvSpPr/>
          <p:nvPr/>
        </p:nvSpPr>
        <p:spPr>
          <a:xfrm>
            <a:off x="1511300" y="2703948"/>
            <a:ext cx="64152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000" dirty="0"/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CA626C2C-B975-45AE-9217-36998DD6B4A3}"/>
              </a:ext>
            </a:extLst>
          </p:cNvPr>
          <p:cNvSpPr/>
          <p:nvPr/>
        </p:nvSpPr>
        <p:spPr>
          <a:xfrm>
            <a:off x="2349500" y="2713392"/>
            <a:ext cx="21659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-СН-СН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-СН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000" dirty="0"/>
          </a:p>
        </p:txBody>
      </p: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xmlns="" id="{456E970B-2833-469C-92F0-09C811E7FFAF}"/>
              </a:ext>
            </a:extLst>
          </p:cNvPr>
          <p:cNvCxnSpPr/>
          <p:nvPr/>
        </p:nvCxnSpPr>
        <p:spPr>
          <a:xfrm>
            <a:off x="2970881" y="2554582"/>
            <a:ext cx="0" cy="228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xmlns="" id="{54AFA87A-238B-4AEA-8CC7-DB2830AFD047}"/>
              </a:ext>
            </a:extLst>
          </p:cNvPr>
          <p:cNvSpPr/>
          <p:nvPr/>
        </p:nvSpPr>
        <p:spPr>
          <a:xfrm>
            <a:off x="1043270" y="2200234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/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xmlns="" id="{6ABA0556-98CF-4525-9168-F077D2D1CE75}"/>
              </a:ext>
            </a:extLst>
          </p:cNvPr>
          <p:cNvSpPr/>
          <p:nvPr/>
        </p:nvSpPr>
        <p:spPr>
          <a:xfrm>
            <a:off x="4991383" y="2207217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xmlns="" id="{EF8EF67F-F2DB-4315-9634-925F19D4947B}"/>
              </a:ext>
            </a:extLst>
          </p:cNvPr>
          <p:cNvSpPr/>
          <p:nvPr/>
        </p:nvSpPr>
        <p:spPr>
          <a:xfrm>
            <a:off x="1699982" y="2217892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ru-RU" sz="2400" dirty="0"/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8797C36F-6546-4AD1-A2B2-C4E531CC156F}"/>
              </a:ext>
            </a:extLst>
          </p:cNvPr>
          <p:cNvSpPr/>
          <p:nvPr/>
        </p:nvSpPr>
        <p:spPr>
          <a:xfrm>
            <a:off x="2359194" y="2214200"/>
            <a:ext cx="5068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xmlns="" id="{8B22D89F-8770-4C96-868A-6D84F58BE8C2}"/>
              </a:ext>
            </a:extLst>
          </p:cNvPr>
          <p:cNvSpPr/>
          <p:nvPr/>
        </p:nvSpPr>
        <p:spPr>
          <a:xfrm>
            <a:off x="3017254" y="2210909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ru-RU" sz="2400" dirty="0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xmlns="" id="{6C4BC453-A8FB-4866-815C-335E7FF98D5A}"/>
              </a:ext>
            </a:extLst>
          </p:cNvPr>
          <p:cNvSpPr/>
          <p:nvPr/>
        </p:nvSpPr>
        <p:spPr>
          <a:xfrm>
            <a:off x="4323118" y="2220251"/>
            <a:ext cx="5068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xmlns="" id="{C93DB5D2-719C-4900-9B0A-39CD3737C1F7}"/>
              </a:ext>
            </a:extLst>
          </p:cNvPr>
          <p:cNvSpPr/>
          <p:nvPr/>
        </p:nvSpPr>
        <p:spPr>
          <a:xfrm>
            <a:off x="3673966" y="2214200"/>
            <a:ext cx="5068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12471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/>
      <p:bldP spid="24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811C38E2-FE8E-4833-A5A4-843A108F0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" y="103188"/>
            <a:ext cx="5638800" cy="638175"/>
          </a:xfrm>
        </p:spPr>
        <p:txBody>
          <a:bodyPr/>
          <a:lstStyle/>
          <a:p>
            <a:pPr algn="ctr"/>
            <a:r>
              <a:rPr lang="ru-RU" sz="1800" dirty="0"/>
              <a:t>Напишите структурные формулы соединений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3ABB6988-2E98-4C6D-8682-DE59608AC0B9}"/>
              </a:ext>
            </a:extLst>
          </p:cNvPr>
          <p:cNvSpPr/>
          <p:nvPr/>
        </p:nvSpPr>
        <p:spPr>
          <a:xfrm>
            <a:off x="628833" y="532182"/>
            <a:ext cx="2286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Дитретбутилметан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437120CF-C6DC-4E75-BB71-D6383D68EDF2}"/>
              </a:ext>
            </a:extLst>
          </p:cNvPr>
          <p:cNvSpPr/>
          <p:nvPr/>
        </p:nvSpPr>
        <p:spPr>
          <a:xfrm>
            <a:off x="1358900" y="1253093"/>
            <a:ext cx="8258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-СН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ru-RU" sz="20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EB99D589-2599-4DA5-831B-A56D911C4554}"/>
              </a:ext>
            </a:extLst>
          </p:cNvPr>
          <p:cNvSpPr/>
          <p:nvPr/>
        </p:nvSpPr>
        <p:spPr>
          <a:xfrm>
            <a:off x="1981444" y="1253093"/>
            <a:ext cx="9989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575B1970-4128-4FE4-9DB7-EB414FADDC96}"/>
              </a:ext>
            </a:extLst>
          </p:cNvPr>
          <p:cNvSpPr/>
          <p:nvPr/>
        </p:nvSpPr>
        <p:spPr>
          <a:xfrm>
            <a:off x="542393" y="1283871"/>
            <a:ext cx="1007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-СН</a:t>
            </a:r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AB2C397C-2C47-45C3-949F-9CA249876FDE}"/>
              </a:ext>
            </a:extLst>
          </p:cNvPr>
          <p:cNvSpPr/>
          <p:nvPr/>
        </p:nvSpPr>
        <p:spPr>
          <a:xfrm>
            <a:off x="1032528" y="1666227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2524FAAE-8D9C-4489-8A2F-C7EBB55DA296}"/>
              </a:ext>
            </a:extLst>
          </p:cNvPr>
          <p:cNvSpPr/>
          <p:nvPr/>
        </p:nvSpPr>
        <p:spPr>
          <a:xfrm>
            <a:off x="1002424" y="877249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dirty="0"/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xmlns="" id="{08354D97-BF87-43F6-8702-C409D4701F04}"/>
              </a:ext>
            </a:extLst>
          </p:cNvPr>
          <p:cNvCxnSpPr/>
          <p:nvPr/>
        </p:nvCxnSpPr>
        <p:spPr>
          <a:xfrm>
            <a:off x="1206500" y="1132281"/>
            <a:ext cx="0" cy="228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B956A18F-E985-4967-8DBF-3E7391D437BD}"/>
              </a:ext>
            </a:extLst>
          </p:cNvPr>
          <p:cNvCxnSpPr/>
          <p:nvPr/>
        </p:nvCxnSpPr>
        <p:spPr>
          <a:xfrm>
            <a:off x="2167347" y="1528932"/>
            <a:ext cx="0" cy="228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550F5E9E-D756-40DD-B776-D6E03B984420}"/>
              </a:ext>
            </a:extLst>
          </p:cNvPr>
          <p:cNvCxnSpPr/>
          <p:nvPr/>
        </p:nvCxnSpPr>
        <p:spPr>
          <a:xfrm>
            <a:off x="1206500" y="1525346"/>
            <a:ext cx="0" cy="228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44BAB8ED-7E47-4481-8D3E-9A0226538A1E}"/>
              </a:ext>
            </a:extLst>
          </p:cNvPr>
          <p:cNvCxnSpPr/>
          <p:nvPr/>
        </p:nvCxnSpPr>
        <p:spPr>
          <a:xfrm>
            <a:off x="2167347" y="1132281"/>
            <a:ext cx="0" cy="228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0A333A07-309E-4AE4-9998-73686856656B}"/>
              </a:ext>
            </a:extLst>
          </p:cNvPr>
          <p:cNvSpPr/>
          <p:nvPr/>
        </p:nvSpPr>
        <p:spPr>
          <a:xfrm>
            <a:off x="1981444" y="862175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9DD3C4A0-1CBD-4977-B635-1B56E8765842}"/>
              </a:ext>
            </a:extLst>
          </p:cNvPr>
          <p:cNvSpPr/>
          <p:nvPr/>
        </p:nvSpPr>
        <p:spPr>
          <a:xfrm>
            <a:off x="1985812" y="1673500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B04A25FD-B42D-4620-89B9-89DCB693FF00}"/>
              </a:ext>
            </a:extLst>
          </p:cNvPr>
          <p:cNvSpPr/>
          <p:nvPr/>
        </p:nvSpPr>
        <p:spPr>
          <a:xfrm>
            <a:off x="3013455" y="532181"/>
            <a:ext cx="288238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Метилди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(втор-бутил)метан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75A04A18-160E-443B-BAA9-C4BAE4228F1E}"/>
              </a:ext>
            </a:extLst>
          </p:cNvPr>
          <p:cNvSpPr/>
          <p:nvPr/>
        </p:nvSpPr>
        <p:spPr>
          <a:xfrm>
            <a:off x="3958821" y="1248883"/>
            <a:ext cx="5405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-С-</a:t>
            </a:r>
            <a:endParaRPr lang="ru-RU" sz="2000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973217AE-D46C-41AB-AC37-768A9E64606D}"/>
              </a:ext>
            </a:extLst>
          </p:cNvPr>
          <p:cNvSpPr/>
          <p:nvPr/>
        </p:nvSpPr>
        <p:spPr>
          <a:xfrm>
            <a:off x="3518616" y="1268951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5ECABF81-2CDF-4E5D-8789-3A791EEED7FD}"/>
              </a:ext>
            </a:extLst>
          </p:cNvPr>
          <p:cNvSpPr/>
          <p:nvPr/>
        </p:nvSpPr>
        <p:spPr>
          <a:xfrm>
            <a:off x="3518616" y="844187"/>
            <a:ext cx="21659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-СН-СН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-СН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000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67E41810-BC47-4E38-A73F-16113AA50B18}"/>
              </a:ext>
            </a:extLst>
          </p:cNvPr>
          <p:cNvSpPr/>
          <p:nvPr/>
        </p:nvSpPr>
        <p:spPr>
          <a:xfrm>
            <a:off x="3540363" y="1676835"/>
            <a:ext cx="21659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-СН-СН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-СН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000" dirty="0"/>
          </a:p>
        </p:txBody>
      </p: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xmlns="" id="{09893A50-3CF7-408A-A9C7-3B44E95A7199}"/>
              </a:ext>
            </a:extLst>
          </p:cNvPr>
          <p:cNvCxnSpPr/>
          <p:nvPr/>
        </p:nvCxnSpPr>
        <p:spPr>
          <a:xfrm>
            <a:off x="4229087" y="1117207"/>
            <a:ext cx="0" cy="228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377401CC-055D-4700-BE64-0EE52CDD4DF2}"/>
              </a:ext>
            </a:extLst>
          </p:cNvPr>
          <p:cNvCxnSpPr/>
          <p:nvPr/>
        </p:nvCxnSpPr>
        <p:spPr>
          <a:xfrm>
            <a:off x="4229087" y="1534693"/>
            <a:ext cx="0" cy="2286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934E85EE-4823-428E-BE84-E89DBC09A39E}"/>
              </a:ext>
            </a:extLst>
          </p:cNvPr>
          <p:cNvSpPr/>
          <p:nvPr/>
        </p:nvSpPr>
        <p:spPr>
          <a:xfrm>
            <a:off x="4314284" y="1241425"/>
            <a:ext cx="3706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1000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6" grpId="0"/>
      <p:bldP spid="17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37ED92B-5FB7-4BF4-8287-748EE97AFC16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749300" y="657900"/>
            <a:ext cx="4228563" cy="2031325"/>
          </a:xfrm>
        </p:spPr>
        <p:txBody>
          <a:bodyPr/>
          <a:lstStyle/>
          <a:p>
            <a:pPr algn="ctr">
              <a:spcBef>
                <a:spcPts val="600"/>
              </a:spcBef>
            </a:pPr>
            <a:r>
              <a:rPr lang="ru-RU" sz="2400" b="1" dirty="0">
                <a:latin typeface="Arial" pitchFamily="34" charset="0"/>
                <a:cs typeface="Arial" pitchFamily="34" charset="0"/>
              </a:rPr>
              <a:t>Решить задания № 6,9,13</a:t>
            </a:r>
          </a:p>
          <a:p>
            <a:pPr algn="ctr">
              <a:spcBef>
                <a:spcPts val="600"/>
              </a:spcBef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Составить структурные формулы следующих соединений</a:t>
            </a:r>
            <a:r>
              <a:rPr lang="ru-RU" sz="1800" dirty="0">
                <a:latin typeface="Arial" pitchFamily="34" charset="0"/>
                <a:cs typeface="Arial" pitchFamily="34" charset="0"/>
              </a:rPr>
              <a:t>:</a:t>
            </a:r>
          </a:p>
          <a:p>
            <a:pPr algn="ctr">
              <a:spcBef>
                <a:spcPts val="600"/>
              </a:spcBef>
            </a:pPr>
            <a:r>
              <a:rPr lang="ru-RU" sz="1800" b="1" dirty="0">
                <a:latin typeface="Arial" pitchFamily="34" charset="0"/>
                <a:cs typeface="Arial" pitchFamily="34" charset="0"/>
              </a:rPr>
              <a:t>А) 4-изопропил-3-этилгептан</a:t>
            </a:r>
          </a:p>
          <a:p>
            <a:pPr algn="ctr">
              <a:spcBef>
                <a:spcPts val="600"/>
              </a:spcBef>
            </a:pPr>
            <a:r>
              <a:rPr lang="ru-RU" sz="1800" b="1" dirty="0">
                <a:latin typeface="Arial" pitchFamily="34" charset="0"/>
                <a:cs typeface="Arial" pitchFamily="34" charset="0"/>
              </a:rPr>
              <a:t>Б) 3,3,5,5-тетраметилоктан</a:t>
            </a:r>
          </a:p>
          <a:p>
            <a:pPr algn="ctr">
              <a:spcBef>
                <a:spcPts val="600"/>
              </a:spcBef>
            </a:pPr>
            <a:r>
              <a:rPr lang="ru-RU" sz="1800" b="1" dirty="0">
                <a:latin typeface="Arial" pitchFamily="34" charset="0"/>
                <a:cs typeface="Arial" pitchFamily="34" charset="0"/>
              </a:rPr>
              <a:t>В) 3-метил-2,4-дихлоргептан</a:t>
            </a: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xmlns="" id="{92F0981C-1AE8-406B-9FAB-22AF3727DA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9391" y="125578"/>
            <a:ext cx="5567019" cy="307567"/>
          </a:xfrm>
          <a:prstGeom prst="rect">
            <a:avLst/>
          </a:prstGeom>
        </p:spPr>
        <p:txBody>
          <a:bodyPr vert="horz" wrap="square" lIns="0" tIns="16238" rIns="0" bIns="0" rtlCol="0" anchor="ctr">
            <a:spAutoFit/>
          </a:bodyPr>
          <a:lstStyle/>
          <a:p>
            <a:pPr marL="12490" algn="ctr">
              <a:spcBef>
                <a:spcPts val="128"/>
              </a:spcBef>
            </a:pPr>
            <a:r>
              <a:rPr lang="ru-RU" sz="1892" dirty="0"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решения: </a:t>
            </a:r>
            <a:endParaRPr sz="189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04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bcfe09d69ada2720315ac91f4f1ca224f2baf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4886</TotalTime>
  <Words>259</Words>
  <Application>Microsoft Office PowerPoint</Application>
  <PresentationFormat>Произвольный</PresentationFormat>
  <Paragraphs>107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 Math</vt:lpstr>
      <vt:lpstr>Office Theme</vt:lpstr>
      <vt:lpstr>Химия</vt:lpstr>
      <vt:lpstr>Проверка самостоятельной работы</vt:lpstr>
      <vt:lpstr>Проверка самостоятельной работы</vt:lpstr>
      <vt:lpstr>Решение задач</vt:lpstr>
      <vt:lpstr>Презентация PowerPoint</vt:lpstr>
      <vt:lpstr>Сколько разных веществ изображено формулами? </vt:lpstr>
      <vt:lpstr>Напишите структурные формулы соединений</vt:lpstr>
      <vt:lpstr>Напишите структурные формулы соединений</vt:lpstr>
      <vt:lpstr>Задания для самостоятельного решения: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VAIO</dc:creator>
  <cp:lastModifiedBy>Закирова Ф.М</cp:lastModifiedBy>
  <cp:revision>212</cp:revision>
  <dcterms:created xsi:type="dcterms:W3CDTF">2020-04-13T08:05:16Z</dcterms:created>
  <dcterms:modified xsi:type="dcterms:W3CDTF">2020-10-16T19:24:14Z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