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256" r:id="rId2"/>
    <p:sldId id="266" r:id="rId3"/>
    <p:sldId id="288" r:id="rId4"/>
    <p:sldId id="289" r:id="rId5"/>
    <p:sldId id="290" r:id="rId6"/>
    <p:sldId id="264" r:id="rId7"/>
    <p:sldId id="280" r:id="rId8"/>
    <p:sldId id="291" r:id="rId9"/>
    <p:sldId id="270" r:id="rId10"/>
    <p:sldId id="258" r:id="rId11"/>
    <p:sldId id="301" r:id="rId12"/>
    <p:sldId id="300" r:id="rId13"/>
    <p:sldId id="293" r:id="rId14"/>
    <p:sldId id="292" r:id="rId15"/>
    <p:sldId id="302" r:id="rId16"/>
    <p:sldId id="265" r:id="rId17"/>
  </p:sldIdLst>
  <p:sldSz cx="5765800" cy="3244850"/>
  <p:notesSz cx="5765800" cy="3244850"/>
  <p:custDataLst>
    <p:tags r:id="rId19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>
      <p:cViewPr varScale="1">
        <p:scale>
          <a:sx n="110" d="100"/>
          <a:sy n="110" d="100"/>
        </p:scale>
        <p:origin x="653" y="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861876-7D36-4455-A52E-A56D80A22D88}" type="datetimeFigureOut">
              <a:rPr lang="ru-RU" smtClean="0"/>
              <a:t>15.10.2020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B6EFFC-A9E1-4098-9DEB-088908CD9A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84327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B6EFFC-A9E1-4098-9DEB-088908CD9A42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21785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10/15/2020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10/15/2020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10/15/2020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10/15/2020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10/15/2020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132343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288290" y="170080"/>
            <a:ext cx="5189220" cy="540808"/>
          </a:xfrm>
          <a:prstGeom prst="rect">
            <a:avLst/>
          </a:prstGeom>
        </p:spPr>
        <p:txBody>
          <a:bodyPr anchor="b" anchorCtr="0">
            <a:normAutofit/>
          </a:bodyPr>
          <a:lstStyle/>
          <a:p>
            <a:pPr algn="l"/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288290" y="3017710"/>
            <a:ext cx="1326134" cy="276999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15.10.2020</a:t>
            </a:fld>
            <a:endParaRPr lang="ru-RU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4151376" y="3017710"/>
            <a:ext cx="1326134" cy="276999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960372" y="3017710"/>
            <a:ext cx="1845056" cy="276999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99131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10/15/2020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35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30617" y="222930"/>
            <a:ext cx="4080510" cy="537967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14"/>
              </a:spcBef>
            </a:pPr>
            <a:r>
              <a:rPr lang="ru-RU" sz="3400" spc="-5" dirty="0"/>
              <a:t>Химия</a:t>
            </a:r>
            <a:endParaRPr sz="3400" dirty="0"/>
          </a:p>
        </p:txBody>
      </p:sp>
      <p:sp>
        <p:nvSpPr>
          <p:cNvPr id="4" name="object 4"/>
          <p:cNvSpPr txBox="1"/>
          <p:nvPr/>
        </p:nvSpPr>
        <p:spPr>
          <a:xfrm>
            <a:off x="825500" y="1084322"/>
            <a:ext cx="4278365" cy="1892826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 marR="5080">
              <a:lnSpc>
                <a:spcPct val="90000"/>
              </a:lnSpc>
              <a:spcBef>
                <a:spcPts val="340"/>
              </a:spcBef>
            </a:pPr>
            <a:r>
              <a:rPr lang="ru-RU" sz="2400" b="1" dirty="0">
                <a:solidFill>
                  <a:srgbClr val="0070C0"/>
                </a:solidFill>
                <a:latin typeface="Arial"/>
                <a:cs typeface="Arial"/>
              </a:rPr>
              <a:t>Тема: </a:t>
            </a:r>
          </a:p>
          <a:p>
            <a:pPr>
              <a:lnSpc>
                <a:spcPct val="90000"/>
              </a:lnSpc>
              <a:spcBef>
                <a:spcPts val="1200"/>
              </a:spcBef>
            </a:pPr>
            <a:r>
              <a:rPr lang="ru-RU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Составление названий </a:t>
            </a:r>
            <a:r>
              <a:rPr lang="ru-RU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алканов</a:t>
            </a:r>
            <a:r>
              <a:rPr lang="ru-RU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по международной номенклатуре ИЮПАК. Изомерия </a:t>
            </a:r>
            <a:r>
              <a:rPr lang="ru-RU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алканов</a:t>
            </a:r>
            <a:r>
              <a:rPr lang="ru-RU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b="1" dirty="0">
              <a:solidFill>
                <a:srgbClr val="0070C0"/>
              </a:solidFill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37789" y="1251207"/>
            <a:ext cx="344170" cy="740410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37789" y="2099882"/>
            <a:ext cx="344170" cy="68072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4686759" y="212867"/>
            <a:ext cx="634365" cy="634365"/>
            <a:chOff x="4686759" y="212867"/>
            <a:chExt cx="634365" cy="634365"/>
          </a:xfrm>
        </p:grpSpPr>
        <p:sp>
          <p:nvSpPr>
            <p:cNvPr id="9" name="object 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4855805" y="297551"/>
            <a:ext cx="386137" cy="362279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lang="ru-RU" sz="2250" b="1" spc="10" dirty="0">
                <a:solidFill>
                  <a:srgbClr val="FFFFFF"/>
                </a:solidFill>
                <a:latin typeface="Arial"/>
                <a:cs typeface="Arial"/>
              </a:rPr>
              <a:t>10</a:t>
            </a:r>
            <a:endParaRPr sz="2250" dirty="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802522" y="551458"/>
            <a:ext cx="43942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300" spc="5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1300" spc="-5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130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159061" y="98425"/>
            <a:ext cx="3684283" cy="304207"/>
          </a:xfrm>
        </p:spPr>
        <p:txBody>
          <a:bodyPr>
            <a:no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Типы углеродных атомов</a:t>
            </a:r>
          </a:p>
        </p:txBody>
      </p:sp>
      <p:pic>
        <p:nvPicPr>
          <p:cNvPr id="2050" name="Picture 2" descr="E:\картинки к презентациям\органика\clip_image036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87500" y="555625"/>
            <a:ext cx="2743200" cy="1031452"/>
          </a:xfrm>
          <a:prstGeom prst="rect">
            <a:avLst/>
          </a:prstGeom>
          <a:noFill/>
        </p:spPr>
      </p:pic>
      <p:sp>
        <p:nvSpPr>
          <p:cNvPr id="5" name="Содержимое 2"/>
          <p:cNvSpPr txBox="1">
            <a:spLocks/>
          </p:cNvSpPr>
          <p:nvPr/>
        </p:nvSpPr>
        <p:spPr bwMode="auto">
          <a:xfrm>
            <a:off x="177800" y="1544296"/>
            <a:ext cx="5295900" cy="15548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3265" tIns="21632" rIns="43265" bIns="21632" numCol="1" anchor="t" anchorCtr="0" compatLnSpc="1">
            <a:prstTxWarp prst="textNoShape">
              <a:avLst/>
            </a:prstTxWarp>
          </a:bodyPr>
          <a:lstStyle/>
          <a:p>
            <a:pPr marL="162226" indent="-162226" algn="just" defTabSz="432603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ru-RU" sz="1135" b="1" i="1" kern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Первичный атом углерода</a:t>
            </a:r>
            <a:r>
              <a:rPr lang="ru-RU" sz="1135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атом углерода, при котором находятся три атома водорода и </a:t>
            </a:r>
            <a:r>
              <a:rPr lang="ru-RU" sz="1135" b="1" kern="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один</a:t>
            </a:r>
            <a:r>
              <a:rPr lang="ru-RU" sz="1135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атом углерода.</a:t>
            </a:r>
          </a:p>
          <a:p>
            <a:pPr marL="162226" indent="-162226" algn="just" fontAlgn="base">
              <a:spcBef>
                <a:spcPct val="20000"/>
              </a:spcBef>
              <a:spcAft>
                <a:spcPct val="0"/>
              </a:spcAft>
            </a:pPr>
            <a:r>
              <a:rPr lang="ru-RU" sz="1135" b="1" i="1" kern="0" dirty="0">
                <a:solidFill>
                  <a:srgbClr val="66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Вторичный атом углерода</a:t>
            </a:r>
            <a:r>
              <a:rPr lang="ru-RU" sz="1135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атом углерода, при котором находятся два атома водорода и </a:t>
            </a:r>
            <a:r>
              <a:rPr lang="ru-RU" sz="1135" b="1" kern="0" dirty="0">
                <a:solidFill>
                  <a:srgbClr val="66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два</a:t>
            </a:r>
            <a:r>
              <a:rPr lang="ru-RU" sz="1135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атома углерода.</a:t>
            </a:r>
          </a:p>
          <a:p>
            <a:pPr marL="162226" indent="-162226" algn="just" fontAlgn="base">
              <a:spcBef>
                <a:spcPct val="20000"/>
              </a:spcBef>
              <a:spcAft>
                <a:spcPct val="0"/>
              </a:spcAft>
            </a:pPr>
            <a:r>
              <a:rPr lang="ru-RU" sz="1135" b="1" i="1" kern="0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Третичный атом углерода</a:t>
            </a:r>
            <a:r>
              <a:rPr lang="ru-RU" sz="1135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атом углерода, связанный с </a:t>
            </a:r>
            <a:r>
              <a:rPr lang="ru-RU" sz="1135" b="1" kern="0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тремя</a:t>
            </a:r>
            <a:r>
              <a:rPr lang="ru-RU" sz="1135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углеродными атомами.</a:t>
            </a:r>
          </a:p>
          <a:p>
            <a:pPr marL="162226" indent="-162226" algn="just" fontAlgn="base">
              <a:spcBef>
                <a:spcPct val="20000"/>
              </a:spcBef>
              <a:spcAft>
                <a:spcPct val="0"/>
              </a:spcAft>
            </a:pPr>
            <a:r>
              <a:rPr lang="ru-RU" sz="1135" b="1" i="1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Четвертичный атом углерода</a:t>
            </a:r>
            <a:r>
              <a:rPr lang="ru-RU" sz="1135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атом углерода, связанный с </a:t>
            </a:r>
            <a:r>
              <a:rPr lang="ru-RU" sz="1135" b="1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четырьмя</a:t>
            </a:r>
            <a:r>
              <a:rPr lang="ru-RU" sz="1135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углеродными атомами.</a:t>
            </a:r>
          </a:p>
          <a:p>
            <a:pPr marL="162226" indent="-162226" fontAlgn="base">
              <a:spcBef>
                <a:spcPct val="20000"/>
              </a:spcBef>
              <a:spcAft>
                <a:spcPct val="0"/>
              </a:spcAft>
            </a:pPr>
            <a:endParaRPr lang="ru-RU" sz="1135" kern="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62226" indent="-162226" defTabSz="432603" fontAlgn="base">
              <a:spcBef>
                <a:spcPct val="20000"/>
              </a:spcBef>
              <a:spcAft>
                <a:spcPct val="0"/>
              </a:spcAft>
              <a:defRPr/>
            </a:pPr>
            <a:endParaRPr lang="ru-RU" sz="1135" kern="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xmlns="" id="{2A0D6C2E-0026-4663-BE66-35FC0CC91D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46355" y="98425"/>
            <a:ext cx="3871504" cy="304800"/>
          </a:xfrm>
        </p:spPr>
        <p:txBody>
          <a:bodyPr/>
          <a:lstStyle/>
          <a:p>
            <a:pPr algn="ctr" eaLnBrk="1" hangingPunct="1"/>
            <a:r>
              <a:rPr lang="ru-RU" altLang="ru-RU" sz="2800" dirty="0"/>
              <a:t>Изомерия </a:t>
            </a:r>
            <a:r>
              <a:rPr lang="ru-RU" altLang="ru-RU" sz="2800" dirty="0" err="1"/>
              <a:t>алканов</a:t>
            </a:r>
            <a:endParaRPr lang="ru-RU" altLang="ru-RU" sz="2800" dirty="0"/>
          </a:p>
        </p:txBody>
      </p:sp>
      <p:sp>
        <p:nvSpPr>
          <p:cNvPr id="167939" name="Rectangle 3">
            <a:extLst>
              <a:ext uri="{FF2B5EF4-FFF2-40B4-BE49-F238E27FC236}">
                <a16:creationId xmlns:a16="http://schemas.microsoft.com/office/drawing/2014/main" xmlns="" id="{AB5F3174-9324-4756-9239-FC381B6C9B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6050" y="576423"/>
            <a:ext cx="5480050" cy="2486065"/>
          </a:xfrm>
        </p:spPr>
        <p:txBody>
          <a:bodyPr/>
          <a:lstStyle/>
          <a:p>
            <a:pPr indent="358775" algn="just">
              <a:lnSpc>
                <a:spcPct val="90000"/>
              </a:lnSpc>
            </a:pPr>
            <a:r>
              <a:rPr lang="ru-RU" altLang="ru-RU" sz="1325" dirty="0">
                <a:latin typeface="Arial" panose="020B0604020202020204" pitchFamily="34" charset="0"/>
                <a:cs typeface="Arial" panose="020B0604020202020204" pitchFamily="34" charset="0"/>
              </a:rPr>
              <a:t>Для </a:t>
            </a:r>
            <a:r>
              <a:rPr lang="ru-RU" altLang="ru-RU" sz="1325" dirty="0" err="1">
                <a:latin typeface="Arial" panose="020B0604020202020204" pitchFamily="34" charset="0"/>
                <a:cs typeface="Arial" panose="020B0604020202020204" pitchFamily="34" charset="0"/>
              </a:rPr>
              <a:t>алканов</a:t>
            </a:r>
            <a:r>
              <a:rPr lang="ru-RU" altLang="ru-RU" sz="1325" dirty="0">
                <a:latin typeface="Arial" panose="020B0604020202020204" pitchFamily="34" charset="0"/>
                <a:cs typeface="Arial" panose="020B0604020202020204" pitchFamily="34" charset="0"/>
              </a:rPr>
              <a:t> характерна </a:t>
            </a:r>
            <a:r>
              <a:rPr lang="ru-RU" altLang="ru-RU" b="1" dirty="0">
                <a:latin typeface="Arial" panose="020B0604020202020204" pitchFamily="34" charset="0"/>
                <a:cs typeface="Arial" panose="020B0604020202020204" pitchFamily="34" charset="0"/>
              </a:rPr>
              <a:t>структурная изомерия (изомерия углеродного скелета)</a:t>
            </a:r>
            <a:r>
              <a:rPr lang="en-US" altLang="ru-RU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altLang="ru-RU" sz="1325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8402" indent="-288402" algn="ctr">
              <a:lnSpc>
                <a:spcPct val="90000"/>
              </a:lnSpc>
            </a:pPr>
            <a:endParaRPr lang="ru-RU" altLang="ru-RU" sz="105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8402" indent="-288402" algn="ctr">
              <a:lnSpc>
                <a:spcPct val="90000"/>
              </a:lnSpc>
            </a:pPr>
            <a:r>
              <a:rPr lang="en-US" alt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CH</a:t>
            </a:r>
            <a:r>
              <a:rPr lang="en-US" altLang="ru-RU" sz="900" b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– CH</a:t>
            </a:r>
            <a:r>
              <a:rPr lang="ru-RU" altLang="ru-RU" sz="900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alt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–СН</a:t>
            </a:r>
            <a:r>
              <a:rPr lang="ru-RU" altLang="ru-RU" sz="900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-</a:t>
            </a:r>
            <a:r>
              <a:rPr lang="ru-RU" alt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СН</a:t>
            </a:r>
            <a:r>
              <a:rPr lang="ru-RU" altLang="ru-RU" sz="900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alt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CH</a:t>
            </a:r>
            <a:r>
              <a:rPr lang="en-US" altLang="ru-RU" sz="900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- CH</a:t>
            </a:r>
            <a:r>
              <a:rPr lang="en-US" altLang="ru-RU" sz="900" b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  <a:p>
            <a:pPr marL="288402" indent="-288402" algn="ctr">
              <a:lnSpc>
                <a:spcPct val="90000"/>
              </a:lnSpc>
            </a:pPr>
            <a:r>
              <a:rPr lang="ru-RU" altLang="ru-RU" sz="1325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ru-RU" altLang="ru-RU" sz="132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н-гексан</a:t>
            </a:r>
          </a:p>
          <a:p>
            <a:pPr marL="288402" indent="-288402" algn="l" defTabSz="808038">
              <a:lnSpc>
                <a:spcPct val="90000"/>
              </a:lnSpc>
            </a:pPr>
            <a:r>
              <a:rPr lang="ru-RU" altLang="ru-RU" sz="1325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</a:t>
            </a:r>
            <a:r>
              <a:rPr lang="ru-RU" altLang="ru-RU" sz="1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	 4            3           2           1	</a:t>
            </a:r>
          </a:p>
          <a:p>
            <a:pPr marL="288402" indent="-288402" algn="l">
              <a:lnSpc>
                <a:spcPct val="90000"/>
              </a:lnSpc>
            </a:pPr>
            <a:r>
              <a:rPr lang="en-US" altLang="ru-RU" b="1" dirty="0">
                <a:latin typeface="Arial" panose="020B0604020202020204" pitchFamily="34" charset="0"/>
                <a:cs typeface="Arial" panose="020B0604020202020204" pitchFamily="34" charset="0"/>
              </a:rPr>
              <a:t>CH</a:t>
            </a:r>
            <a:r>
              <a:rPr lang="en-US" altLang="ru-RU" sz="800" b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ru-RU" b="1" dirty="0">
                <a:latin typeface="Arial" panose="020B0604020202020204" pitchFamily="34" charset="0"/>
                <a:cs typeface="Arial" panose="020B0604020202020204" pitchFamily="34" charset="0"/>
              </a:rPr>
              <a:t> – CH</a:t>
            </a:r>
            <a:r>
              <a:rPr lang="ru-RU" altLang="ru-RU" sz="800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altLang="ru-RU" b="1" dirty="0">
                <a:latin typeface="Arial" panose="020B0604020202020204" pitchFamily="34" charset="0"/>
                <a:cs typeface="Arial" panose="020B0604020202020204" pitchFamily="34" charset="0"/>
              </a:rPr>
              <a:t> –СН</a:t>
            </a:r>
            <a:r>
              <a:rPr lang="ru-RU" altLang="ru-RU" sz="800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ru-RU" b="1" dirty="0">
                <a:latin typeface="Arial" panose="020B0604020202020204" pitchFamily="34" charset="0"/>
                <a:cs typeface="Arial" panose="020B0604020202020204" pitchFamily="34" charset="0"/>
              </a:rPr>
              <a:t> -</a:t>
            </a:r>
            <a:r>
              <a:rPr lang="ru-RU" altLang="ru-RU" b="1" dirty="0">
                <a:latin typeface="Arial" panose="020B0604020202020204" pitchFamily="34" charset="0"/>
                <a:cs typeface="Arial" panose="020B0604020202020204" pitchFamily="34" charset="0"/>
              </a:rPr>
              <a:t> СН</a:t>
            </a:r>
            <a:r>
              <a:rPr lang="ru-RU" altLang="ru-RU" sz="800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b="1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altLang="ru-RU" b="1" dirty="0">
                <a:latin typeface="Arial" panose="020B0604020202020204" pitchFamily="34" charset="0"/>
                <a:cs typeface="Arial" panose="020B0604020202020204" pitchFamily="34" charset="0"/>
              </a:rPr>
              <a:t>CH</a:t>
            </a:r>
            <a:r>
              <a:rPr lang="en-US" altLang="ru-RU" sz="800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altLang="ru-RU" sz="800" b="1" dirty="0">
                <a:latin typeface="Arial" panose="020B0604020202020204" pitchFamily="34" charset="0"/>
                <a:cs typeface="Arial" panose="020B0604020202020204" pitchFamily="34" charset="0"/>
              </a:rPr>
              <a:t> 	</a:t>
            </a:r>
            <a:r>
              <a:rPr lang="en-US" altLang="ru-RU" b="1" dirty="0">
                <a:latin typeface="Arial" panose="020B0604020202020204" pitchFamily="34" charset="0"/>
                <a:cs typeface="Arial" panose="020B0604020202020204" pitchFamily="34" charset="0"/>
              </a:rPr>
              <a:t>CH</a:t>
            </a:r>
            <a:r>
              <a:rPr lang="en-US" altLang="ru-RU" sz="800" b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ru-RU" b="1" dirty="0">
                <a:latin typeface="Arial" panose="020B0604020202020204" pitchFamily="34" charset="0"/>
                <a:cs typeface="Arial" panose="020B0604020202020204" pitchFamily="34" charset="0"/>
              </a:rPr>
              <a:t> – CH</a:t>
            </a:r>
            <a:r>
              <a:rPr lang="ru-RU" altLang="ru-RU" sz="800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altLang="ru-RU" b="1" dirty="0">
                <a:latin typeface="Arial" panose="020B0604020202020204" pitchFamily="34" charset="0"/>
                <a:cs typeface="Arial" panose="020B0604020202020204" pitchFamily="34" charset="0"/>
              </a:rPr>
              <a:t> –СН</a:t>
            </a:r>
            <a:r>
              <a:rPr lang="ru-RU" altLang="ru-RU" sz="800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ru-RU" b="1" dirty="0">
                <a:latin typeface="Arial" panose="020B0604020202020204" pitchFamily="34" charset="0"/>
                <a:cs typeface="Arial" panose="020B0604020202020204" pitchFamily="34" charset="0"/>
              </a:rPr>
              <a:t> -</a:t>
            </a:r>
            <a:r>
              <a:rPr lang="ru-RU" altLang="ru-RU" b="1" dirty="0">
                <a:latin typeface="Arial" panose="020B0604020202020204" pitchFamily="34" charset="0"/>
                <a:cs typeface="Arial" panose="020B0604020202020204" pitchFamily="34" charset="0"/>
              </a:rPr>
              <a:t> СН</a:t>
            </a:r>
            <a:r>
              <a:rPr lang="en-US" alt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b="1" dirty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en-US" altLang="ru-RU" b="1" dirty="0">
                <a:latin typeface="Arial" panose="020B0604020202020204" pitchFamily="34" charset="0"/>
                <a:cs typeface="Arial" panose="020B0604020202020204" pitchFamily="34" charset="0"/>
              </a:rPr>
              <a:t>CH</a:t>
            </a:r>
            <a:r>
              <a:rPr lang="ru-RU" altLang="ru-RU" sz="800" b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altLang="ru-RU" sz="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8402" indent="-288402" algn="l">
              <a:lnSpc>
                <a:spcPct val="90000"/>
              </a:lnSpc>
            </a:pPr>
            <a:endParaRPr lang="en-US" altLang="ru-RU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8402" indent="-288402" algn="ctr">
              <a:lnSpc>
                <a:spcPct val="90000"/>
              </a:lnSpc>
            </a:pPr>
            <a:endParaRPr lang="ru-RU" altLang="ru-RU" sz="1325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8402" indent="-288402" algn="l">
              <a:lnSpc>
                <a:spcPct val="90000"/>
              </a:lnSpc>
            </a:pPr>
            <a:r>
              <a:rPr lang="ru-RU" altLang="ru-RU" sz="132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н-гексан		 </a:t>
            </a:r>
            <a:endParaRPr lang="ru-RU" altLang="ru-RU" sz="1325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271463">
              <a:lnSpc>
                <a:spcPct val="90000"/>
              </a:lnSpc>
            </a:pPr>
            <a:endParaRPr lang="ru-RU" altLang="ru-RU" sz="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271463">
              <a:lnSpc>
                <a:spcPct val="90000"/>
              </a:lnSpc>
            </a:pPr>
            <a:r>
              <a:rPr lang="ru-RU" altLang="ru-RU" sz="1100" dirty="0">
                <a:latin typeface="Arial" panose="020B0604020202020204" pitchFamily="34" charset="0"/>
                <a:cs typeface="Arial" panose="020B0604020202020204" pitchFamily="34" charset="0"/>
              </a:rPr>
              <a:t>Укорачивая цепочку последовательно на один углеродный атом, составляем формулы изомеров гексана.</a:t>
            </a:r>
          </a:p>
          <a:p>
            <a:pPr indent="271463">
              <a:lnSpc>
                <a:spcPct val="90000"/>
              </a:lnSpc>
            </a:pPr>
            <a:r>
              <a:rPr lang="ru-RU" altLang="ru-RU" sz="1100" dirty="0">
                <a:latin typeface="Arial" panose="020B0604020202020204" pitchFamily="34" charset="0"/>
                <a:cs typeface="Arial" panose="020B0604020202020204" pitchFamily="34" charset="0"/>
              </a:rPr>
              <a:t>Чтобы не написать «лишние» формулы изомеров, нужно сразу называть изображенный </a:t>
            </a:r>
            <a:r>
              <a:rPr lang="ru-RU" alt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алкан</a:t>
            </a:r>
            <a:r>
              <a:rPr lang="ru-RU" altLang="ru-RU" sz="1100" dirty="0">
                <a:latin typeface="Arial" panose="020B0604020202020204" pitchFamily="34" charset="0"/>
                <a:cs typeface="Arial" panose="020B0604020202020204" pitchFamily="34" charset="0"/>
              </a:rPr>
              <a:t>: двух одинаковых названий быть не должно.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0FC8BB7A-4404-47B2-A95C-BBCB5CEE151D}"/>
              </a:ext>
            </a:extLst>
          </p:cNvPr>
          <p:cNvSpPr/>
          <p:nvPr/>
        </p:nvSpPr>
        <p:spPr>
          <a:xfrm>
            <a:off x="1892300" y="1923330"/>
            <a:ext cx="50847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CH</a:t>
            </a:r>
            <a:r>
              <a:rPr lang="en-US" altLang="ru-RU" sz="800" b="1" i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1400" i="1" dirty="0"/>
          </a:p>
        </p:txBody>
      </p:sp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xmlns="" id="{E25C728D-0ADA-4C6F-BE5B-35142D1AAD1A}"/>
              </a:ext>
            </a:extLst>
          </p:cNvPr>
          <p:cNvCxnSpPr/>
          <p:nvPr/>
        </p:nvCxnSpPr>
        <p:spPr>
          <a:xfrm>
            <a:off x="2044700" y="1847130"/>
            <a:ext cx="0" cy="15240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xmlns="" id="{F11A9A53-7B15-4F61-9F57-60C51B8BCBAE}"/>
              </a:ext>
            </a:extLst>
          </p:cNvPr>
          <p:cNvCxnSpPr>
            <a:cxnSpLocks/>
          </p:cNvCxnSpPr>
          <p:nvPr/>
        </p:nvCxnSpPr>
        <p:spPr>
          <a:xfrm>
            <a:off x="4406900" y="1845182"/>
            <a:ext cx="0" cy="156295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11156E7B-F81E-4CFB-857A-36BD5BDE1E72}"/>
              </a:ext>
            </a:extLst>
          </p:cNvPr>
          <p:cNvSpPr/>
          <p:nvPr/>
        </p:nvSpPr>
        <p:spPr>
          <a:xfrm>
            <a:off x="4256243" y="1934887"/>
            <a:ext cx="50847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CH</a:t>
            </a:r>
            <a:r>
              <a:rPr lang="en-US" altLang="ru-RU" sz="800" b="1" i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1400" i="1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ABFA1D49-CC66-4481-8CA5-59270100DA04}"/>
              </a:ext>
            </a:extLst>
          </p:cNvPr>
          <p:cNvSpPr/>
          <p:nvPr/>
        </p:nvSpPr>
        <p:spPr>
          <a:xfrm>
            <a:off x="3263900" y="2152848"/>
            <a:ext cx="155767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1400" i="1" dirty="0">
                <a:latin typeface="Arial" panose="020B0604020202020204" pitchFamily="34" charset="0"/>
                <a:cs typeface="Arial" panose="020B0604020202020204" pitchFamily="34" charset="0"/>
              </a:rPr>
              <a:t>2-метилпентан</a:t>
            </a:r>
            <a:endParaRPr lang="ru-RU" sz="1400" i="1" dirty="0"/>
          </a:p>
        </p:txBody>
      </p:sp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xmlns="" id="{A4D47B5A-D782-4134-9949-4A434E9CBA3E}"/>
              </a:ext>
            </a:extLst>
          </p:cNvPr>
          <p:cNvCxnSpPr>
            <a:cxnSpLocks/>
          </p:cNvCxnSpPr>
          <p:nvPr/>
        </p:nvCxnSpPr>
        <p:spPr>
          <a:xfrm>
            <a:off x="561290" y="1487148"/>
            <a:ext cx="1413087" cy="716068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xmlns="" id="{E6B461F6-F966-40F9-9C37-F6AB226D0B52}"/>
              </a:ext>
            </a:extLst>
          </p:cNvPr>
          <p:cNvCxnSpPr>
            <a:cxnSpLocks/>
          </p:cNvCxnSpPr>
          <p:nvPr/>
        </p:nvCxnSpPr>
        <p:spPr>
          <a:xfrm flipH="1">
            <a:off x="504435" y="1491635"/>
            <a:ext cx="1384935" cy="716068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557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xmlns="" id="{2A0D6C2E-0026-4663-BE66-35FC0CC91D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46355" y="98425"/>
            <a:ext cx="3871504" cy="304800"/>
          </a:xfrm>
        </p:spPr>
        <p:txBody>
          <a:bodyPr/>
          <a:lstStyle/>
          <a:p>
            <a:pPr algn="ctr" eaLnBrk="1" hangingPunct="1"/>
            <a:r>
              <a:rPr lang="ru-RU" altLang="ru-RU" sz="2800" dirty="0"/>
              <a:t>Изомерия </a:t>
            </a:r>
            <a:r>
              <a:rPr lang="ru-RU" altLang="ru-RU" sz="2800" dirty="0" err="1"/>
              <a:t>алканов</a:t>
            </a:r>
            <a:endParaRPr lang="ru-RU" altLang="ru-RU" sz="2800" dirty="0"/>
          </a:p>
        </p:txBody>
      </p:sp>
      <p:sp>
        <p:nvSpPr>
          <p:cNvPr id="167939" name="Rectangle 3">
            <a:extLst>
              <a:ext uri="{FF2B5EF4-FFF2-40B4-BE49-F238E27FC236}">
                <a16:creationId xmlns:a16="http://schemas.microsoft.com/office/drawing/2014/main" xmlns="" id="{AB5F3174-9324-4756-9239-FC381B6C9B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6050" y="576423"/>
            <a:ext cx="5556250" cy="1270732"/>
          </a:xfrm>
        </p:spPr>
        <p:txBody>
          <a:bodyPr/>
          <a:lstStyle/>
          <a:p>
            <a:pPr marL="288402" indent="-288402" algn="ctr">
              <a:lnSpc>
                <a:spcPct val="90000"/>
              </a:lnSpc>
            </a:pPr>
            <a:r>
              <a:rPr lang="en-US" alt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CH</a:t>
            </a:r>
            <a:r>
              <a:rPr lang="en-US" altLang="ru-RU" sz="900" b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– CH</a:t>
            </a:r>
            <a:r>
              <a:rPr lang="ru-RU" altLang="ru-RU" sz="900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alt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–СН</a:t>
            </a:r>
            <a:r>
              <a:rPr lang="ru-RU" altLang="ru-RU" sz="900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-</a:t>
            </a:r>
            <a:r>
              <a:rPr lang="ru-RU" alt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СН</a:t>
            </a:r>
            <a:r>
              <a:rPr lang="ru-RU" altLang="ru-RU" sz="900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alt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CH</a:t>
            </a:r>
            <a:r>
              <a:rPr lang="en-US" altLang="ru-RU" sz="900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- CH</a:t>
            </a:r>
            <a:r>
              <a:rPr lang="en-US" altLang="ru-RU" sz="900" b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  <a:p>
            <a:pPr marL="288402" indent="-288402" algn="ctr">
              <a:lnSpc>
                <a:spcPct val="90000"/>
              </a:lnSpc>
            </a:pPr>
            <a:r>
              <a:rPr lang="ru-RU" altLang="ru-RU" sz="1325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ru-RU" altLang="ru-RU" sz="132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н-гексан</a:t>
            </a:r>
          </a:p>
          <a:p>
            <a:pPr marL="288402" indent="-288402" algn="l" defTabSz="808038">
              <a:lnSpc>
                <a:spcPct val="90000"/>
              </a:lnSpc>
            </a:pPr>
            <a:r>
              <a:rPr lang="ru-RU" altLang="ru-RU" sz="1325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325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altLang="ru-RU" sz="1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      2        3          4       5</a:t>
            </a:r>
            <a:r>
              <a:rPr lang="ru-RU" altLang="ru-RU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altLang="ru-RU" sz="1325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ru-RU" altLang="ru-RU" sz="1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	 4            3           2           1	</a:t>
            </a:r>
          </a:p>
          <a:p>
            <a:pPr marL="288402" indent="-288402" algn="l">
              <a:lnSpc>
                <a:spcPct val="90000"/>
              </a:lnSpc>
            </a:pPr>
            <a:r>
              <a:rPr lang="en-US" altLang="ru-RU" b="1" dirty="0">
                <a:latin typeface="Arial" panose="020B0604020202020204" pitchFamily="34" charset="0"/>
                <a:cs typeface="Arial" panose="020B0604020202020204" pitchFamily="34" charset="0"/>
              </a:rPr>
              <a:t>CH</a:t>
            </a:r>
            <a:r>
              <a:rPr lang="en-US" altLang="ru-RU" sz="800" b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ru-RU" b="1" dirty="0">
                <a:latin typeface="Arial" panose="020B0604020202020204" pitchFamily="34" charset="0"/>
                <a:cs typeface="Arial" panose="020B0604020202020204" pitchFamily="34" charset="0"/>
              </a:rPr>
              <a:t> – CH</a:t>
            </a:r>
            <a:r>
              <a:rPr lang="ru-RU" altLang="ru-RU" sz="800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altLang="ru-RU" b="1" dirty="0">
                <a:latin typeface="Arial" panose="020B0604020202020204" pitchFamily="34" charset="0"/>
                <a:cs typeface="Arial" panose="020B0604020202020204" pitchFamily="34" charset="0"/>
              </a:rPr>
              <a:t> –СН</a:t>
            </a:r>
            <a:r>
              <a:rPr lang="ru-RU" altLang="ru-RU" sz="800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ru-RU" b="1" dirty="0">
                <a:latin typeface="Arial" panose="020B0604020202020204" pitchFamily="34" charset="0"/>
                <a:cs typeface="Arial" panose="020B0604020202020204" pitchFamily="34" charset="0"/>
              </a:rPr>
              <a:t> -</a:t>
            </a:r>
            <a:r>
              <a:rPr lang="ru-RU" altLang="ru-RU" b="1" dirty="0">
                <a:latin typeface="Arial" panose="020B0604020202020204" pitchFamily="34" charset="0"/>
                <a:cs typeface="Arial" panose="020B0604020202020204" pitchFamily="34" charset="0"/>
              </a:rPr>
              <a:t> СН</a:t>
            </a:r>
            <a:r>
              <a:rPr lang="en-US" alt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b="1" dirty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en-US" altLang="ru-RU" b="1" dirty="0">
                <a:latin typeface="Arial" panose="020B0604020202020204" pitchFamily="34" charset="0"/>
                <a:cs typeface="Arial" panose="020B0604020202020204" pitchFamily="34" charset="0"/>
              </a:rPr>
              <a:t>CH</a:t>
            </a:r>
            <a:r>
              <a:rPr lang="ru-RU" altLang="ru-RU" sz="800" b="1" dirty="0">
                <a:latin typeface="Arial" panose="020B0604020202020204" pitchFamily="34" charset="0"/>
                <a:cs typeface="Arial" panose="020B0604020202020204" pitchFamily="34" charset="0"/>
              </a:rPr>
              <a:t>3                     </a:t>
            </a:r>
            <a:r>
              <a:rPr lang="en-US" altLang="ru-RU" b="1" dirty="0">
                <a:latin typeface="Arial" panose="020B0604020202020204" pitchFamily="34" charset="0"/>
                <a:cs typeface="Arial" panose="020B0604020202020204" pitchFamily="34" charset="0"/>
              </a:rPr>
              <a:t>CH</a:t>
            </a:r>
            <a:r>
              <a:rPr lang="en-US" altLang="ru-RU" sz="800" b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ru-RU" b="1" dirty="0">
                <a:latin typeface="Arial" panose="020B0604020202020204" pitchFamily="34" charset="0"/>
                <a:cs typeface="Arial" panose="020B0604020202020204" pitchFamily="34" charset="0"/>
              </a:rPr>
              <a:t> – CH</a:t>
            </a:r>
            <a:r>
              <a:rPr lang="ru-RU" altLang="ru-RU" sz="800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altLang="ru-RU" b="1" dirty="0">
                <a:latin typeface="Arial" panose="020B0604020202020204" pitchFamily="34" charset="0"/>
                <a:cs typeface="Arial" panose="020B0604020202020204" pitchFamily="34" charset="0"/>
              </a:rPr>
              <a:t> –СН</a:t>
            </a:r>
            <a:r>
              <a:rPr lang="en-US" altLang="ru-RU" b="1" dirty="0">
                <a:latin typeface="Arial" panose="020B0604020202020204" pitchFamily="34" charset="0"/>
                <a:cs typeface="Arial" panose="020B0604020202020204" pitchFamily="34" charset="0"/>
              </a:rPr>
              <a:t> –</a:t>
            </a:r>
            <a:r>
              <a:rPr lang="ru-RU" altLang="ru-RU" b="1" dirty="0">
                <a:latin typeface="Arial" panose="020B0604020202020204" pitchFamily="34" charset="0"/>
                <a:cs typeface="Arial" panose="020B0604020202020204" pitchFamily="34" charset="0"/>
              </a:rPr>
              <a:t> СН</a:t>
            </a:r>
            <a:r>
              <a:rPr lang="ru-RU" altLang="ru-RU" sz="760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b="1" dirty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en-US" altLang="ru-RU" b="1" dirty="0">
                <a:latin typeface="Arial" panose="020B0604020202020204" pitchFamily="34" charset="0"/>
                <a:cs typeface="Arial" panose="020B0604020202020204" pitchFamily="34" charset="0"/>
              </a:rPr>
              <a:t>CH</a:t>
            </a:r>
            <a:r>
              <a:rPr lang="ru-RU" altLang="ru-RU" sz="800" b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altLang="ru-RU" sz="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8402" indent="-288402" algn="l">
              <a:lnSpc>
                <a:spcPct val="90000"/>
              </a:lnSpc>
            </a:pPr>
            <a:endParaRPr lang="en-US" altLang="ru-RU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8402" indent="-288402" algn="ctr">
              <a:lnSpc>
                <a:spcPct val="90000"/>
              </a:lnSpc>
            </a:pPr>
            <a:endParaRPr lang="ru-RU" altLang="ru-RU" sz="1325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8402" indent="-288402" algn="l">
              <a:lnSpc>
                <a:spcPct val="90000"/>
              </a:lnSpc>
            </a:pPr>
            <a:r>
              <a:rPr lang="ru-RU" altLang="ru-RU" sz="132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</a:t>
            </a:r>
            <a:endParaRPr lang="ru-RU" altLang="ru-RU" sz="1325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0FC8BB7A-4404-47B2-A95C-BBCB5CEE151D}"/>
              </a:ext>
            </a:extLst>
          </p:cNvPr>
          <p:cNvSpPr/>
          <p:nvPr/>
        </p:nvSpPr>
        <p:spPr>
          <a:xfrm>
            <a:off x="601475" y="1409784"/>
            <a:ext cx="50847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CH</a:t>
            </a:r>
            <a:r>
              <a:rPr lang="en-US" altLang="ru-RU" sz="800" b="1" i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1400" i="1" dirty="0"/>
          </a:p>
        </p:txBody>
      </p:sp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xmlns="" id="{E25C728D-0ADA-4C6F-BE5B-35142D1AAD1A}"/>
              </a:ext>
            </a:extLst>
          </p:cNvPr>
          <p:cNvCxnSpPr/>
          <p:nvPr/>
        </p:nvCxnSpPr>
        <p:spPr>
          <a:xfrm>
            <a:off x="749300" y="1334049"/>
            <a:ext cx="0" cy="15240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xmlns="" id="{F11A9A53-7B15-4F61-9F57-60C51B8BCBAE}"/>
              </a:ext>
            </a:extLst>
          </p:cNvPr>
          <p:cNvCxnSpPr>
            <a:cxnSpLocks/>
          </p:cNvCxnSpPr>
          <p:nvPr/>
        </p:nvCxnSpPr>
        <p:spPr>
          <a:xfrm>
            <a:off x="3949700" y="1317625"/>
            <a:ext cx="0" cy="156295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11156E7B-F81E-4CFB-857A-36BD5BDE1E72}"/>
              </a:ext>
            </a:extLst>
          </p:cNvPr>
          <p:cNvSpPr/>
          <p:nvPr/>
        </p:nvSpPr>
        <p:spPr>
          <a:xfrm>
            <a:off x="3788498" y="1460487"/>
            <a:ext cx="50847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CH</a:t>
            </a:r>
            <a:r>
              <a:rPr lang="en-US" altLang="ru-RU" sz="800" b="1" i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1400" i="1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ABFA1D49-CC66-4481-8CA5-59270100DA04}"/>
              </a:ext>
            </a:extLst>
          </p:cNvPr>
          <p:cNvSpPr/>
          <p:nvPr/>
        </p:nvSpPr>
        <p:spPr>
          <a:xfrm>
            <a:off x="3340100" y="1682240"/>
            <a:ext cx="164339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3-метилпентан</a:t>
            </a:r>
            <a:endParaRPr lang="ru-RU" sz="1400" b="1" i="1" dirty="0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xmlns="" id="{D51663F7-FD52-423D-BD9E-EC2323247336}"/>
              </a:ext>
            </a:extLst>
          </p:cNvPr>
          <p:cNvSpPr/>
          <p:nvPr/>
        </p:nvSpPr>
        <p:spPr>
          <a:xfrm>
            <a:off x="443154" y="1654934"/>
            <a:ext cx="191110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4-метилпентан - ?</a:t>
            </a:r>
            <a:endParaRPr lang="ru-RU" sz="1400" b="1" i="1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89BC101C-B78F-4250-9BDA-B4301697467B}"/>
              </a:ext>
            </a:extLst>
          </p:cNvPr>
          <p:cNvSpPr/>
          <p:nvPr/>
        </p:nvSpPr>
        <p:spPr>
          <a:xfrm>
            <a:off x="88674" y="2015640"/>
            <a:ext cx="193995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CH</a:t>
            </a:r>
            <a:r>
              <a:rPr lang="en-US" altLang="ru-RU" sz="800" b="1" i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ru-RU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 – CH</a:t>
            </a:r>
            <a:r>
              <a:rPr lang="ru-RU" altLang="ru-RU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 –СН</a:t>
            </a:r>
            <a:r>
              <a:rPr lang="en-US" altLang="ru-RU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 –</a:t>
            </a:r>
            <a:r>
              <a:rPr lang="ru-RU" altLang="ru-RU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 СН</a:t>
            </a:r>
            <a:r>
              <a:rPr lang="ru-RU" altLang="ru-RU" sz="760" b="1" i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760" i="1" dirty="0"/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xmlns="" id="{1670DF21-79E9-4679-B4DF-17F4B2F0D6CA}"/>
              </a:ext>
            </a:extLst>
          </p:cNvPr>
          <p:cNvSpPr/>
          <p:nvPr/>
        </p:nvSpPr>
        <p:spPr>
          <a:xfrm>
            <a:off x="1054100" y="2339285"/>
            <a:ext cx="50847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CH</a:t>
            </a:r>
            <a:r>
              <a:rPr lang="en-US" altLang="ru-RU" sz="800" b="1" i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1400" i="1" dirty="0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xmlns="" id="{982F93E5-41E8-4409-BCAA-C5B57366DA2C}"/>
              </a:ext>
            </a:extLst>
          </p:cNvPr>
          <p:cNvSpPr/>
          <p:nvPr/>
        </p:nvSpPr>
        <p:spPr>
          <a:xfrm>
            <a:off x="601475" y="2338013"/>
            <a:ext cx="50847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CH</a:t>
            </a:r>
            <a:r>
              <a:rPr lang="en-US" altLang="ru-RU" sz="800" b="1" i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1400" i="1" dirty="0"/>
          </a:p>
        </p:txBody>
      </p: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xmlns="" id="{901E7F9C-062E-4BD1-A59C-20410C4A2622}"/>
              </a:ext>
            </a:extLst>
          </p:cNvPr>
          <p:cNvCxnSpPr>
            <a:cxnSpLocks/>
          </p:cNvCxnSpPr>
          <p:nvPr/>
        </p:nvCxnSpPr>
        <p:spPr>
          <a:xfrm>
            <a:off x="1206500" y="2245269"/>
            <a:ext cx="0" cy="156295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xmlns="" id="{D5AB6451-4FC0-4F17-BEA3-78A96D170668}"/>
              </a:ext>
            </a:extLst>
          </p:cNvPr>
          <p:cNvCxnSpPr>
            <a:cxnSpLocks/>
          </p:cNvCxnSpPr>
          <p:nvPr/>
        </p:nvCxnSpPr>
        <p:spPr>
          <a:xfrm>
            <a:off x="749300" y="2259865"/>
            <a:ext cx="0" cy="156295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xmlns="" id="{0FD9A7AC-109E-4817-BC38-E6B5CAFBBC67}"/>
              </a:ext>
            </a:extLst>
          </p:cNvPr>
          <p:cNvSpPr/>
          <p:nvPr/>
        </p:nvSpPr>
        <p:spPr>
          <a:xfrm>
            <a:off x="200455" y="2668427"/>
            <a:ext cx="201208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2,3-диметилпентан</a:t>
            </a:r>
            <a:endParaRPr lang="ru-RU" sz="1400" b="1" i="1" dirty="0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xmlns="" id="{AFF24EC3-8C9B-48C7-88DB-413C88B917F8}"/>
              </a:ext>
            </a:extLst>
          </p:cNvPr>
          <p:cNvSpPr/>
          <p:nvPr/>
        </p:nvSpPr>
        <p:spPr>
          <a:xfrm>
            <a:off x="112337" y="1844122"/>
            <a:ext cx="28829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altLang="ru-RU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1         2      3       4 </a:t>
            </a:r>
            <a:endParaRPr lang="ru-RU" sz="1400" dirty="0"/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xmlns="" id="{092876D1-1E02-4940-9841-FF713B573287}"/>
              </a:ext>
            </a:extLst>
          </p:cNvPr>
          <p:cNvSpPr/>
          <p:nvPr/>
        </p:nvSpPr>
        <p:spPr>
          <a:xfrm>
            <a:off x="3326993" y="2198337"/>
            <a:ext cx="185178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CH</a:t>
            </a:r>
            <a:r>
              <a:rPr lang="en-US" altLang="ru-RU" sz="800" b="1" i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ru-RU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 – C</a:t>
            </a:r>
            <a:r>
              <a:rPr lang="ru-RU" altLang="ru-RU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 –СН</a:t>
            </a:r>
            <a:r>
              <a:rPr lang="ru-RU" altLang="ru-RU" sz="760" b="1" i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ru-RU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 –</a:t>
            </a:r>
            <a:r>
              <a:rPr lang="ru-RU" altLang="ru-RU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 СН</a:t>
            </a:r>
            <a:r>
              <a:rPr lang="ru-RU" altLang="ru-RU" sz="760" b="1" i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760" i="1" dirty="0"/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xmlns="" id="{01A9C786-602E-4147-98A8-91097C60DF4D}"/>
              </a:ext>
            </a:extLst>
          </p:cNvPr>
          <p:cNvSpPr/>
          <p:nvPr/>
        </p:nvSpPr>
        <p:spPr>
          <a:xfrm>
            <a:off x="3835058" y="1861751"/>
            <a:ext cx="50847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CH</a:t>
            </a:r>
            <a:r>
              <a:rPr lang="en-US" altLang="ru-RU" sz="800" b="1" i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1400" i="1" dirty="0"/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xmlns="" id="{0940D5B5-07DC-4FED-8275-C154361A365A}"/>
              </a:ext>
            </a:extLst>
          </p:cNvPr>
          <p:cNvSpPr/>
          <p:nvPr/>
        </p:nvSpPr>
        <p:spPr>
          <a:xfrm>
            <a:off x="3835465" y="2491684"/>
            <a:ext cx="50847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CH</a:t>
            </a:r>
            <a:r>
              <a:rPr lang="en-US" altLang="ru-RU" sz="800" b="1" i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1400" i="1" dirty="0"/>
          </a:p>
        </p:txBody>
      </p:sp>
      <p:cxnSp>
        <p:nvCxnSpPr>
          <p:cNvPr id="22" name="Прямая соединительная линия 21">
            <a:extLst>
              <a:ext uri="{FF2B5EF4-FFF2-40B4-BE49-F238E27FC236}">
                <a16:creationId xmlns:a16="http://schemas.microsoft.com/office/drawing/2014/main" xmlns="" id="{1F92054A-3071-4CB8-AC19-7ED2BBD0A2E2}"/>
              </a:ext>
            </a:extLst>
          </p:cNvPr>
          <p:cNvCxnSpPr>
            <a:cxnSpLocks/>
          </p:cNvCxnSpPr>
          <p:nvPr/>
        </p:nvCxnSpPr>
        <p:spPr>
          <a:xfrm>
            <a:off x="4025900" y="2097621"/>
            <a:ext cx="0" cy="156295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>
            <a:extLst>
              <a:ext uri="{FF2B5EF4-FFF2-40B4-BE49-F238E27FC236}">
                <a16:creationId xmlns:a16="http://schemas.microsoft.com/office/drawing/2014/main" xmlns="" id="{7540F98D-8EB0-4EBE-89A3-FBCAEC241FC2}"/>
              </a:ext>
            </a:extLst>
          </p:cNvPr>
          <p:cNvCxnSpPr>
            <a:cxnSpLocks/>
          </p:cNvCxnSpPr>
          <p:nvPr/>
        </p:nvCxnSpPr>
        <p:spPr>
          <a:xfrm>
            <a:off x="4023360" y="2427966"/>
            <a:ext cx="0" cy="156295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xmlns="" id="{CEC4250E-EBB8-4EB6-984A-A1046F2B203D}"/>
              </a:ext>
            </a:extLst>
          </p:cNvPr>
          <p:cNvSpPr/>
          <p:nvPr/>
        </p:nvSpPr>
        <p:spPr>
          <a:xfrm>
            <a:off x="3187700" y="2044448"/>
            <a:ext cx="28829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altLang="ru-RU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1        2    3        4 </a:t>
            </a:r>
            <a:endParaRPr lang="ru-RU" sz="1400" dirty="0"/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xmlns="" id="{2448F052-F9D8-41E1-822F-E5DCD0023009}"/>
              </a:ext>
            </a:extLst>
          </p:cNvPr>
          <p:cNvSpPr/>
          <p:nvPr/>
        </p:nvSpPr>
        <p:spPr>
          <a:xfrm>
            <a:off x="3326993" y="2799461"/>
            <a:ext cx="201208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2,2-диметилпентан</a:t>
            </a:r>
            <a:endParaRPr lang="ru-RU" sz="14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8F8EAE1-7622-4474-A027-0016123943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ru-RU" dirty="0"/>
              <a:t>Номенклатура </a:t>
            </a:r>
            <a:r>
              <a:rPr lang="ru-RU" dirty="0" err="1"/>
              <a:t>алканов</a:t>
            </a:r>
            <a:endParaRPr lang="ru-RU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6DC56AFF-1BD4-42F0-8BF2-CB1F925BD24A}"/>
              </a:ext>
            </a:extLst>
          </p:cNvPr>
          <p:cNvSpPr/>
          <p:nvPr/>
        </p:nvSpPr>
        <p:spPr>
          <a:xfrm>
            <a:off x="63500" y="555625"/>
            <a:ext cx="5638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Если имеются три заместителя, из которых два находятся на равном расстоянии от края цепи, нумерация проводится таким образом, чтобы средний заместитель имел наименьший номер:</a:t>
            </a:r>
            <a:endParaRPr lang="ru-RU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6" name="Picture 8" descr="Изооктан">
            <a:extLst>
              <a:ext uri="{FF2B5EF4-FFF2-40B4-BE49-F238E27FC236}">
                <a16:creationId xmlns:a16="http://schemas.microsoft.com/office/drawing/2014/main" xmlns="" id="{7AF69729-8209-4901-AF3B-6A5E3848138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65" b="28865"/>
          <a:stretch/>
        </p:blipFill>
        <p:spPr bwMode="auto">
          <a:xfrm>
            <a:off x="139700" y="1317625"/>
            <a:ext cx="2590800" cy="1095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2. Напишите структурные формулы: а) 2,2-диметилпентана; б) 2-метилбутана;  в) 2,3,5-триметилгексана.">
            <a:extLst>
              <a:ext uri="{FF2B5EF4-FFF2-40B4-BE49-F238E27FC236}">
                <a16:creationId xmlns:a16="http://schemas.microsoft.com/office/drawing/2014/main" xmlns="" id="{3F74AA98-DA9D-42E2-A1D7-92BCFE84C3E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10" t="71932" r="44713"/>
          <a:stretch/>
        </p:blipFill>
        <p:spPr bwMode="auto">
          <a:xfrm>
            <a:off x="2885440" y="1774825"/>
            <a:ext cx="2743200" cy="682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xmlns="" id="{DCCEB8A1-1813-4F31-B533-1AE18E45EF94}"/>
              </a:ext>
            </a:extLst>
          </p:cNvPr>
          <p:cNvSpPr/>
          <p:nvPr/>
        </p:nvSpPr>
        <p:spPr>
          <a:xfrm>
            <a:off x="292100" y="2613025"/>
            <a:ext cx="231986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2,2,5-триметилпентан</a:t>
            </a:r>
            <a:endParaRPr lang="ru-RU" sz="1400" b="1" i="1" dirty="0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xmlns="" id="{6831A7DA-A176-4EDE-92F8-6628D0BF7A1C}"/>
              </a:ext>
            </a:extLst>
          </p:cNvPr>
          <p:cNvSpPr/>
          <p:nvPr/>
        </p:nvSpPr>
        <p:spPr>
          <a:xfrm>
            <a:off x="3164842" y="2629965"/>
            <a:ext cx="222400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1400" b="1" i="1">
                <a:latin typeface="Arial" panose="020B0604020202020204" pitchFamily="34" charset="0"/>
                <a:cs typeface="Arial" panose="020B0604020202020204" pitchFamily="34" charset="0"/>
              </a:rPr>
              <a:t>2,3,5-триметилгексан</a:t>
            </a:r>
            <a:endParaRPr lang="ru-RU" sz="1400" b="1" i="1" dirty="0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xmlns="" id="{74AF235C-6EA5-4398-868D-0979533CAAA1}"/>
              </a:ext>
            </a:extLst>
          </p:cNvPr>
          <p:cNvSpPr/>
          <p:nvPr/>
        </p:nvSpPr>
        <p:spPr>
          <a:xfrm>
            <a:off x="137160" y="1557414"/>
            <a:ext cx="28829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altLang="ru-RU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1        2      3           4        5  </a:t>
            </a:r>
            <a:endParaRPr lang="ru-RU" sz="1400" dirty="0"/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xmlns="" id="{EAA62D90-B288-459E-B20A-CDBFF4E76FDB}"/>
              </a:ext>
            </a:extLst>
          </p:cNvPr>
          <p:cNvSpPr/>
          <p:nvPr/>
        </p:nvSpPr>
        <p:spPr>
          <a:xfrm>
            <a:off x="2830406" y="1557414"/>
            <a:ext cx="28829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altLang="ru-RU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1         2      3       4        5        6 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2839924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29783D7-4882-4F4C-8709-D41279266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161" y="98425"/>
            <a:ext cx="5536926" cy="315471"/>
          </a:xfrm>
        </p:spPr>
        <p:txBody>
          <a:bodyPr/>
          <a:lstStyle/>
          <a:p>
            <a:pPr defTabSz="630238"/>
            <a:r>
              <a:rPr lang="ru-RU" dirty="0"/>
              <a:t>Название галогенпроизводных </a:t>
            </a:r>
            <a:r>
              <a:rPr lang="ru-RU" dirty="0" err="1"/>
              <a:t>алканов</a:t>
            </a:r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B24A9665-6DE4-46F0-8A56-27147DE300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92100" y="631825"/>
            <a:ext cx="5181600" cy="1661993"/>
          </a:xfrm>
        </p:spPr>
        <p:txBody>
          <a:bodyPr/>
          <a:lstStyle/>
          <a:p>
            <a:pPr algn="ctr"/>
            <a:r>
              <a:rPr lang="ru-RU" sz="1200" dirty="0" smtClean="0"/>
              <a:t>Согласно </a:t>
            </a:r>
            <a:r>
              <a:rPr lang="ru-RU" sz="1200" dirty="0"/>
              <a:t>номенклатуре ИЮПАК, галогенпроизводные </a:t>
            </a:r>
            <a:r>
              <a:rPr lang="ru-RU" sz="1200" dirty="0" err="1"/>
              <a:t>алканов</a:t>
            </a:r>
            <a:r>
              <a:rPr lang="ru-RU" sz="1200" dirty="0"/>
              <a:t> называются следующим образом:</a:t>
            </a:r>
          </a:p>
          <a:p>
            <a:pPr marL="171450" lvl="0" indent="-171450" algn="just">
              <a:buFont typeface="Wingdings" panose="05000000000000000000" pitchFamily="2" charset="2"/>
              <a:buChar char="Ø"/>
            </a:pPr>
            <a:r>
              <a:rPr lang="ru-RU" sz="1200" dirty="0"/>
              <a:t>Атом галогена должен входить в состав главной цепи.</a:t>
            </a:r>
          </a:p>
          <a:p>
            <a:pPr marL="171450" lvl="0" indent="-171450" algn="just">
              <a:buFont typeface="Wingdings" panose="05000000000000000000" pitchFamily="2" charset="2"/>
              <a:buChar char="Ø"/>
            </a:pPr>
            <a:r>
              <a:rPr lang="ru-RU" sz="1200" u="sng" dirty="0"/>
              <a:t>Нумерацию</a:t>
            </a:r>
            <a:r>
              <a:rPr lang="ru-RU" sz="1200" dirty="0"/>
              <a:t> атомов углерода в главной цепи начинают </a:t>
            </a:r>
            <a:r>
              <a:rPr lang="ru-RU" sz="1200" u="sng" dirty="0"/>
              <a:t>с того конца, которому ближе атом галогена.</a:t>
            </a:r>
          </a:p>
          <a:p>
            <a:pPr marL="171450" lvl="0" indent="-171450" algn="just">
              <a:buFont typeface="Wingdings" panose="05000000000000000000" pitchFamily="2" charset="2"/>
              <a:buChar char="Ø"/>
            </a:pPr>
            <a:r>
              <a:rPr lang="ru-RU" sz="1200" dirty="0"/>
              <a:t>Последовательность названия радикалов и галогенов </a:t>
            </a:r>
            <a:r>
              <a:rPr lang="ru-RU" sz="1200"/>
              <a:t>также </a:t>
            </a:r>
            <a:r>
              <a:rPr lang="ru-RU" sz="1200" smtClean="0"/>
              <a:t>определяется </a:t>
            </a:r>
            <a:r>
              <a:rPr lang="ru-RU" sz="1200" dirty="0"/>
              <a:t>расположением их начальной буквы в алфавите. Затем ука­зывается название основной цепи.</a:t>
            </a:r>
          </a:p>
          <a:p>
            <a:pPr algn="just"/>
            <a:endParaRPr lang="ru-RU" sz="1200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xmlns="" id="{E5B948ED-7158-46E9-942F-2FBD6E819C4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9778" b="66356"/>
          <a:stretch/>
        </p:blipFill>
        <p:spPr bwMode="auto">
          <a:xfrm>
            <a:off x="444500" y="2104041"/>
            <a:ext cx="1985961" cy="1149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xmlns="" id="{21E0012C-612C-464C-847F-CEE0A306B52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2637" b="77760"/>
          <a:stretch/>
        </p:blipFill>
        <p:spPr bwMode="auto">
          <a:xfrm>
            <a:off x="2977017" y="2138119"/>
            <a:ext cx="2191883" cy="671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>
            <a:extLst>
              <a:ext uri="{FF2B5EF4-FFF2-40B4-BE49-F238E27FC236}">
                <a16:creationId xmlns:a16="http://schemas.microsoft.com/office/drawing/2014/main" xmlns="" id="{46DD44AC-E0BE-4FF3-83A4-3EDABDC7F57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642" b="77760"/>
          <a:stretch/>
        </p:blipFill>
        <p:spPr bwMode="auto">
          <a:xfrm>
            <a:off x="3351912" y="2757139"/>
            <a:ext cx="1749073" cy="671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1451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D2DC59D-171A-417E-9191-6363118BF1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69332"/>
          </a:xfrm>
        </p:spPr>
        <p:txBody>
          <a:bodyPr/>
          <a:lstStyle/>
          <a:p>
            <a:pPr algn="ctr"/>
            <a:r>
              <a:rPr lang="ru-RU" sz="2400" dirty="0"/>
              <a:t>Закрепление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xmlns="" id="{CF67C575-8441-4DD0-A715-F02EDF72B5A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758" t="22713" r="45494" b="54574"/>
          <a:stretch/>
        </p:blipFill>
        <p:spPr bwMode="auto">
          <a:xfrm>
            <a:off x="34712" y="586333"/>
            <a:ext cx="2962471" cy="8836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DF7BF616-B76F-4C35-A963-E53A0C7C2485}"/>
              </a:ext>
            </a:extLst>
          </p:cNvPr>
          <p:cNvSpPr/>
          <p:nvPr/>
        </p:nvSpPr>
        <p:spPr>
          <a:xfrm>
            <a:off x="3141153" y="766569"/>
            <a:ext cx="244894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altLang="ru-RU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2-бром-4-метил-4-фтор-</a:t>
            </a:r>
          </a:p>
          <a:p>
            <a:pPr algn="ctr"/>
            <a:r>
              <a:rPr lang="ru-RU" altLang="ru-RU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3-хлоргексан</a:t>
            </a:r>
            <a:endParaRPr lang="ru-RU" sz="1400" b="1" i="1" dirty="0"/>
          </a:p>
        </p:txBody>
      </p:sp>
      <p:pic>
        <p:nvPicPr>
          <p:cNvPr id="2054" name="Picture 6" descr="Обучение / Интернет-лицей | ТПУ">
            <a:extLst>
              <a:ext uri="{FF2B5EF4-FFF2-40B4-BE49-F238E27FC236}">
                <a16:creationId xmlns:a16="http://schemas.microsoft.com/office/drawing/2014/main" xmlns="" id="{D35B2FD9-2036-4317-8946-C792F416E7D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283" r="55527" b="18686"/>
          <a:stretch/>
        </p:blipFill>
        <p:spPr bwMode="auto">
          <a:xfrm>
            <a:off x="193528" y="1774826"/>
            <a:ext cx="2906060" cy="11737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22088B32-D702-4900-8C72-BB9760010902}"/>
              </a:ext>
            </a:extLst>
          </p:cNvPr>
          <p:cNvSpPr/>
          <p:nvPr/>
        </p:nvSpPr>
        <p:spPr>
          <a:xfrm>
            <a:off x="3266187" y="2216671"/>
            <a:ext cx="219887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altLang="ru-RU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4-изопропил-3-метил-</a:t>
            </a:r>
          </a:p>
          <a:p>
            <a:pPr algn="ctr"/>
            <a:r>
              <a:rPr lang="ru-RU" altLang="ru-RU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гептан</a:t>
            </a:r>
            <a:endParaRPr lang="ru-RU" sz="1400" b="1" i="1" dirty="0"/>
          </a:p>
        </p:txBody>
      </p:sp>
    </p:spTree>
    <p:extLst>
      <p:ext uri="{BB962C8B-B14F-4D97-AF65-F5344CB8AC3E}">
        <p14:creationId xmlns:p14="http://schemas.microsoft.com/office/powerpoint/2010/main" val="1154856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57004"/>
            <a:ext cx="5164320" cy="246221"/>
          </a:xfrm>
        </p:spPr>
        <p:txBody>
          <a:bodyPr/>
          <a:lstStyle/>
          <a:p>
            <a:pPr algn="ctr"/>
            <a:r>
              <a:rPr lang="ru-RU" sz="1600" dirty="0"/>
              <a:t>ЗАДАНИЕ ДЛЯ САМОСТОЯТЕЛЬНОЙ РАБОТЫ: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9699" y="860425"/>
            <a:ext cx="5486399" cy="1384995"/>
          </a:xfrm>
        </p:spPr>
        <p:txBody>
          <a:bodyPr/>
          <a:lstStyle/>
          <a:p>
            <a:pPr algn="ctr">
              <a:spcBef>
                <a:spcPts val="1200"/>
              </a:spcBef>
            </a:pPr>
            <a:r>
              <a:rPr lang="ru-RU" sz="2800" b="1" i="0" dirty="0"/>
              <a:t>Прочитайте §6.</a:t>
            </a:r>
          </a:p>
          <a:p>
            <a:pPr algn="ctr">
              <a:spcBef>
                <a:spcPts val="1200"/>
              </a:spcBef>
            </a:pPr>
            <a:r>
              <a:rPr lang="ru-RU" sz="2800" b="1" i="0" dirty="0"/>
              <a:t>Выполните № 2,3,7,11,12.</a:t>
            </a:r>
            <a:r>
              <a:rPr lang="ru-RU" sz="2400" i="0" dirty="0"/>
              <a:t/>
            </a:r>
            <a:br>
              <a:rPr lang="ru-RU" sz="2400" i="0" dirty="0"/>
            </a:b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021586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ru-RU" dirty="0"/>
              <a:t>ЦЕЛЬ УРОКА: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73" y="622657"/>
            <a:ext cx="5381627" cy="2523768"/>
          </a:xfrm>
        </p:spPr>
        <p:txBody>
          <a:bodyPr/>
          <a:lstStyle/>
          <a:p>
            <a:pPr marL="108000" algn="just">
              <a:spcBef>
                <a:spcPts val="600"/>
              </a:spcBef>
            </a:pPr>
            <a:r>
              <a:rPr lang="ru-RU" dirty="0" smtClean="0"/>
              <a:t>1) формирование </a:t>
            </a:r>
            <a:r>
              <a:rPr lang="ru-RU" dirty="0"/>
              <a:t>умений составлять названия </a:t>
            </a:r>
            <a:r>
              <a:rPr lang="ru-RU" dirty="0" err="1"/>
              <a:t>алканов</a:t>
            </a:r>
            <a:r>
              <a:rPr lang="ru-RU" dirty="0"/>
              <a:t> </a:t>
            </a:r>
            <a:r>
              <a:rPr lang="en-US" dirty="0" smtClean="0"/>
              <a:t>                </a:t>
            </a:r>
            <a:r>
              <a:rPr lang="ru-RU" dirty="0" smtClean="0"/>
              <a:t>по </a:t>
            </a:r>
            <a:r>
              <a:rPr lang="ru-RU" dirty="0"/>
              <a:t>международной номенклатуре ИЮПАК, составлять изомеры </a:t>
            </a:r>
            <a:r>
              <a:rPr lang="ru-RU" dirty="0" err="1"/>
              <a:t>алканов</a:t>
            </a:r>
            <a:r>
              <a:rPr lang="ru-RU" dirty="0"/>
              <a:t>;</a:t>
            </a:r>
          </a:p>
          <a:p>
            <a:pPr marL="108000" algn="just">
              <a:spcBef>
                <a:spcPts val="600"/>
              </a:spcBef>
            </a:pPr>
            <a:r>
              <a:rPr lang="ru-RU" dirty="0"/>
              <a:t>2) развивать умение работать с текстом учебника, </a:t>
            </a:r>
            <a:r>
              <a:rPr lang="en-US" dirty="0" smtClean="0"/>
              <a:t>                   </a:t>
            </a:r>
            <a:r>
              <a:rPr lang="ru-RU" dirty="0" smtClean="0"/>
              <a:t>с </a:t>
            </a:r>
            <a:r>
              <a:rPr lang="ru-RU" dirty="0"/>
              <a:t>дополнительными источниками информации, анализировать, отбирать и представлять необходимую информацию; </a:t>
            </a:r>
          </a:p>
          <a:p>
            <a:pPr marL="108000" algn="just">
              <a:spcBef>
                <a:spcPts val="600"/>
              </a:spcBef>
            </a:pPr>
            <a:r>
              <a:rPr lang="ru-RU" dirty="0"/>
              <a:t>3) показать единство материального мира на примере генетической связи углеводородов разных гомологических рядов, получаемых при переработки </a:t>
            </a:r>
            <a:r>
              <a:rPr lang="ru-RU" dirty="0" smtClean="0"/>
              <a:t>природного</a:t>
            </a:r>
            <a:r>
              <a:rPr lang="en-US" dirty="0" smtClean="0"/>
              <a:t>                          </a:t>
            </a:r>
            <a:r>
              <a:rPr lang="ru-RU" dirty="0" smtClean="0"/>
              <a:t> </a:t>
            </a:r>
            <a:r>
              <a:rPr lang="ru-RU" dirty="0"/>
              <a:t>и попутного нефтяного газов, нефти и каменного угля</a:t>
            </a:r>
            <a:r>
              <a:rPr lang="ru-RU" dirty="0" smtClean="0"/>
              <a:t>.</a:t>
            </a:r>
            <a:endParaRPr lang="ru-RU" sz="1800" b="1" dirty="0"/>
          </a:p>
        </p:txBody>
      </p:sp>
    </p:spTree>
    <p:extLst>
      <p:ext uri="{BB962C8B-B14F-4D97-AF65-F5344CB8AC3E}">
        <p14:creationId xmlns:p14="http://schemas.microsoft.com/office/powerpoint/2010/main" val="2331363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AE480F1-98AE-47E9-981B-D0F5A1362F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07777"/>
          </a:xfrm>
        </p:spPr>
        <p:txBody>
          <a:bodyPr/>
          <a:lstStyle/>
          <a:p>
            <a:pPr algn="ctr"/>
            <a:r>
              <a:rPr lang="ru-RU" sz="2000" dirty="0"/>
              <a:t>Проверка самостоятельной работы</a:t>
            </a:r>
          </a:p>
        </p:txBody>
      </p:sp>
      <p:sp>
        <p:nvSpPr>
          <p:cNvPr id="4" name="Текст 2">
            <a:extLst>
              <a:ext uri="{FF2B5EF4-FFF2-40B4-BE49-F238E27FC236}">
                <a16:creationId xmlns:a16="http://schemas.microsoft.com/office/drawing/2014/main" xmlns="" id="{A69C57E2-2402-4867-A333-3B9C6569CD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15900" y="555625"/>
            <a:ext cx="5410200" cy="1631216"/>
          </a:xfrm>
        </p:spPr>
        <p:txBody>
          <a:bodyPr/>
          <a:lstStyle/>
          <a:p>
            <a:r>
              <a:rPr lang="ru-RU" dirty="0"/>
              <a:t>Определите эмпирическую формулу </a:t>
            </a:r>
            <a:r>
              <a:rPr lang="ru-RU" dirty="0" err="1"/>
              <a:t>алкана</a:t>
            </a:r>
            <a:r>
              <a:rPr lang="ru-RU" dirty="0"/>
              <a:t>, в составе которого содержится  82,75% углерода  по массе. </a:t>
            </a:r>
          </a:p>
          <a:p>
            <a:r>
              <a:rPr lang="ru-RU" sz="1600" b="1" dirty="0"/>
              <a:t>Дано:</a:t>
            </a:r>
            <a:endParaRPr lang="ru-RU" sz="1600" dirty="0"/>
          </a:p>
          <a:p>
            <a:r>
              <a:rPr lang="ru-RU" sz="1600" u="sng" dirty="0"/>
              <a:t>ω(C) = 82,75%</a:t>
            </a:r>
          </a:p>
          <a:p>
            <a:r>
              <a:rPr lang="ru-RU" sz="1600" b="1" dirty="0"/>
              <a:t>Найти:</a:t>
            </a:r>
            <a:endParaRPr lang="ru-RU" sz="1600" dirty="0"/>
          </a:p>
          <a:p>
            <a:r>
              <a:rPr lang="ru-RU" sz="1600" dirty="0" err="1"/>
              <a:t>СхНу</a:t>
            </a:r>
            <a:r>
              <a:rPr lang="ru-RU" sz="1600" dirty="0"/>
              <a:t> - ?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xmlns="" id="{F533D0D6-902D-4B3E-AE8C-CC10D3ECFC0F}"/>
              </a:ext>
            </a:extLst>
          </p:cNvPr>
          <p:cNvCxnSpPr/>
          <p:nvPr/>
        </p:nvCxnSpPr>
        <p:spPr>
          <a:xfrm>
            <a:off x="1587500" y="1089025"/>
            <a:ext cx="0" cy="9144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xmlns="" id="{A57568D5-B8CB-4167-B042-84A79D522F18}"/>
                  </a:ext>
                </a:extLst>
              </p:cNvPr>
              <p:cNvSpPr/>
              <p:nvPr/>
            </p:nvSpPr>
            <p:spPr>
              <a:xfrm>
                <a:off x="1579154" y="896322"/>
                <a:ext cx="4419599" cy="234852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16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Решение:</a:t>
                </a:r>
                <a:endParaRPr lang="en-US" sz="1600" b="1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1600" dirty="0"/>
                  <a:t>Общая формула </a:t>
                </a:r>
                <a:r>
                  <a:rPr lang="ru-RU" sz="1600" dirty="0" err="1"/>
                  <a:t>алканов</a:t>
                </a:r>
                <a:r>
                  <a:rPr lang="ru-RU" sz="1600" dirty="0"/>
                  <a:t> </a:t>
                </a:r>
                <a:r>
                  <a:rPr lang="en-US" sz="1600" dirty="0"/>
                  <a:t>C</a:t>
                </a:r>
                <a:r>
                  <a:rPr lang="en-US" sz="1400" dirty="0"/>
                  <a:t>n</a:t>
                </a:r>
                <a:r>
                  <a:rPr lang="en-US" sz="1600" dirty="0"/>
                  <a:t>H</a:t>
                </a:r>
                <a:r>
                  <a:rPr lang="en-US" sz="1400" dirty="0"/>
                  <a:t>2n</a:t>
                </a:r>
                <a:r>
                  <a:rPr lang="en-US" sz="1600" dirty="0"/>
                  <a:t>+</a:t>
                </a:r>
                <a:r>
                  <a:rPr lang="en-US" sz="1400" dirty="0"/>
                  <a:t>2</a:t>
                </a:r>
                <a:endParaRPr lang="ru-RU" sz="1400" dirty="0"/>
              </a:p>
              <a:p>
                <a:r>
                  <a:rPr lang="en-US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M(</a:t>
                </a:r>
                <a:r>
                  <a:rPr lang="en-US" dirty="0"/>
                  <a:t>C</a:t>
                </a:r>
                <a:r>
                  <a:rPr lang="en-US" sz="1400" dirty="0"/>
                  <a:t>n</a:t>
                </a:r>
                <a:r>
                  <a:rPr lang="en-US" dirty="0"/>
                  <a:t>H</a:t>
                </a:r>
                <a:r>
                  <a:rPr lang="en-US" sz="1200" dirty="0"/>
                  <a:t>2n</a:t>
                </a:r>
                <a:r>
                  <a:rPr lang="en-US" dirty="0"/>
                  <a:t>+</a:t>
                </a:r>
                <a:r>
                  <a:rPr lang="en-US" sz="1400" dirty="0"/>
                  <a:t>2</a:t>
                </a:r>
                <a:r>
                  <a:rPr lang="en-US" sz="1600" dirty="0"/>
                  <a:t>) = 12n+2n+2 = 14n + 2</a:t>
                </a:r>
              </a:p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ru-RU" sz="1600" dirty="0"/>
                      <m:t>ω</m:t>
                    </m:r>
                    <m:r>
                      <m:rPr>
                        <m:nor/>
                      </m:rPr>
                      <a:rPr lang="ru-RU" sz="1600" dirty="0"/>
                      <m:t>(</m:t>
                    </m:r>
                    <m:r>
                      <m:rPr>
                        <m:nor/>
                      </m:rPr>
                      <a:rPr lang="ru-RU" sz="1600" dirty="0"/>
                      <m:t>C</m:t>
                    </m:r>
                    <m:r>
                      <m:rPr>
                        <m:nor/>
                      </m:rPr>
                      <a:rPr lang="ru-RU" sz="1600" dirty="0"/>
                      <m:t>)</m:t>
                    </m:r>
                    <m:r>
                      <m:rPr>
                        <m:nor/>
                      </m:rPr>
                      <a:rPr lang="en-US" sz="1600" b="0" i="0" dirty="0" smtClean="0"/>
                      <m:t>=</m:t>
                    </m:r>
                    <m:f>
                      <m:fPr>
                        <m:ctrlPr>
                          <a:rPr lang="ru-RU" sz="1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600" i="1">
                            <a:latin typeface="Cambria Math"/>
                          </a:rPr>
                          <m:t>𝐴𝑟</m:t>
                        </m:r>
                        <m:d>
                          <m:dPr>
                            <m:ctrlPr>
                              <a:rPr lang="ru-RU" sz="16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</m:d>
                        <m:r>
                          <a:rPr lang="ru-RU" sz="1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sz="1600" i="1">
                            <a:latin typeface="Cambria Math"/>
                          </a:rPr>
                          <m:t>𝑛</m:t>
                        </m:r>
                      </m:num>
                      <m:den>
                        <m:r>
                          <a:rPr lang="en-US" sz="1600" i="1">
                            <a:latin typeface="Cambria Math"/>
                          </a:rPr>
                          <m:t>𝑀𝑟</m:t>
                        </m:r>
                        <m:r>
                          <a:rPr lang="ru-RU" sz="1600" i="1">
                            <a:latin typeface="Cambria Math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 sz="1600" dirty="0"/>
                          <m:t>C</m:t>
                        </m:r>
                        <m:r>
                          <m:rPr>
                            <m:nor/>
                          </m:rPr>
                          <a:rPr lang="en-US" sz="1200" dirty="0"/>
                          <m:t>n</m:t>
                        </m:r>
                        <m:r>
                          <m:rPr>
                            <m:nor/>
                          </m:rPr>
                          <a:rPr lang="en-US" sz="1600" dirty="0"/>
                          <m:t>H</m:t>
                        </m:r>
                        <m:r>
                          <m:rPr>
                            <m:nor/>
                          </m:rPr>
                          <a:rPr lang="en-US" sz="1100" dirty="0"/>
                          <m:t>2</m:t>
                        </m:r>
                        <m:r>
                          <m:rPr>
                            <m:nor/>
                          </m:rPr>
                          <a:rPr lang="en-US" sz="1100" dirty="0"/>
                          <m:t>n</m:t>
                        </m:r>
                        <m:r>
                          <m:rPr>
                            <m:nor/>
                          </m:rPr>
                          <a:rPr lang="en-US" sz="1600" dirty="0"/>
                          <m:t>+</m:t>
                        </m:r>
                        <m:r>
                          <m:rPr>
                            <m:nor/>
                          </m:rPr>
                          <a:rPr lang="en-US" sz="1200" dirty="0"/>
                          <m:t>2</m:t>
                        </m:r>
                        <m:r>
                          <a:rPr lang="ru-RU" sz="1600" i="1">
                            <a:latin typeface="Cambria Math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1600" b="0" i="0" dirty="0" smtClean="0"/>
                      <m:t>0,8</m:t>
                    </m:r>
                    <m:r>
                      <m:rPr>
                        <m:nor/>
                      </m:rPr>
                      <a:rPr lang="ru-RU" sz="1600" b="0" i="0" dirty="0" smtClean="0"/>
                      <m:t>275</m:t>
                    </m:r>
                    <m:r>
                      <m:rPr>
                        <m:nor/>
                      </m:rPr>
                      <a:rPr lang="en-US" sz="1600" dirty="0"/>
                      <m:t>=</m:t>
                    </m:r>
                    <m:f>
                      <m:fPr>
                        <m:ctrlPr>
                          <a:rPr lang="ru-RU" sz="1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12</m:t>
                        </m:r>
                        <m:r>
                          <a:rPr lang="ru-RU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sz="1600" i="1">
                            <a:latin typeface="Cambria Math"/>
                          </a:rPr>
                          <m:t>𝑛</m:t>
                        </m:r>
                      </m:num>
                      <m:den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14</m:t>
                        </m:r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+2</m:t>
                        </m:r>
                      </m:den>
                    </m:f>
                  </m:oMath>
                </a14:m>
                <a:r>
                  <a:rPr lang="en-US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11,</a:t>
                </a:r>
                <a:r>
                  <a:rPr lang="ru-RU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585</a:t>
                </a:r>
                <a:r>
                  <a:rPr lang="en-US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n + 1,6</a:t>
                </a:r>
                <a:r>
                  <a:rPr lang="ru-RU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55</a:t>
                </a:r>
                <a:r>
                  <a:rPr lang="en-US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 = 12n</a:t>
                </a:r>
              </a:p>
              <a:p>
                <a:r>
                  <a:rPr lang="en-US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0,</a:t>
                </a:r>
                <a:r>
                  <a:rPr lang="ru-RU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415</a:t>
                </a:r>
                <a:r>
                  <a:rPr lang="en-US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n = 1,6</a:t>
                </a:r>
                <a:r>
                  <a:rPr lang="ru-RU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55</a:t>
                </a:r>
                <a:endParaRPr lang="en-US" sz="1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n=</a:t>
                </a:r>
                <a:r>
                  <a:rPr lang="ru-RU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4, </a:t>
                </a:r>
                <a:r>
                  <a:rPr lang="ru-RU" sz="14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следовательно формула </a:t>
                </a:r>
                <a:r>
                  <a:rPr lang="ru-RU" sz="14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алкана</a:t>
                </a:r>
                <a:r>
                  <a:rPr lang="ru-RU" sz="14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C</a:t>
                </a:r>
                <a:r>
                  <a:rPr lang="ru-RU" sz="11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4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H</a:t>
                </a:r>
                <a:r>
                  <a:rPr lang="ru-RU" sz="11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10</a:t>
                </a:r>
                <a:endParaRPr lang="ru-RU" sz="16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A57568D5-B8CB-4167-B042-84A79D522F1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79154" y="896322"/>
                <a:ext cx="4419599" cy="2348528"/>
              </a:xfrm>
              <a:prstGeom prst="rect">
                <a:avLst/>
              </a:prstGeom>
              <a:blipFill>
                <a:blip r:embed="rId2"/>
                <a:stretch>
                  <a:fillRect l="-690" t="-77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01147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1D69F6A1-3118-4154-B57E-9226157998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038" y="699543"/>
            <a:ext cx="2303362" cy="914400"/>
          </a:xfrm>
          <a:prstGeom prst="rect">
            <a:avLst/>
          </a:prstGeom>
        </p:spPr>
      </p:pic>
      <p:sp>
        <p:nvSpPr>
          <p:cNvPr id="4" name="Заголовок 1">
            <a:extLst>
              <a:ext uri="{FF2B5EF4-FFF2-40B4-BE49-F238E27FC236}">
                <a16:creationId xmlns:a16="http://schemas.microsoft.com/office/drawing/2014/main" xmlns="" id="{E1D16DFF-BBB3-427A-8C4C-7C429C316A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038" y="103188"/>
            <a:ext cx="5165725" cy="376237"/>
          </a:xfrm>
        </p:spPr>
        <p:txBody>
          <a:bodyPr/>
          <a:lstStyle/>
          <a:p>
            <a:pPr algn="ctr"/>
            <a:r>
              <a:rPr lang="ru-RU" sz="2000" dirty="0"/>
              <a:t>Проверка самостоятельной работы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71DCE189-F702-46FD-A95B-747FA818EFC5}"/>
              </a:ext>
            </a:extLst>
          </p:cNvPr>
          <p:cNvSpPr/>
          <p:nvPr/>
        </p:nvSpPr>
        <p:spPr>
          <a:xfrm>
            <a:off x="677333" y="1012825"/>
            <a:ext cx="376767" cy="3048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2F6A8B4F-8A25-4A08-983E-5DFE59746035}"/>
              </a:ext>
            </a:extLst>
          </p:cNvPr>
          <p:cNvSpPr/>
          <p:nvPr/>
        </p:nvSpPr>
        <p:spPr>
          <a:xfrm>
            <a:off x="2603400" y="980559"/>
            <a:ext cx="29867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три</a:t>
            </a:r>
            <a:r>
              <a:rPr lang="ru-RU" altLang="ru-RU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метил</a:t>
            </a:r>
            <a:r>
              <a:rPr lang="ru-RU" altLang="ru-RU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изобутил</a:t>
            </a:r>
            <a:r>
              <a:rPr lang="ru-RU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метан</a:t>
            </a:r>
            <a:endParaRPr lang="ru-RU" dirty="0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1FA432EA-E2AF-47C5-B70C-A7CB790CCA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038" y="1927225"/>
            <a:ext cx="2435711" cy="990600"/>
          </a:xfrm>
          <a:prstGeom prst="rect">
            <a:avLst/>
          </a:prstGeom>
        </p:spPr>
      </p:pic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7FDCD8B2-A52F-4703-9EDB-9FDFB015ADEA}"/>
              </a:ext>
            </a:extLst>
          </p:cNvPr>
          <p:cNvSpPr/>
          <p:nvPr/>
        </p:nvSpPr>
        <p:spPr>
          <a:xfrm>
            <a:off x="1263335" y="2270125"/>
            <a:ext cx="376767" cy="3048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xmlns="" id="{2C134882-836B-490B-8015-D3E7DD663D85}"/>
              </a:ext>
            </a:extLst>
          </p:cNvPr>
          <p:cNvSpPr/>
          <p:nvPr/>
        </p:nvSpPr>
        <p:spPr>
          <a:xfrm>
            <a:off x="2183986" y="2689225"/>
            <a:ext cx="35818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</a:t>
            </a:r>
            <a:r>
              <a:rPr lang="ru-RU" altLang="ru-RU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метил</a:t>
            </a:r>
            <a:r>
              <a:rPr lang="ru-RU" altLang="ru-RU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этил</a:t>
            </a:r>
            <a:r>
              <a:rPr lang="ru-RU" altLang="ru-RU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изопропил</a:t>
            </a:r>
            <a:r>
              <a:rPr lang="ru-RU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метан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72269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9" grpId="0" animBg="1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xmlns="" id="{B75C0DA4-7B24-4C67-8713-69C9B8219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036" y="98426"/>
            <a:ext cx="5165725" cy="381000"/>
          </a:xfrm>
        </p:spPr>
        <p:txBody>
          <a:bodyPr/>
          <a:lstStyle/>
          <a:p>
            <a:pPr algn="ctr"/>
            <a:r>
              <a:rPr lang="ru-RU" sz="2000" dirty="0"/>
              <a:t>Проверка самостоятельной работы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4F6AA500-CDEA-4944-A0D3-997067E9B9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79397" y="555625"/>
            <a:ext cx="5326064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Напишите структурную формулу следующих веществ:</a:t>
            </a:r>
            <a:endParaRPr lang="ru-RU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D4852449-C6BB-4E2E-B061-9BB10A3C9FB7}"/>
              </a:ext>
            </a:extLst>
          </p:cNvPr>
          <p:cNvSpPr/>
          <p:nvPr/>
        </p:nvSpPr>
        <p:spPr>
          <a:xfrm>
            <a:off x="1154009" y="744735"/>
            <a:ext cx="38798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</a:t>
            </a:r>
            <a:r>
              <a:rPr lang="ru-RU" altLang="ru-RU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метил</a:t>
            </a:r>
            <a:r>
              <a:rPr lang="ru-RU" altLang="ru-RU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этил</a:t>
            </a:r>
            <a:r>
              <a:rPr lang="ru-RU" altLang="ru-RU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бутил</a:t>
            </a:r>
            <a:r>
              <a:rPr lang="ru-RU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метан</a:t>
            </a:r>
            <a:endParaRPr lang="ru-RU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D1C56CCB-9943-43FB-93E4-17466C6E28D6}"/>
              </a:ext>
            </a:extLst>
          </p:cNvPr>
          <p:cNvSpPr/>
          <p:nvPr/>
        </p:nvSpPr>
        <p:spPr>
          <a:xfrm>
            <a:off x="970215" y="1697642"/>
            <a:ext cx="762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-С-</a:t>
            </a:r>
            <a:endParaRPr lang="ru-RU" sz="2800" dirty="0"/>
          </a:p>
        </p:txBody>
      </p: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xmlns="" id="{9AD55508-DE98-40E7-82D9-0330B68D816A}"/>
              </a:ext>
            </a:extLst>
          </p:cNvPr>
          <p:cNvCxnSpPr>
            <a:cxnSpLocks/>
          </p:cNvCxnSpPr>
          <p:nvPr/>
        </p:nvCxnSpPr>
        <p:spPr>
          <a:xfrm flipV="1">
            <a:off x="1275015" y="1613187"/>
            <a:ext cx="0" cy="1524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xmlns="" id="{0536AF1C-9FA6-4E52-B2F2-3643186F33DE}"/>
              </a:ext>
            </a:extLst>
          </p:cNvPr>
          <p:cNvCxnSpPr>
            <a:cxnSpLocks/>
          </p:cNvCxnSpPr>
          <p:nvPr/>
        </p:nvCxnSpPr>
        <p:spPr>
          <a:xfrm flipV="1">
            <a:off x="1282244" y="2125807"/>
            <a:ext cx="0" cy="1524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xmlns="" id="{3E216DD5-D12B-4957-8773-8631F0E20D6D}"/>
              </a:ext>
            </a:extLst>
          </p:cNvPr>
          <p:cNvSpPr/>
          <p:nvPr/>
        </p:nvSpPr>
        <p:spPr>
          <a:xfrm>
            <a:off x="1508432" y="1679960"/>
            <a:ext cx="83227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СН</a:t>
            </a:r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2800" dirty="0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xmlns="" id="{8633383E-3F73-4915-AFAE-D63BC2C52AF7}"/>
              </a:ext>
            </a:extLst>
          </p:cNvPr>
          <p:cNvSpPr/>
          <p:nvPr/>
        </p:nvSpPr>
        <p:spPr>
          <a:xfrm>
            <a:off x="298870" y="1704530"/>
            <a:ext cx="83227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СН</a:t>
            </a:r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2800" dirty="0"/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xmlns="" id="{D4B80F65-1979-4E37-B3D5-0DEACE827C1D}"/>
              </a:ext>
            </a:extLst>
          </p:cNvPr>
          <p:cNvSpPr/>
          <p:nvPr/>
        </p:nvSpPr>
        <p:spPr>
          <a:xfrm>
            <a:off x="1092292" y="2253540"/>
            <a:ext cx="160011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СН</a:t>
            </a:r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-СН</a:t>
            </a:r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2800" dirty="0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xmlns="" id="{8FE4DA30-4E12-487A-980F-6700AC6C05B3}"/>
              </a:ext>
            </a:extLst>
          </p:cNvPr>
          <p:cNvSpPr/>
          <p:nvPr/>
        </p:nvSpPr>
        <p:spPr>
          <a:xfrm>
            <a:off x="1092292" y="1140401"/>
            <a:ext cx="315022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СН</a:t>
            </a:r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-СН</a:t>
            </a:r>
            <a:r>
              <a:rPr lang="ru-RU" altLang="ru-RU" sz="2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-СН</a:t>
            </a:r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-СН</a:t>
            </a:r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431380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Oval 4"/>
          <p:cNvSpPr>
            <a:spLocks noChangeArrowheads="1"/>
          </p:cNvSpPr>
          <p:nvPr/>
        </p:nvSpPr>
        <p:spPr bwMode="auto">
          <a:xfrm>
            <a:off x="1111700" y="565291"/>
            <a:ext cx="3600000" cy="804664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Типы номенклатуры </a:t>
            </a:r>
          </a:p>
          <a:p>
            <a:pPr algn="ctr"/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органических соединений</a:t>
            </a:r>
          </a:p>
        </p:txBody>
      </p:sp>
      <p:sp>
        <p:nvSpPr>
          <p:cNvPr id="38917" name="Oval 5"/>
          <p:cNvSpPr>
            <a:spLocks noChangeArrowheads="1"/>
          </p:cNvSpPr>
          <p:nvPr/>
        </p:nvSpPr>
        <p:spPr bwMode="auto">
          <a:xfrm>
            <a:off x="204548" y="1724578"/>
            <a:ext cx="2052000" cy="557695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Тривиальная </a:t>
            </a:r>
          </a:p>
          <a:p>
            <a:pPr algn="ctr"/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(по способу получения)</a:t>
            </a:r>
          </a:p>
        </p:txBody>
      </p:sp>
      <p:sp>
        <p:nvSpPr>
          <p:cNvPr id="38919" name="Oval 7"/>
          <p:cNvSpPr>
            <a:spLocks noChangeArrowheads="1"/>
          </p:cNvSpPr>
          <p:nvPr/>
        </p:nvSpPr>
        <p:spPr bwMode="auto">
          <a:xfrm>
            <a:off x="1435106" y="2488563"/>
            <a:ext cx="2793705" cy="589189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Рациональная</a:t>
            </a:r>
          </a:p>
          <a:p>
            <a:pPr algn="ctr"/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(основа - простейшие соединения)</a:t>
            </a:r>
          </a:p>
        </p:txBody>
      </p:sp>
      <p:sp>
        <p:nvSpPr>
          <p:cNvPr id="38920" name="Oval 8"/>
          <p:cNvSpPr>
            <a:spLocks noChangeArrowheads="1"/>
          </p:cNvSpPr>
          <p:nvPr/>
        </p:nvSpPr>
        <p:spPr bwMode="auto">
          <a:xfrm>
            <a:off x="3644900" y="1758379"/>
            <a:ext cx="1944000" cy="557695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Номенклатура ИЮПАК</a:t>
            </a:r>
          </a:p>
          <a:p>
            <a:pPr algn="ctr"/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(систематическая)</a:t>
            </a:r>
          </a:p>
        </p:txBody>
      </p:sp>
      <p:sp>
        <p:nvSpPr>
          <p:cNvPr id="38921" name="Line 9"/>
          <p:cNvSpPr>
            <a:spLocks noChangeShapeType="1"/>
          </p:cNvSpPr>
          <p:nvPr/>
        </p:nvSpPr>
        <p:spPr bwMode="auto">
          <a:xfrm flipH="1">
            <a:off x="1622517" y="1418120"/>
            <a:ext cx="1056078" cy="30645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 sz="852"/>
          </a:p>
        </p:txBody>
      </p:sp>
      <p:sp>
        <p:nvSpPr>
          <p:cNvPr id="38922" name="Line 10"/>
          <p:cNvSpPr>
            <a:spLocks noChangeShapeType="1"/>
          </p:cNvSpPr>
          <p:nvPr/>
        </p:nvSpPr>
        <p:spPr bwMode="auto">
          <a:xfrm>
            <a:off x="3018853" y="1418120"/>
            <a:ext cx="1192783" cy="340259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 sz="852"/>
          </a:p>
        </p:txBody>
      </p:sp>
      <p:sp>
        <p:nvSpPr>
          <p:cNvPr id="38923" name="Line 11"/>
          <p:cNvSpPr>
            <a:spLocks noChangeShapeType="1"/>
          </p:cNvSpPr>
          <p:nvPr/>
        </p:nvSpPr>
        <p:spPr bwMode="auto">
          <a:xfrm>
            <a:off x="2849100" y="1418120"/>
            <a:ext cx="0" cy="102227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 sz="852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xmlns="" id="{9AD72F00-2A90-416E-B6D8-833D710D8D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40" y="25195"/>
            <a:ext cx="5164320" cy="430887"/>
          </a:xfrm>
        </p:spPr>
        <p:txBody>
          <a:bodyPr/>
          <a:lstStyle/>
          <a:p>
            <a:pPr algn="ctr"/>
            <a:r>
              <a:rPr lang="ru-RU" sz="2800" dirty="0"/>
              <a:t>Номенклатура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8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8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8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8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8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8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5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8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6" grpId="0" animBg="1"/>
      <p:bldP spid="38917" grpId="0" animBg="1"/>
      <p:bldP spid="38919" grpId="0" animBg="1"/>
      <p:bldP spid="38920" grpId="0" animBg="1"/>
      <p:bldP spid="38921" grpId="0" animBg="1"/>
      <p:bldP spid="38922" grpId="0" animBg="1"/>
      <p:bldP spid="3892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69332"/>
          </a:xfrm>
        </p:spPr>
        <p:txBody>
          <a:bodyPr/>
          <a:lstStyle/>
          <a:p>
            <a:pPr algn="ctr"/>
            <a:r>
              <a:rPr lang="ru-RU" sz="2400" dirty="0"/>
              <a:t>Систематическая номенклатура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5900" y="681685"/>
            <a:ext cx="5410200" cy="2529510"/>
          </a:xfrm>
        </p:spPr>
        <p:txBody>
          <a:bodyPr>
            <a:normAutofit/>
          </a:bodyPr>
          <a:lstStyle/>
          <a:p>
            <a:pPr algn="just" defTabSz="444500">
              <a:buClr>
                <a:schemeClr val="accent1">
                  <a:lumMod val="50000"/>
                </a:schemeClr>
              </a:buClr>
            </a:pPr>
            <a:r>
              <a:rPr lang="ru-RU" dirty="0"/>
              <a:t>	</a:t>
            </a:r>
            <a:r>
              <a:rPr lang="ru-RU" altLang="ru-RU" dirty="0">
                <a:cs typeface="Times New Roman" panose="02020603050405020304" pitchFamily="18" charset="0"/>
              </a:rPr>
              <a:t> В 1960 г. комиссией Международного союза теоретической и прикладной химии (</a:t>
            </a:r>
            <a:r>
              <a:rPr lang="en-US" altLang="ru-RU" dirty="0">
                <a:cs typeface="Times New Roman" panose="02020603050405020304" pitchFamily="18" charset="0"/>
              </a:rPr>
              <a:t>IUPAC</a:t>
            </a:r>
            <a:r>
              <a:rPr lang="ru-RU" altLang="ru-RU" dirty="0">
                <a:cs typeface="Times New Roman" panose="02020603050405020304" pitchFamily="18" charset="0"/>
              </a:rPr>
              <a:t> - </a:t>
            </a:r>
            <a:r>
              <a:rPr lang="en-US" altLang="ru-RU" dirty="0">
                <a:cs typeface="Times New Roman" panose="02020603050405020304" pitchFamily="18" charset="0"/>
              </a:rPr>
              <a:t>International Union Of Pure and Applied Chemistry</a:t>
            </a:r>
            <a:r>
              <a:rPr lang="ru-RU" altLang="ru-RU" dirty="0">
                <a:cs typeface="Times New Roman" panose="02020603050405020304" pitchFamily="18" charset="0"/>
              </a:rPr>
              <a:t>)</a:t>
            </a:r>
            <a:r>
              <a:rPr lang="en-US" altLang="ru-RU" dirty="0">
                <a:cs typeface="Times New Roman" panose="02020603050405020304" pitchFamily="18" charset="0"/>
              </a:rPr>
              <a:t> </a:t>
            </a:r>
            <a:r>
              <a:rPr lang="ru-RU" altLang="ru-RU" dirty="0">
                <a:cs typeface="Times New Roman" panose="02020603050405020304" pitchFamily="18" charset="0"/>
              </a:rPr>
              <a:t>был объявлен новый метод номенклатуры органических соединений. Этот вид номенклатуры получил название </a:t>
            </a:r>
            <a:r>
              <a:rPr lang="ru-RU" altLang="ru-RU" b="1" dirty="0">
                <a:cs typeface="Times New Roman" panose="02020603050405020304" pitchFamily="18" charset="0"/>
              </a:rPr>
              <a:t>систематической номенклатуры.</a:t>
            </a:r>
          </a:p>
          <a:p>
            <a:pPr algn="just" defTabSz="444500">
              <a:buClr>
                <a:schemeClr val="accent1">
                  <a:lumMod val="50000"/>
                </a:schemeClr>
              </a:buClr>
            </a:pPr>
            <a:r>
              <a:rPr lang="ru-RU" altLang="ru-RU" dirty="0">
                <a:cs typeface="Times New Roman" panose="02020603050405020304" pitchFamily="18" charset="0"/>
              </a:rPr>
              <a:t>	В основу названий соединений линейного строения кладутся названия главных углеродных цепей; а сама структура наименования по заместительной номенклатуре включает в себя </a:t>
            </a:r>
            <a:r>
              <a:rPr lang="ru-RU" altLang="ru-RU" b="1" dirty="0">
                <a:cs typeface="Times New Roman" panose="02020603050405020304" pitchFamily="18" charset="0"/>
              </a:rPr>
              <a:t>корень, суффиксы, приставки</a:t>
            </a:r>
            <a:r>
              <a:rPr lang="ru-RU" altLang="ru-RU" dirty="0">
                <a:cs typeface="Times New Roman" panose="02020603050405020304" pitchFamily="18" charset="0"/>
              </a:rPr>
              <a:t>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54BFEC2-AB69-40FF-964D-09323FDE6A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850" y="98425"/>
            <a:ext cx="5626100" cy="553998"/>
          </a:xfrm>
        </p:spPr>
        <p:txBody>
          <a:bodyPr/>
          <a:lstStyle/>
          <a:p>
            <a:pPr algn="ctr"/>
            <a:r>
              <a:rPr lang="ru-RU" sz="1800" dirty="0">
                <a:latin typeface="Arial Black" pitchFamily="34" charset="0"/>
              </a:rPr>
              <a:t>Алгоритм составления названий </a:t>
            </a:r>
            <a:r>
              <a:rPr lang="ru-RU" sz="1800" dirty="0" err="1">
                <a:latin typeface="Arial Black" pitchFamily="34" charset="0"/>
              </a:rPr>
              <a:t>алканов</a:t>
            </a:r>
            <a:r>
              <a:rPr lang="ru-RU" sz="1800" dirty="0">
                <a:latin typeface="Arial Black" pitchFamily="34" charset="0"/>
              </a:rPr>
              <a:t/>
            </a:r>
            <a:br>
              <a:rPr lang="ru-RU" sz="1800" dirty="0">
                <a:latin typeface="Arial Black" pitchFamily="34" charset="0"/>
              </a:rPr>
            </a:br>
            <a:endParaRPr lang="ru-RU" sz="1800" dirty="0"/>
          </a:p>
        </p:txBody>
      </p:sp>
      <p:sp>
        <p:nvSpPr>
          <p:cNvPr id="5" name="Содержимое 2">
            <a:extLst>
              <a:ext uri="{FF2B5EF4-FFF2-40B4-BE49-F238E27FC236}">
                <a16:creationId xmlns:a16="http://schemas.microsoft.com/office/drawing/2014/main" xmlns="" id="{6B5B2C6E-918D-4B75-BCE9-C19D577453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9700" y="555625"/>
            <a:ext cx="5486400" cy="1615827"/>
          </a:xfrm>
        </p:spPr>
        <p:txBody>
          <a:bodyPr/>
          <a:lstStyle/>
          <a:p>
            <a:pPr indent="360363" algn="just" eaLnBrk="1" hangingPunct="1">
              <a:buFont typeface="Wingdings" pitchFamily="2" charset="2"/>
              <a:buNone/>
            </a:pPr>
            <a:r>
              <a:rPr lang="ru-RU" sz="1050" dirty="0"/>
              <a:t>1.</a:t>
            </a:r>
            <a:r>
              <a:rPr lang="en-US" sz="1050" dirty="0"/>
              <a:t> </a:t>
            </a:r>
            <a:r>
              <a:rPr lang="ru-RU" sz="1050" dirty="0"/>
              <a:t>В структурной формуле выбирают самую длинную цепь атомов углерода (главную цепь).</a:t>
            </a:r>
          </a:p>
          <a:p>
            <a:pPr indent="360363" eaLnBrk="1" hangingPunct="1">
              <a:buFont typeface="Wingdings" pitchFamily="2" charset="2"/>
              <a:buNone/>
            </a:pPr>
            <a:r>
              <a:rPr lang="ru-RU" sz="1050" dirty="0"/>
              <a:t>2.</a:t>
            </a:r>
            <a:r>
              <a:rPr lang="en-US" sz="1050" dirty="0"/>
              <a:t> </a:t>
            </a:r>
            <a:r>
              <a:rPr lang="ru-RU" sz="1050" dirty="0"/>
              <a:t>Атомы углерода главной цепи нумеруют, начиная с того конца, к которому ближе разветвление (радикал).</a:t>
            </a:r>
          </a:p>
          <a:p>
            <a:pPr indent="360363" algn="just" eaLnBrk="1" hangingPunct="1">
              <a:buFont typeface="Wingdings" pitchFamily="2" charset="2"/>
              <a:buNone/>
            </a:pPr>
            <a:r>
              <a:rPr lang="ru-RU" sz="1050" dirty="0"/>
              <a:t>3.</a:t>
            </a:r>
            <a:r>
              <a:rPr lang="en-US" sz="1050" dirty="0"/>
              <a:t> </a:t>
            </a:r>
            <a:r>
              <a:rPr lang="ru-RU" sz="1050" dirty="0"/>
              <a:t>В начале названия перечисляют радикалы и другие заместители </a:t>
            </a:r>
            <a:r>
              <a:rPr lang="en-US" sz="1050" dirty="0" smtClean="0"/>
              <a:t>                      </a:t>
            </a:r>
            <a:r>
              <a:rPr lang="ru-RU" sz="1050" dirty="0" smtClean="0"/>
              <a:t>с </a:t>
            </a:r>
            <a:r>
              <a:rPr lang="ru-RU" sz="1050" dirty="0"/>
              <a:t>указанием номеров атомов углерода,</a:t>
            </a:r>
            <a:r>
              <a:rPr lang="en-US" sz="1050" dirty="0"/>
              <a:t> </a:t>
            </a:r>
            <a:r>
              <a:rPr lang="ru-RU" sz="1050" dirty="0"/>
              <a:t>с которыми они связаны. Если в молекуле присутствует несколько одинаковых радикалов в их названии ставят соответственно частицы </a:t>
            </a:r>
            <a:r>
              <a:rPr lang="ru-RU" sz="1050" i="1" dirty="0" err="1"/>
              <a:t>ди</a:t>
            </a:r>
            <a:r>
              <a:rPr lang="ru-RU" sz="1050" i="1" dirty="0"/>
              <a:t>-, три-, тетра- </a:t>
            </a:r>
            <a:r>
              <a:rPr lang="ru-RU" sz="1050" dirty="0"/>
              <a:t> и т.д.</a:t>
            </a:r>
          </a:p>
          <a:p>
            <a:pPr indent="360363" eaLnBrk="1" hangingPunct="1">
              <a:buFont typeface="Wingdings" pitchFamily="2" charset="2"/>
              <a:buNone/>
            </a:pPr>
            <a:r>
              <a:rPr lang="ru-RU" sz="1050" dirty="0"/>
              <a:t>4.</a:t>
            </a:r>
            <a:r>
              <a:rPr lang="en-US" sz="1050" dirty="0"/>
              <a:t> </a:t>
            </a:r>
            <a:r>
              <a:rPr lang="ru-RU" sz="1050" dirty="0"/>
              <a:t>Основой названия служит наименование предельного углеводорода с тем же числом атомов углерода, что и в главной цепи.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410D2AD5-1578-4A61-954B-B3D3C0F3867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5025" b="6281"/>
          <a:stretch/>
        </p:blipFill>
        <p:spPr>
          <a:xfrm>
            <a:off x="1130300" y="2171452"/>
            <a:ext cx="3164805" cy="685800"/>
          </a:xfrm>
          <a:prstGeom prst="rect">
            <a:avLst/>
          </a:prstGeom>
        </p:spPr>
      </p:pic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C63C12EF-53CF-4113-A651-16EEBE0695D9}"/>
              </a:ext>
            </a:extLst>
          </p:cNvPr>
          <p:cNvSpPr/>
          <p:nvPr/>
        </p:nvSpPr>
        <p:spPr>
          <a:xfrm>
            <a:off x="2501900" y="2686437"/>
            <a:ext cx="311448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</a:t>
            </a:r>
            <a:r>
              <a:rPr lang="ru-RU" alt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метил</a:t>
            </a:r>
            <a:r>
              <a:rPr lang="ru-RU" altLang="ru-RU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пентан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52618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406" name="Group 22">
            <a:extLst>
              <a:ext uri="{FF2B5EF4-FFF2-40B4-BE49-F238E27FC236}">
                <a16:creationId xmlns:a16="http://schemas.microsoft.com/office/drawing/2014/main" xmlns="" id="{F2E34399-E218-4E16-8401-E85A7F7C4C39}"/>
              </a:ext>
            </a:extLst>
          </p:cNvPr>
          <p:cNvGrpSpPr>
            <a:grpSpLocks/>
          </p:cNvGrpSpPr>
          <p:nvPr/>
        </p:nvGrpSpPr>
        <p:grpSpPr bwMode="auto">
          <a:xfrm>
            <a:off x="977900" y="541839"/>
            <a:ext cx="4127339" cy="1033545"/>
            <a:chOff x="1202" y="634"/>
            <a:chExt cx="4320" cy="1376"/>
          </a:xfrm>
        </p:grpSpPr>
        <p:sp>
          <p:nvSpPr>
            <p:cNvPr id="16393" name="Прямоугольник 3">
              <a:extLst>
                <a:ext uri="{FF2B5EF4-FFF2-40B4-BE49-F238E27FC236}">
                  <a16:creationId xmlns:a16="http://schemas.microsoft.com/office/drawing/2014/main" xmlns="" id="{901258E3-27C5-4F51-810C-50B0B6120E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2" y="866"/>
              <a:ext cx="4320" cy="6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ru-RU" sz="1400" dirty="0"/>
                <a:t>CH</a:t>
              </a:r>
              <a:r>
                <a:rPr lang="en-US" altLang="ru-RU" sz="1400" baseline="-25000" dirty="0"/>
                <a:t>3</a:t>
              </a:r>
              <a:r>
                <a:rPr lang="en-US" altLang="ru-RU" sz="1400" dirty="0"/>
                <a:t> – CH – CH – CH</a:t>
              </a:r>
              <a:r>
                <a:rPr lang="en-US" altLang="ru-RU" sz="1400" baseline="-25000" dirty="0"/>
                <a:t>2</a:t>
              </a:r>
              <a:r>
                <a:rPr lang="en-US" altLang="ru-RU" sz="1400" dirty="0"/>
                <a:t> – CH – CH</a:t>
              </a:r>
              <a:r>
                <a:rPr lang="en-US" altLang="ru-RU" sz="1400" baseline="-25000" dirty="0"/>
                <a:t>2</a:t>
              </a:r>
              <a:r>
                <a:rPr lang="en-US" altLang="ru-RU" sz="1400" dirty="0"/>
                <a:t> – CH</a:t>
              </a:r>
              <a:r>
                <a:rPr lang="en-US" altLang="ru-RU" sz="1400" baseline="-25000" dirty="0"/>
                <a:t>2</a:t>
              </a:r>
              <a:r>
                <a:rPr lang="en-US" altLang="ru-RU" sz="1400" dirty="0"/>
                <a:t> – CH</a:t>
              </a:r>
              <a:r>
                <a:rPr lang="en-US" altLang="ru-RU" sz="1400" baseline="-25000" dirty="0"/>
                <a:t>3</a:t>
              </a:r>
              <a:r>
                <a:rPr lang="en-US" altLang="ru-RU" sz="1400" dirty="0"/>
                <a:t> </a:t>
              </a:r>
              <a:endParaRPr lang="ru-RU" altLang="ru-RU" sz="1400" dirty="0"/>
            </a:p>
          </p:txBody>
        </p:sp>
        <p:sp>
          <p:nvSpPr>
            <p:cNvPr id="16394" name="Прямоугольник 4">
              <a:extLst>
                <a:ext uri="{FF2B5EF4-FFF2-40B4-BE49-F238E27FC236}">
                  <a16:creationId xmlns:a16="http://schemas.microsoft.com/office/drawing/2014/main" xmlns="" id="{C9FCC8FD-9722-41FD-92B9-F796618B50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2" y="634"/>
              <a:ext cx="2858" cy="6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altLang="ru-RU" sz="1400" dirty="0">
                  <a:solidFill>
                    <a:srgbClr val="FF0000"/>
                  </a:solidFill>
                </a:rPr>
                <a:t>1         2       3       4         5</a:t>
              </a:r>
            </a:p>
          </p:txBody>
        </p:sp>
        <p:sp>
          <p:nvSpPr>
            <p:cNvPr id="16395" name="Прямоугольник 5">
              <a:extLst>
                <a:ext uri="{FF2B5EF4-FFF2-40B4-BE49-F238E27FC236}">
                  <a16:creationId xmlns:a16="http://schemas.microsoft.com/office/drawing/2014/main" xmlns="" id="{6A9ADE99-2830-4F5E-AC0A-2C0CBE3F13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56" y="1299"/>
              <a:ext cx="681" cy="4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ru-RU" sz="1400" dirty="0"/>
                <a:t>CH</a:t>
              </a:r>
              <a:r>
                <a:rPr lang="en-US" altLang="ru-RU" sz="1400" baseline="-25000" dirty="0"/>
                <a:t>3</a:t>
              </a:r>
              <a:endParaRPr lang="ru-RU" altLang="ru-RU" sz="1400" dirty="0"/>
            </a:p>
          </p:txBody>
        </p:sp>
        <p:sp>
          <p:nvSpPr>
            <p:cNvPr id="16396" name="Прямоугольник 6">
              <a:extLst>
                <a:ext uri="{FF2B5EF4-FFF2-40B4-BE49-F238E27FC236}">
                  <a16:creationId xmlns:a16="http://schemas.microsoft.com/office/drawing/2014/main" xmlns="" id="{63BCF772-2D43-4D29-885D-F458A6C9CE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62" y="1299"/>
              <a:ext cx="745" cy="4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ru-RU" sz="1400" dirty="0"/>
                <a:t>C</a:t>
              </a:r>
              <a:r>
                <a:rPr lang="ru-RU" altLang="ru-RU" sz="1000" baseline="-25000" dirty="0"/>
                <a:t>2</a:t>
              </a:r>
              <a:r>
                <a:rPr lang="en-US" altLang="ru-RU" sz="1400" dirty="0"/>
                <a:t>H</a:t>
              </a:r>
              <a:r>
                <a:rPr lang="ru-RU" altLang="ru-RU" sz="1400" baseline="-25000" dirty="0"/>
                <a:t>5</a:t>
              </a:r>
            </a:p>
          </p:txBody>
        </p:sp>
        <p:cxnSp>
          <p:nvCxnSpPr>
            <p:cNvPr id="8" name="Прямая соединительная линия 7">
              <a:extLst>
                <a:ext uri="{FF2B5EF4-FFF2-40B4-BE49-F238E27FC236}">
                  <a16:creationId xmlns:a16="http://schemas.microsoft.com/office/drawing/2014/main" xmlns="" id="{8E7D872A-E157-4F42-B630-19CEDF9BFFEE}"/>
                </a:ext>
              </a:extLst>
            </p:cNvPr>
            <p:cNvCxnSpPr/>
            <p:nvPr/>
          </p:nvCxnSpPr>
          <p:spPr>
            <a:xfrm rot="5400000" flipH="1" flipV="1">
              <a:off x="2309" y="1289"/>
              <a:ext cx="145" cy="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>
              <a:extLst>
                <a:ext uri="{FF2B5EF4-FFF2-40B4-BE49-F238E27FC236}">
                  <a16:creationId xmlns:a16="http://schemas.microsoft.com/office/drawing/2014/main" xmlns="" id="{2C0D7F9B-0123-42CC-95FA-BF61D5CB6627}"/>
                </a:ext>
              </a:extLst>
            </p:cNvPr>
            <p:cNvCxnSpPr/>
            <p:nvPr/>
          </p:nvCxnSpPr>
          <p:spPr>
            <a:xfrm rot="5400000" flipH="1" flipV="1">
              <a:off x="1847" y="1289"/>
              <a:ext cx="145" cy="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400" name="Прямоугольник 9">
              <a:extLst>
                <a:ext uri="{FF2B5EF4-FFF2-40B4-BE49-F238E27FC236}">
                  <a16:creationId xmlns:a16="http://schemas.microsoft.com/office/drawing/2014/main" xmlns="" id="{B00DCC21-E728-452B-AB35-9C44DDC777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97" y="1245"/>
              <a:ext cx="1992" cy="4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ru-RU" sz="1400" dirty="0"/>
                <a:t>CH</a:t>
              </a:r>
              <a:r>
                <a:rPr lang="en-US" altLang="ru-RU" sz="1400" baseline="-25000" dirty="0"/>
                <a:t>2</a:t>
              </a:r>
              <a:r>
                <a:rPr lang="en-US" altLang="ru-RU" sz="1400" dirty="0"/>
                <a:t> – CH – CH</a:t>
              </a:r>
              <a:r>
                <a:rPr lang="en-US" altLang="ru-RU" sz="1400" baseline="-25000" dirty="0"/>
                <a:t>3</a:t>
              </a:r>
              <a:endParaRPr lang="ru-RU" altLang="ru-RU" sz="1400" dirty="0"/>
            </a:p>
          </p:txBody>
        </p:sp>
        <p:sp>
          <p:nvSpPr>
            <p:cNvPr id="16401" name="Прямоугольник 10">
              <a:extLst>
                <a:ext uri="{FF2B5EF4-FFF2-40B4-BE49-F238E27FC236}">
                  <a16:creationId xmlns:a16="http://schemas.microsoft.com/office/drawing/2014/main" xmlns="" id="{322C3343-76CD-4472-B857-90290EF595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24" y="1094"/>
              <a:ext cx="1675" cy="3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altLang="ru-RU" sz="1200" dirty="0">
                  <a:solidFill>
                    <a:srgbClr val="FF0000"/>
                  </a:solidFill>
                </a:rPr>
                <a:t>6         7         8</a:t>
              </a:r>
            </a:p>
          </p:txBody>
        </p:sp>
        <p:sp>
          <p:nvSpPr>
            <p:cNvPr id="16402" name="Прямоугольник 11">
              <a:extLst>
                <a:ext uri="{FF2B5EF4-FFF2-40B4-BE49-F238E27FC236}">
                  <a16:creationId xmlns:a16="http://schemas.microsoft.com/office/drawing/2014/main" xmlns="" id="{5B479B75-75B9-4DA6-8107-D5B2718877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69" y="1600"/>
              <a:ext cx="681" cy="4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ru-RU" sz="1400" dirty="0"/>
                <a:t>CH</a:t>
              </a:r>
              <a:r>
                <a:rPr lang="en-US" altLang="ru-RU" sz="1400" baseline="-25000" dirty="0"/>
                <a:t>3</a:t>
              </a:r>
              <a:endParaRPr lang="ru-RU" altLang="ru-RU" sz="1400" dirty="0"/>
            </a:p>
          </p:txBody>
        </p:sp>
        <p:cxnSp>
          <p:nvCxnSpPr>
            <p:cNvPr id="13" name="Прямая соединительная линия 12">
              <a:extLst>
                <a:ext uri="{FF2B5EF4-FFF2-40B4-BE49-F238E27FC236}">
                  <a16:creationId xmlns:a16="http://schemas.microsoft.com/office/drawing/2014/main" xmlns="" id="{90AC2983-CFE2-42AD-B7E5-3D163173D2E9}"/>
                </a:ext>
              </a:extLst>
            </p:cNvPr>
            <p:cNvCxnSpPr/>
            <p:nvPr/>
          </p:nvCxnSpPr>
          <p:spPr>
            <a:xfrm rot="5400000" flipH="1" flipV="1">
              <a:off x="3921" y="1631"/>
              <a:ext cx="145" cy="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я соединительная линия 14">
              <a:extLst>
                <a:ext uri="{FF2B5EF4-FFF2-40B4-BE49-F238E27FC236}">
                  <a16:creationId xmlns:a16="http://schemas.microsoft.com/office/drawing/2014/main" xmlns="" id="{107EF329-7B11-450B-AABC-C5A42F8D8039}"/>
                </a:ext>
              </a:extLst>
            </p:cNvPr>
            <p:cNvCxnSpPr/>
            <p:nvPr/>
          </p:nvCxnSpPr>
          <p:spPr>
            <a:xfrm rot="5400000" flipH="1" flipV="1">
              <a:off x="3337" y="1293"/>
              <a:ext cx="145" cy="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390" name="Rectangle 3">
            <a:extLst>
              <a:ext uri="{FF2B5EF4-FFF2-40B4-BE49-F238E27FC236}">
                <a16:creationId xmlns:a16="http://schemas.microsoft.com/office/drawing/2014/main" xmlns="" id="{3218EFE4-EE37-4783-BD4A-085D985D427B}"/>
              </a:ext>
            </a:extLst>
          </p:cNvPr>
          <p:cNvSpPr>
            <a:spLocks noChangeArrowheads="1"/>
          </p:cNvSpPr>
          <p:nvPr/>
        </p:nvSpPr>
        <p:spPr bwMode="auto">
          <a:xfrm rot="10800000" flipV="1">
            <a:off x="254256" y="1786745"/>
            <a:ext cx="5295644" cy="1131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tabLst>
                <a:tab pos="-1260475" algn="l"/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-1260475" algn="l"/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-1260475" algn="l"/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-1260475" algn="l"/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-1260475" algn="l"/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-1260475" algn="l"/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-1260475" algn="l"/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-1260475" algn="l"/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-1260475" algn="l"/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ru-RU" altLang="ru-RU" sz="1050" dirty="0">
                <a:cs typeface="Times New Roman" panose="02020603050405020304" pitchFamily="18" charset="0"/>
              </a:rPr>
              <a:t>1. Главная цепь: 8 атомов </a:t>
            </a:r>
            <a:r>
              <a:rPr lang="ru-RU" altLang="ru-RU" sz="1050" b="1" dirty="0">
                <a:cs typeface="Times New Roman" panose="02020603050405020304" pitchFamily="18" charset="0"/>
              </a:rPr>
              <a:t>углерода</a:t>
            </a:r>
            <a:r>
              <a:rPr lang="ru-RU" altLang="ru-RU" sz="1050" dirty="0">
                <a:cs typeface="Times New Roman" panose="02020603050405020304" pitchFamily="18" charset="0"/>
              </a:rPr>
              <a:t>, причём из нескольких возможных цепей выбрана та, к которой примыкает наибольшее число боковых цепей</a:t>
            </a:r>
            <a:endParaRPr lang="ru-RU" altLang="ru-RU" sz="1050" dirty="0"/>
          </a:p>
          <a:p>
            <a:pPr algn="just"/>
            <a:r>
              <a:rPr lang="ru-RU" altLang="ru-RU" sz="1050" dirty="0">
                <a:cs typeface="Times New Roman" panose="02020603050405020304" pitchFamily="18" charset="0"/>
              </a:rPr>
              <a:t>2. Заместители: 2,7 - </a:t>
            </a:r>
            <a:r>
              <a:rPr lang="ru-RU" altLang="ru-RU" sz="1050" u="sng" dirty="0">
                <a:cs typeface="Times New Roman" panose="02020603050405020304" pitchFamily="18" charset="0"/>
              </a:rPr>
              <a:t>МЕТИЛ</a:t>
            </a:r>
            <a:r>
              <a:rPr lang="ru-RU" altLang="ru-RU" sz="1050" dirty="0">
                <a:cs typeface="Times New Roman" panose="02020603050405020304" pitchFamily="18" charset="0"/>
              </a:rPr>
              <a:t>, </a:t>
            </a:r>
            <a:r>
              <a:rPr lang="ru-RU" altLang="ru-RU" sz="1050" dirty="0" smtClean="0">
                <a:cs typeface="Times New Roman" panose="02020603050405020304" pitchFamily="18" charset="0"/>
              </a:rPr>
              <a:t>3</a:t>
            </a:r>
            <a:r>
              <a:rPr lang="en-US" altLang="ru-RU" sz="1050" dirty="0" smtClean="0">
                <a:cs typeface="Times New Roman" panose="02020603050405020304" pitchFamily="18" charset="0"/>
              </a:rPr>
              <a:t> </a:t>
            </a:r>
            <a:r>
              <a:rPr lang="ru-RU" altLang="ru-RU" sz="1050" dirty="0" smtClean="0">
                <a:cs typeface="Times New Roman" panose="02020603050405020304" pitchFamily="18" charset="0"/>
              </a:rPr>
              <a:t>-</a:t>
            </a:r>
            <a:r>
              <a:rPr lang="en-US" altLang="ru-RU" sz="1050" dirty="0" smtClean="0">
                <a:cs typeface="Times New Roman" panose="02020603050405020304" pitchFamily="18" charset="0"/>
              </a:rPr>
              <a:t> </a:t>
            </a:r>
            <a:r>
              <a:rPr lang="ru-RU" altLang="ru-RU" sz="1050" dirty="0" smtClean="0">
                <a:cs typeface="Times New Roman" panose="02020603050405020304" pitchFamily="18" charset="0"/>
              </a:rPr>
              <a:t>ЭТИЛ</a:t>
            </a:r>
            <a:r>
              <a:rPr lang="ru-RU" altLang="ru-RU" sz="1050" dirty="0">
                <a:cs typeface="Times New Roman" panose="02020603050405020304" pitchFamily="18" charset="0"/>
              </a:rPr>
              <a:t>, </a:t>
            </a:r>
            <a:r>
              <a:rPr lang="ru-RU" altLang="ru-RU" sz="1050" dirty="0" smtClean="0">
                <a:cs typeface="Times New Roman" panose="02020603050405020304" pitchFamily="18" charset="0"/>
              </a:rPr>
              <a:t>5</a:t>
            </a:r>
            <a:r>
              <a:rPr lang="en-US" altLang="ru-RU" sz="1050" dirty="0" smtClean="0">
                <a:cs typeface="Times New Roman" panose="02020603050405020304" pitchFamily="18" charset="0"/>
              </a:rPr>
              <a:t> </a:t>
            </a:r>
            <a:r>
              <a:rPr lang="ru-RU" altLang="ru-RU" sz="1050" dirty="0" smtClean="0">
                <a:cs typeface="Times New Roman" panose="02020603050405020304" pitchFamily="18" charset="0"/>
              </a:rPr>
              <a:t>- </a:t>
            </a:r>
            <a:r>
              <a:rPr lang="ru-RU" altLang="ru-RU" sz="1050" u="sng" dirty="0">
                <a:cs typeface="Times New Roman" panose="02020603050405020304" pitchFamily="18" charset="0"/>
              </a:rPr>
              <a:t>ПРОПИЛ.</a:t>
            </a:r>
          </a:p>
          <a:p>
            <a:pPr algn="just"/>
            <a:r>
              <a:rPr lang="ru-RU" altLang="ru-RU" sz="1100" dirty="0" smtClean="0">
                <a:cs typeface="Arial" panose="020B0604020202020204" pitchFamily="34" charset="0"/>
              </a:rPr>
              <a:t>3.</a:t>
            </a:r>
            <a:r>
              <a:rPr lang="en-US" altLang="ru-RU" sz="1100" dirty="0" smtClean="0">
                <a:cs typeface="Arial" panose="020B0604020202020204" pitchFamily="34" charset="0"/>
              </a:rPr>
              <a:t> </a:t>
            </a:r>
            <a:r>
              <a:rPr lang="ru-RU" sz="1100" dirty="0" smtClean="0">
                <a:cs typeface="Arial" panose="020B0604020202020204" pitchFamily="34" charset="0"/>
              </a:rPr>
              <a:t>Если </a:t>
            </a:r>
            <a:r>
              <a:rPr lang="ru-RU" sz="1100" dirty="0">
                <a:cs typeface="Arial" panose="020B0604020202020204" pitchFamily="34" charset="0"/>
              </a:rPr>
              <a:t>замещающих разветвлений несколько, то цифрой отмечают каждое из них, перечисляя радикалы в алфавитном порядке</a:t>
            </a:r>
            <a:endParaRPr lang="ru-RU" altLang="ru-RU" sz="1100" dirty="0">
              <a:cs typeface="Arial" panose="020B0604020202020204" pitchFamily="34" charset="0"/>
            </a:endParaRPr>
          </a:p>
          <a:p>
            <a:pPr algn="just"/>
            <a:r>
              <a:rPr lang="ru-RU" altLang="ru-RU" sz="1050" dirty="0">
                <a:cs typeface="Times New Roman" panose="02020603050405020304" pitchFamily="18" charset="0"/>
              </a:rPr>
              <a:t>4. Название в целом: </a:t>
            </a:r>
            <a:r>
              <a:rPr lang="ru-RU" altLang="ru-RU" sz="1400" b="1" dirty="0">
                <a:cs typeface="Times New Roman" panose="02020603050405020304" pitchFamily="18" charset="0"/>
              </a:rPr>
              <a:t>2,7-диметил-5-пропил-3-этилоктан</a:t>
            </a:r>
            <a:endParaRPr lang="ru-RU" altLang="ru-RU" sz="1050" dirty="0"/>
          </a:p>
        </p:txBody>
      </p:sp>
      <p:sp>
        <p:nvSpPr>
          <p:cNvPr id="16407" name="TextBox 2">
            <a:extLst>
              <a:ext uri="{FF2B5EF4-FFF2-40B4-BE49-F238E27FC236}">
                <a16:creationId xmlns:a16="http://schemas.microsoft.com/office/drawing/2014/main" xmlns="" id="{D1D55DD6-6A0C-4661-961C-09128F7F65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7896" y="140871"/>
            <a:ext cx="315471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600" b="1" dirty="0">
                <a:solidFill>
                  <a:schemeClr val="bg1"/>
                </a:solidFill>
                <a:cs typeface="Arial" panose="020B0604020202020204" pitchFamily="34" charset="0"/>
              </a:rPr>
              <a:t>НОМЕНКЛАТУРА АЛКАНОВ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6c42abea8da92f97b51e92f1d1254737db9edb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3740</TotalTime>
  <Words>631</Words>
  <Application>Microsoft Office PowerPoint</Application>
  <PresentationFormat>Произвольный</PresentationFormat>
  <Paragraphs>127</Paragraphs>
  <Slides>16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3" baseType="lpstr">
      <vt:lpstr>Arial</vt:lpstr>
      <vt:lpstr>Arial Black</vt:lpstr>
      <vt:lpstr>Calibri</vt:lpstr>
      <vt:lpstr>Cambria Math</vt:lpstr>
      <vt:lpstr>Times New Roman</vt:lpstr>
      <vt:lpstr>Wingdings</vt:lpstr>
      <vt:lpstr>Office Theme</vt:lpstr>
      <vt:lpstr>Химия</vt:lpstr>
      <vt:lpstr>ЦЕЛЬ УРОКА:</vt:lpstr>
      <vt:lpstr>Проверка самостоятельной работы</vt:lpstr>
      <vt:lpstr>Проверка самостоятельной работы</vt:lpstr>
      <vt:lpstr>Проверка самостоятельной работы</vt:lpstr>
      <vt:lpstr>Номенклатура </vt:lpstr>
      <vt:lpstr>Систематическая номенклатура </vt:lpstr>
      <vt:lpstr>Алгоритм составления названий алканов </vt:lpstr>
      <vt:lpstr>Презентация PowerPoint</vt:lpstr>
      <vt:lpstr>Типы углеродных атомов</vt:lpstr>
      <vt:lpstr>Изомерия алканов</vt:lpstr>
      <vt:lpstr>Изомерия алканов</vt:lpstr>
      <vt:lpstr>Номенклатура алканов</vt:lpstr>
      <vt:lpstr>Название галогенпроизводных алканов</vt:lpstr>
      <vt:lpstr>Закрепление</vt:lpstr>
      <vt:lpstr>ЗАДАНИЕ ДЛЯ САМОСТОЯТЕЛЬНОЙ РАБОТЫ: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Информатика и ИТ</dc:title>
  <dc:creator>VAIO</dc:creator>
  <cp:lastModifiedBy>Закирова Ф.М</cp:lastModifiedBy>
  <cp:revision>190</cp:revision>
  <dcterms:created xsi:type="dcterms:W3CDTF">2020-04-13T08:05:16Z</dcterms:created>
  <dcterms:modified xsi:type="dcterms:W3CDTF">2020-10-15T13:45:11Z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