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51" r:id="rId3"/>
    <p:sldId id="371" r:id="rId4"/>
    <p:sldId id="372" r:id="rId5"/>
    <p:sldId id="373" r:id="rId6"/>
    <p:sldId id="375" r:id="rId7"/>
    <p:sldId id="374" r:id="rId8"/>
    <p:sldId id="376" r:id="rId9"/>
    <p:sldId id="377" r:id="rId10"/>
    <p:sldId id="363" r:id="rId11"/>
    <p:sldId id="354" r:id="rId12"/>
    <p:sldId id="355" r:id="rId13"/>
    <p:sldId id="367" r:id="rId14"/>
    <p:sldId id="356" r:id="rId15"/>
    <p:sldId id="369" r:id="rId16"/>
    <p:sldId id="357" r:id="rId17"/>
    <p:sldId id="368" r:id="rId18"/>
    <p:sldId id="370" r:id="rId19"/>
    <p:sldId id="378" r:id="rId20"/>
    <p:sldId id="379" r:id="rId21"/>
    <p:sldId id="358" r:id="rId22"/>
    <p:sldId id="359" r:id="rId23"/>
    <p:sldId id="360" r:id="rId24"/>
    <p:sldId id="361" r:id="rId25"/>
    <p:sldId id="366" r:id="rId26"/>
    <p:sldId id="352" r:id="rId27"/>
    <p:sldId id="364" r:id="rId28"/>
  </p:sldIdLst>
  <p:sldSz cx="5765800" cy="3244850"/>
  <p:notesSz cx="5765800" cy="324485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150" autoAdjust="0"/>
  </p:normalViewPr>
  <p:slideViewPr>
    <p:cSldViewPr>
      <p:cViewPr varScale="1">
        <p:scale>
          <a:sx n="105" d="100"/>
          <a:sy n="105" d="100"/>
        </p:scale>
        <p:origin x="77" y="125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568B33-DE48-48CC-B865-94CD40958CA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0225" y="246063"/>
            <a:ext cx="2162175" cy="12176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32579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781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60372" y="3017710"/>
            <a:ext cx="184505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1376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68F2-4589-49C1-B030-69DCD1D0AE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288290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М.Е. Салтыков-Щедрин. Художник И. Крамской. 1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44" y="1190377"/>
            <a:ext cx="1355995" cy="180020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 txBox="1">
            <a:spLocks/>
          </p:cNvSpPr>
          <p:nvPr/>
        </p:nvSpPr>
        <p:spPr>
          <a:xfrm>
            <a:off x="218604" y="1622425"/>
            <a:ext cx="3722756" cy="923330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200"/>
              </a:spcBef>
            </a:pPr>
            <a:endParaRPr lang="en-US" altLang="ru-RU" sz="700" kern="0" dirty="0" smtClean="0">
              <a:solidFill>
                <a:srgbClr val="0070C0"/>
              </a:solidFill>
            </a:endParaRPr>
          </a:p>
          <a:p>
            <a:pPr algn="ctr"/>
            <a:r>
              <a:rPr lang="ru-RU" altLang="ru-RU" sz="2400" kern="0" dirty="0" err="1" smtClean="0">
                <a:solidFill>
                  <a:srgbClr val="0070C0"/>
                </a:solidFill>
              </a:rPr>
              <a:t>М.Е.Салтыков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-Щедрин </a:t>
            </a:r>
          </a:p>
          <a:p>
            <a:pPr algn="ctr">
              <a:spcBef>
                <a:spcPts val="600"/>
              </a:spcBef>
            </a:pPr>
            <a:r>
              <a:rPr lang="ru-RU" altLang="ru-RU" sz="2400" kern="0" dirty="0" smtClean="0">
                <a:solidFill>
                  <a:srgbClr val="0070C0"/>
                </a:solidFill>
              </a:rPr>
              <a:t>Сказки</a:t>
            </a:r>
            <a:endParaRPr lang="ru-RU" altLang="ru-RU" sz="24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салтыков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82966" y="622293"/>
            <a:ext cx="2143140" cy="2428892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596" y="178767"/>
            <a:ext cx="3168352" cy="3066083"/>
          </a:xfrm>
        </p:spPr>
        <p:txBody>
          <a:bodyPr>
            <a:normAutofit/>
          </a:bodyPr>
          <a:lstStyle/>
          <a:p>
            <a:pPr marL="231663" indent="-149294">
              <a:lnSpc>
                <a:spcPct val="120000"/>
              </a:lnSpc>
              <a:defRPr/>
            </a:pPr>
            <a:r>
              <a:rPr lang="ru-RU" sz="1400" dirty="0"/>
              <a:t>           </a:t>
            </a:r>
            <a:endParaRPr lang="ru-RU" sz="1400" dirty="0" smtClean="0"/>
          </a:p>
          <a:p>
            <a:pPr marL="231663" indent="-149294">
              <a:lnSpc>
                <a:spcPct val="120000"/>
              </a:lnSpc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231663" indent="-149294">
              <a:lnSpc>
                <a:spcPct val="120000"/>
              </a:lnSpc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231663" indent="-149294" algn="ctr">
              <a:lnSpc>
                <a:spcPct val="120000"/>
              </a:lnSpc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"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Сказки" </a:t>
            </a:r>
            <a:r>
              <a:rPr lang="ru-RU" sz="1400" dirty="0">
                <a:latin typeface="Times New Roman" pitchFamily="18" charset="0"/>
              </a:rPr>
              <a:t>- это своеобразный итог художественной деятельности писателя, так как они создавались </a:t>
            </a:r>
            <a:endParaRPr lang="ru-RU" sz="1400" dirty="0" smtClean="0">
              <a:latin typeface="Times New Roman" pitchFamily="18" charset="0"/>
            </a:endParaRPr>
          </a:p>
          <a:p>
            <a:pPr marL="231663" indent="-149294" algn="ctr">
              <a:lnSpc>
                <a:spcPct val="120000"/>
              </a:lnSpc>
              <a:defRPr/>
            </a:pPr>
            <a:r>
              <a:rPr lang="ru-RU" sz="1400" dirty="0" smtClean="0">
                <a:latin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</a:rPr>
              <a:t>завершающем этапе жизненного </a:t>
            </a:r>
            <a:endParaRPr lang="ru-RU" sz="1400" dirty="0" smtClean="0">
              <a:latin typeface="Times New Roman" pitchFamily="18" charset="0"/>
            </a:endParaRPr>
          </a:p>
          <a:p>
            <a:pPr marL="231663" indent="-149294" algn="ctr">
              <a:lnSpc>
                <a:spcPct val="120000"/>
              </a:lnSpc>
              <a:defRPr/>
            </a:pPr>
            <a:r>
              <a:rPr lang="ru-RU" sz="1400" dirty="0" smtClean="0">
                <a:latin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</a:rPr>
              <a:t>творческого пути. </a:t>
            </a:r>
          </a:p>
          <a:p>
            <a:pPr marL="231663" indent="-149294"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400" dirty="0" smtClean="0">
                <a:latin typeface="Times New Roman" pitchFamily="18" charset="0"/>
              </a:rPr>
              <a:t>Из </a:t>
            </a:r>
            <a:r>
              <a:rPr lang="ru-RU" sz="1400" dirty="0">
                <a:latin typeface="Times New Roman" pitchFamily="18" charset="0"/>
              </a:rPr>
              <a:t>32 сказок - 28 созданы в течение четырех лет с 1882 по 1886 год.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27"/>
            <a:ext cx="5765800" cy="340317"/>
          </a:xfrm>
        </p:spPr>
        <p:txBody>
          <a:bodyPr/>
          <a:lstStyle/>
          <a:p>
            <a:pPr algn="ctr" eaLnBrk="1" hangingPunct="1"/>
            <a:r>
              <a:rPr lang="ru-RU" altLang="ru-RU" sz="1100" dirty="0" smtClean="0"/>
              <a:t>Основные художественные приёмы, использованные в сказках </a:t>
            </a:r>
            <a:br>
              <a:rPr lang="ru-RU" altLang="ru-RU" sz="1100" dirty="0" smtClean="0"/>
            </a:br>
            <a:r>
              <a:rPr lang="ru-RU" altLang="ru-RU" sz="1100" dirty="0" smtClean="0"/>
              <a:t>М.Е. Салтыковым-Щедриным, следующие: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290" y="908045"/>
            <a:ext cx="5189220" cy="1436977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spcBef>
                <a:spcPts val="600"/>
              </a:spcBef>
            </a:pPr>
            <a:r>
              <a:rPr lang="ru-RU" altLang="ru-RU" sz="1400" dirty="0" smtClean="0"/>
              <a:t>Гротеск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1400" dirty="0" smtClean="0"/>
              <a:t>Гипербола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1400" dirty="0" smtClean="0"/>
              <a:t>Аллегория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1400" dirty="0" smtClean="0"/>
              <a:t>Эзопов язык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ru-RU" altLang="ru-RU" sz="14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612" y="182265"/>
            <a:ext cx="5189220" cy="276999"/>
          </a:xfrm>
        </p:spPr>
        <p:txBody>
          <a:bodyPr/>
          <a:lstStyle/>
          <a:p>
            <a:pPr algn="ctr" eaLnBrk="1" hangingPunct="1"/>
            <a:r>
              <a:rPr lang="ru-RU" altLang="ru-RU" sz="1800" i="1" dirty="0" smtClean="0"/>
              <a:t>Эзопов язык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290" y="648970"/>
            <a:ext cx="5189220" cy="2267974"/>
          </a:xfrm>
          <a:prstGeom prst="rect">
            <a:avLst/>
          </a:prstGeom>
        </p:spPr>
        <p:txBody>
          <a:bodyPr lIns="51481" tIns="25740" rIns="51481" bIns="25740"/>
          <a:lstStyle/>
          <a:p>
            <a:pPr indent="360363" algn="just" eaLnBrk="1" hangingPunct="1"/>
            <a:r>
              <a:rPr lang="ru-RU" altLang="ru-RU" sz="1600" b="1" dirty="0" smtClean="0"/>
              <a:t>Эзопов язык </a:t>
            </a:r>
            <a:r>
              <a:rPr lang="ru-RU" altLang="ru-RU" sz="1600" dirty="0" smtClean="0"/>
              <a:t>- вынужденное иносказание, художественная речь, насыщенная недомолвками </a:t>
            </a:r>
            <a:r>
              <a:rPr lang="ru-RU" altLang="ru-RU" sz="1600" dirty="0" smtClean="0"/>
              <a:t>                   и </a:t>
            </a:r>
            <a:r>
              <a:rPr lang="ru-RU" altLang="ru-RU" sz="1600" dirty="0" smtClean="0"/>
              <a:t>ироническими намёками. Часто применяли, чтобы обойти цензуру. Своеобразная форма сатирической речи.</a:t>
            </a:r>
          </a:p>
          <a:p>
            <a:pPr eaLnBrk="1" hangingPunct="1"/>
            <a:endParaRPr lang="ru-RU" altLang="ru-RU" sz="1600" dirty="0" smtClean="0"/>
          </a:p>
          <a:p>
            <a:pPr marL="360363" algn="l" eaLnBrk="1" hangingPunct="1"/>
            <a:r>
              <a:rPr lang="ru-RU" altLang="ru-RU" sz="1600" dirty="0" smtClean="0"/>
              <a:t>Выражение восходит к легендарному образу древнегреческого поэта </a:t>
            </a:r>
            <a:r>
              <a:rPr lang="en-US" altLang="ru-RU" sz="1600" dirty="0" smtClean="0"/>
              <a:t>VI</a:t>
            </a:r>
            <a:r>
              <a:rPr lang="ru-RU" altLang="ru-RU" sz="1600" dirty="0" smtClean="0"/>
              <a:t> века до н.э. Эзопа, создателя жанра басни.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политическая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4470" y="836607"/>
            <a:ext cx="1540549" cy="1919118"/>
          </a:xfrm>
          <a:prstGeom prst="rect">
            <a:avLst/>
          </a:prstGeom>
        </p:spPr>
      </p:pic>
      <p:sp>
        <p:nvSpPr>
          <p:cNvPr id="1741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596" y="830337"/>
            <a:ext cx="3744416" cy="1714511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charset="0"/>
              </a:rPr>
              <a:t>Писатель по существу </a:t>
            </a:r>
            <a:r>
              <a:rPr lang="ru-RU" b="1" i="1" dirty="0" smtClean="0">
                <a:solidFill>
                  <a:srgbClr val="C00000"/>
                </a:solidFill>
                <a:latin typeface="Times New Roman" charset="0"/>
              </a:rPr>
              <a:t>создал новый жанр — политическую сказку</a:t>
            </a:r>
            <a:r>
              <a:rPr lang="ru-RU" dirty="0" smtClean="0">
                <a:solidFill>
                  <a:srgbClr val="C00000"/>
                </a:solidFill>
                <a:latin typeface="Times New Roman" charset="0"/>
              </a:rPr>
              <a:t>. Жизнь русского общества второй половины XIX века запечатлелась в богатейшей галерее персонажей. </a:t>
            </a:r>
          </a:p>
          <a:p>
            <a:pPr algn="ctr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charset="0"/>
              </a:rPr>
              <a:t>        Щедрин</a:t>
            </a:r>
            <a:r>
              <a:rPr lang="ru-RU" dirty="0" smtClean="0">
                <a:solidFill>
                  <a:srgbClr val="C00000"/>
                </a:solidFill>
                <a:latin typeface="Times New Roman" charset="0"/>
              </a:rPr>
              <a:t>, коснулся всех основных классов и </a:t>
            </a:r>
            <a:r>
              <a:rPr lang="ru-RU" dirty="0" smtClean="0">
                <a:solidFill>
                  <a:srgbClr val="C00000"/>
                </a:solidFill>
                <a:latin typeface="Times New Roman" charset="0"/>
              </a:rPr>
              <a:t>слоёв </a:t>
            </a:r>
            <a:r>
              <a:rPr lang="ru-RU" dirty="0" smtClean="0">
                <a:solidFill>
                  <a:srgbClr val="C00000"/>
                </a:solidFill>
                <a:latin typeface="Times New Roman" charset="0"/>
              </a:rPr>
              <a:t>общества: дворянства, буржуазии, бюрократии, интеллигенции.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948" y="902345"/>
            <a:ext cx="1879891" cy="2188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275" y="902345"/>
            <a:ext cx="1912925" cy="2177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3104" y="622293"/>
            <a:ext cx="5518551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963" tIns="22982" rIns="45963" bIns="22982"/>
          <a:lstStyle/>
          <a:p>
            <a:pPr algn="ctr" defTabSz="229697" hangingPunct="0">
              <a:lnSpc>
                <a:spcPct val="95000"/>
              </a:lnSpc>
              <a:buClr>
                <a:srgbClr val="000000"/>
              </a:buClr>
              <a:buSzPct val="45000"/>
              <a:tabLst>
                <a:tab pos="370018" algn="l"/>
                <a:tab pos="739142" algn="l"/>
                <a:tab pos="1109160" algn="l"/>
                <a:tab pos="1479177" algn="l"/>
                <a:tab pos="1848301" algn="l"/>
                <a:tab pos="2218319" algn="l"/>
                <a:tab pos="2587443" algn="l"/>
                <a:tab pos="2957460" algn="l"/>
                <a:tab pos="3327478" algn="l"/>
                <a:tab pos="3696602" algn="l"/>
                <a:tab pos="4066619" algn="l"/>
                <a:tab pos="4436637" algn="l"/>
              </a:tabLst>
            </a:pPr>
            <a:r>
              <a:rPr lang="ru-RU" altLang="ru-RU" sz="1400" dirty="0" err="1" smtClean="0">
                <a:latin typeface="Times New Roman" charset="0"/>
              </a:rPr>
              <a:t>М.Е.Салтыковым</a:t>
            </a:r>
            <a:r>
              <a:rPr lang="ru-RU" altLang="ru-RU" sz="1400" dirty="0" smtClean="0">
                <a:latin typeface="Times New Roman" charset="0"/>
              </a:rPr>
              <a:t>-Щедриным</a:t>
            </a:r>
            <a:r>
              <a:rPr lang="en-GB" altLang="ru-RU" sz="1400" dirty="0" smtClean="0">
                <a:latin typeface="Times New Roman" charset="0"/>
              </a:rPr>
              <a:t> </a:t>
            </a:r>
            <a:r>
              <a:rPr lang="en-GB" altLang="ru-RU" sz="1400" dirty="0" err="1">
                <a:latin typeface="Times New Roman" charset="0"/>
              </a:rPr>
              <a:t>написано</a:t>
            </a:r>
            <a:r>
              <a:rPr lang="en-GB" altLang="ru-RU" sz="1400" dirty="0">
                <a:latin typeface="Times New Roman" charset="0"/>
              </a:rPr>
              <a:t> 32 </a:t>
            </a:r>
            <a:r>
              <a:rPr lang="en-GB" altLang="ru-RU" sz="1400" dirty="0" err="1" smtClean="0">
                <a:latin typeface="Times New Roman" charset="0"/>
              </a:rPr>
              <a:t>сказки</a:t>
            </a:r>
            <a:r>
              <a:rPr lang="en-GB" altLang="ru-RU" sz="1400" dirty="0" smtClean="0">
                <a:latin typeface="Times New Roman" charset="0"/>
              </a:rPr>
              <a:t> </a:t>
            </a:r>
            <a:endParaRPr lang="en-GB" altLang="ru-RU" sz="1400" dirty="0">
              <a:latin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pPr algn="ctr"/>
            <a:r>
              <a:rPr lang="ru-RU" sz="1800" dirty="0" smtClean="0"/>
              <a:t>Сказки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783878"/>
            <a:ext cx="2721825" cy="1923604"/>
          </a:xfrm>
        </p:spPr>
        <p:txBody>
          <a:bodyPr/>
          <a:lstStyle/>
          <a:p>
            <a:pPr algn="ctr"/>
            <a:r>
              <a:rPr lang="ru-RU" dirty="0" smtClean="0"/>
              <a:t>Расцвет сказочного жанра </a:t>
            </a:r>
            <a:endParaRPr lang="ru-RU" dirty="0" smtClean="0"/>
          </a:p>
          <a:p>
            <a:pPr algn="ctr"/>
            <a:r>
              <a:rPr lang="ru-RU" dirty="0" smtClean="0"/>
              <a:t>у </a:t>
            </a:r>
            <a:r>
              <a:rPr lang="ru-RU" dirty="0" smtClean="0"/>
              <a:t>писателя приходится на 80-е годы. Символом крестьянской России является Коняга из одноимённой сказки. Сказка «Премудрый </a:t>
            </a:r>
            <a:r>
              <a:rPr lang="ru-RU" dirty="0" err="1" smtClean="0"/>
              <a:t>пискарь</a:t>
            </a:r>
            <a:r>
              <a:rPr lang="ru-RU" dirty="0" smtClean="0"/>
              <a:t>» о рыбе, которая прожила до глубокой старости</a:t>
            </a:r>
            <a:r>
              <a:rPr lang="ru-RU" dirty="0" smtClean="0"/>
              <a:t>».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«</a:t>
            </a:r>
            <a:r>
              <a:rPr lang="ru-RU" dirty="0" smtClean="0"/>
              <a:t>Он </a:t>
            </a:r>
            <a:r>
              <a:rPr lang="ru-RU" dirty="0" smtClean="0"/>
              <a:t>жил </a:t>
            </a:r>
            <a:r>
              <a:rPr lang="ru-RU" dirty="0" smtClean="0"/>
              <a:t>и дрожал – только и всего</a:t>
            </a:r>
            <a:r>
              <a:rPr lang="ru-RU" dirty="0" smtClean="0"/>
              <a:t>!» - </a:t>
            </a:r>
            <a:r>
              <a:rPr lang="ru-RU" dirty="0" smtClean="0"/>
              <a:t>пишет писатель. Генералы думают, «что булки на деревьях родятся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6" name="Picture 2" descr="C:\Documents and Settings\Эмма\Рабочий стол\щедрин\64bac95175da76ff6d92eb1be6a477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604" y="705132"/>
            <a:ext cx="2508250" cy="23574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612" y="182265"/>
            <a:ext cx="5189220" cy="276999"/>
          </a:xfrm>
        </p:spPr>
        <p:txBody>
          <a:bodyPr/>
          <a:lstStyle/>
          <a:p>
            <a:pPr eaLnBrk="1" hangingPunct="1"/>
            <a:r>
              <a:rPr lang="ru-RU" altLang="ru-RU" sz="1800" dirty="0" smtClean="0"/>
              <a:t>«Сказки для детей изрядного возраста»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1190377"/>
            <a:ext cx="5429462" cy="698314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/>
            <a:r>
              <a:rPr lang="ru-RU" altLang="ru-RU" sz="1400" dirty="0" smtClean="0"/>
              <a:t>Задача сказок: обличение пороков, освещение злободневных вопросов русской действительности, выражение народных идеалов, передовых идей.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Сказки</a:t>
            </a:r>
            <a:endParaRPr lang="ru-RU" dirty="0"/>
          </a:p>
        </p:txBody>
      </p:sp>
      <p:pic>
        <p:nvPicPr>
          <p:cNvPr id="2050" name="Picture 2" descr="C:\Documents and Settings\Эмма\Рабочий стол\щедрин\dikij-pomeshhik-870x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693731"/>
            <a:ext cx="2508250" cy="2357454"/>
          </a:xfrm>
          <a:prstGeom prst="rect">
            <a:avLst/>
          </a:prstGeom>
          <a:noFill/>
        </p:spPr>
      </p:pic>
      <p:pic>
        <p:nvPicPr>
          <p:cNvPr id="2051" name="Picture 3" descr="C:\Documents and Settings\Эмма\Рабочий стол\щедрин\скачанные файлы (3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7214" y="746125"/>
            <a:ext cx="2428891" cy="22336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Сказка «Коняга»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1" y="663786"/>
            <a:ext cx="2594610" cy="2326791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u="sng" dirty="0" smtClean="0"/>
              <a:t>Коняга </a:t>
            </a:r>
            <a:r>
              <a:rPr lang="ru-RU" dirty="0" smtClean="0"/>
              <a:t>– символ крестьянина, символ народа и страны, униженных несправедливым политическим режимом </a:t>
            </a:r>
            <a:endParaRPr lang="ru-RU" dirty="0" smtClean="0"/>
          </a:p>
          <a:p>
            <a:pPr algn="ctr">
              <a:lnSpc>
                <a:spcPct val="90000"/>
              </a:lnSpc>
            </a:pPr>
            <a:r>
              <a:rPr lang="ru-RU" dirty="0" smtClean="0"/>
              <a:t>и </a:t>
            </a:r>
            <a:r>
              <a:rPr lang="ru-RU" dirty="0" smtClean="0"/>
              <a:t>подавленных зверской эксплуатацией. Тощие поля были ареной каждодневных мучений Коняги, «замученного, побитого, узкогрудого, с выпяченными </a:t>
            </a:r>
            <a:r>
              <a:rPr lang="ru-RU" dirty="0" smtClean="0"/>
              <a:t>рёбрами </a:t>
            </a:r>
            <a:r>
              <a:rPr lang="ru-RU" dirty="0" smtClean="0"/>
              <a:t>и </a:t>
            </a:r>
            <a:r>
              <a:rPr lang="ru-RU" dirty="0" smtClean="0"/>
              <a:t>обожжёнными </a:t>
            </a:r>
            <a:r>
              <a:rPr lang="ru-RU" dirty="0" smtClean="0"/>
              <a:t>плечами, с разбитыми ногами». Не было конца работе Коняги, и ничего он </a:t>
            </a:r>
            <a:endParaRPr lang="ru-RU" dirty="0" smtClean="0"/>
          </a:p>
          <a:p>
            <a:pPr algn="ctr">
              <a:lnSpc>
                <a:spcPct val="90000"/>
              </a:lnSpc>
            </a:pPr>
            <a:r>
              <a:rPr lang="ru-RU" dirty="0" smtClean="0"/>
              <a:t>не </a:t>
            </a:r>
            <a:r>
              <a:rPr lang="ru-RU" dirty="0" smtClean="0"/>
              <a:t>получал за эту работу, кроме боли, усталости и злосчастия.</a:t>
            </a:r>
            <a:endParaRPr lang="ru-RU" dirty="0"/>
          </a:p>
        </p:txBody>
      </p:sp>
      <p:pic>
        <p:nvPicPr>
          <p:cNvPr id="1026" name="Picture 2" descr="C:\Documents and Settings\Эмма\Рабочий стол\сказки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34057"/>
            <a:ext cx="5318452" cy="369332"/>
          </a:xfrm>
        </p:spPr>
        <p:txBody>
          <a:bodyPr/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«Повесть о том, как один генерал двух мужиков прокормил»</a:t>
            </a:r>
            <a:endParaRPr lang="ru-RU" sz="1200" dirty="0"/>
          </a:p>
        </p:txBody>
      </p:sp>
      <p:pic>
        <p:nvPicPr>
          <p:cNvPr id="2050" name="Picture 2" descr="C:\Documents and Settings\Эмма\Рабочий стол\сказки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693731"/>
            <a:ext cx="2508250" cy="2428891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щедрин\64bac95175da76ff6d92eb1be6a47700.pn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8625" y="693731"/>
            <a:ext cx="2508250" cy="23574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732" y="1046362"/>
            <a:ext cx="4176464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со сказками Салтыкова -Щедрина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650653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50653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70732" y="1838449"/>
            <a:ext cx="331236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Раскроем особенности сказок писателя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82265"/>
            <a:ext cx="5164295" cy="184666"/>
          </a:xfrm>
        </p:spPr>
        <p:txBody>
          <a:bodyPr/>
          <a:lstStyle/>
          <a:p>
            <a:r>
              <a:rPr lang="ru-RU" sz="1200" dirty="0" smtClean="0"/>
              <a:t>«Повесть о том, как один генерал двух мужиков прокормил»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22236"/>
            <a:ext cx="2508123" cy="249299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900" dirty="0" smtClean="0"/>
              <a:t>В повести сатирически высмеиваются не сами генералы, а основы русской жизни. В основе благополучия дворянства и чиновничьего класса лежит труд простых мужиков. Хамское отношение, лень, грубость и бессердечие правящего класса становятся мишенью для едкой сатиры в этой повести для Салтыкова-Щедрина. Генералы пользуются трудом неизвестного мужика, </a:t>
            </a:r>
            <a:r>
              <a:rPr lang="ru-RU" sz="900" dirty="0" smtClean="0"/>
              <a:t>причём </a:t>
            </a:r>
            <a:r>
              <a:rPr lang="ru-RU" sz="900" dirty="0" smtClean="0"/>
              <a:t>считают, что это они де­лают ему одолжение, а не он им. Периодически возникают парадоксальные эпитеты в сторону мужика: лентяй, тунеядец </a:t>
            </a:r>
            <a:r>
              <a:rPr lang="ru-RU" sz="900" dirty="0" smtClean="0"/>
              <a:t>     и </a:t>
            </a:r>
            <a:r>
              <a:rPr lang="ru-RU" sz="900" dirty="0" smtClean="0"/>
              <a:t>т. д. Мужик в этой повести как образ русского народа все умеет, не лентяй</a:t>
            </a:r>
            <a:r>
              <a:rPr lang="ru-RU" sz="900" dirty="0" smtClean="0"/>
              <a:t>,                        </a:t>
            </a:r>
            <a:r>
              <a:rPr lang="ru-RU" sz="900" dirty="0" smtClean="0"/>
              <a:t>но никак противостоять «генералам</a:t>
            </a:r>
            <a:r>
              <a:rPr lang="ru-RU" sz="900" dirty="0" smtClean="0"/>
              <a:t>»                        </a:t>
            </a:r>
            <a:r>
              <a:rPr lang="ru-RU" sz="900" dirty="0" smtClean="0"/>
              <a:t>не может, те даже на веревку его посадили. Безропотно все делает, ни разу </a:t>
            </a:r>
            <a:r>
              <a:rPr lang="ru-RU" sz="900" dirty="0" smtClean="0"/>
              <a:t>                                   не </a:t>
            </a:r>
            <a:r>
              <a:rPr lang="ru-RU" sz="900" dirty="0" smtClean="0"/>
              <a:t>воспротивился. Писатель с горечью говорит о том, что русский народ сам себя унижает.</a:t>
            </a:r>
            <a:endParaRPr lang="ru-RU" sz="900" dirty="0"/>
          </a:p>
        </p:txBody>
      </p:sp>
      <p:pic>
        <p:nvPicPr>
          <p:cNvPr id="3075" name="Picture 3" descr="C:\Documents and Settings\Эмма\Рабочий стол\сказки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622293"/>
            <a:ext cx="2508250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612" y="110257"/>
            <a:ext cx="5189220" cy="276999"/>
          </a:xfrm>
        </p:spPr>
        <p:txBody>
          <a:bodyPr/>
          <a:lstStyle/>
          <a:p>
            <a:pPr algn="ctr" eaLnBrk="1" hangingPunct="1"/>
            <a:r>
              <a:rPr lang="ru-RU" altLang="ru-RU" sz="1800" u="sng" dirty="0" smtClean="0"/>
              <a:t>«Дикий помещик»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290" y="721078"/>
            <a:ext cx="5189220" cy="1159978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ЦЕЛЬ СКАЗКИ: пробудить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самосознание народа, показать отношения между помещиками </a:t>
            </a:r>
            <a:endParaRPr lang="ru-RU" altLang="ru-RU" sz="1600" b="1" i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и народом</a:t>
            </a:r>
            <a:endParaRPr lang="ru-RU" altLang="ru-RU" sz="1600" b="1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08162"/>
            <a:ext cx="5189220" cy="276999"/>
          </a:xfrm>
        </p:spPr>
        <p:txBody>
          <a:bodyPr/>
          <a:lstStyle/>
          <a:p>
            <a:pPr algn="ctr" eaLnBrk="1" hangingPunct="1"/>
            <a:r>
              <a:rPr lang="ru-RU" altLang="ru-RU" sz="1800" dirty="0" smtClean="0"/>
              <a:t>«Дикий </a:t>
            </a:r>
            <a:r>
              <a:rPr lang="ru-RU" altLang="ru-RU" sz="1800" dirty="0" smtClean="0"/>
              <a:t>помещик», 1869 год</a:t>
            </a:r>
            <a:endParaRPr lang="ru-RU" altLang="ru-RU" sz="1800" dirty="0" smtClean="0"/>
          </a:p>
        </p:txBody>
      </p:sp>
      <p:pic>
        <p:nvPicPr>
          <p:cNvPr id="5" name="Рисунок 1" descr="Дикий помещик. Художник Е. Рачев. 195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097" y="576862"/>
            <a:ext cx="1768780" cy="1658479"/>
          </a:xfrm>
          <a:prstGeom prst="rect">
            <a:avLst/>
          </a:prstGeom>
          <a:noFill/>
        </p:spPr>
      </p:pic>
      <p:pic>
        <p:nvPicPr>
          <p:cNvPr id="6" name="Рисунок 2" descr="Дикий помещик. Художник Н. Муратов. 19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768" y="908045"/>
            <a:ext cx="1846858" cy="210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ХиТРыЙ\Desktop\index_pi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943" y="1193797"/>
            <a:ext cx="1677601" cy="17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612" y="110257"/>
            <a:ext cx="5189220" cy="299657"/>
          </a:xfrm>
        </p:spPr>
        <p:txBody>
          <a:bodyPr/>
          <a:lstStyle/>
          <a:p>
            <a:pPr algn="ctr" eaLnBrk="1" hangingPunct="1"/>
            <a:r>
              <a:rPr lang="ru-RU" altLang="ru-RU" sz="1800" u="sng" dirty="0" smtClean="0"/>
              <a:t>«Премудрый пескарь»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290" y="685024"/>
            <a:ext cx="5237268" cy="2283363"/>
          </a:xfrm>
          <a:prstGeom prst="rect">
            <a:avLst/>
          </a:prstGeom>
        </p:spPr>
        <p:txBody>
          <a:bodyPr lIns="51481" tIns="25740" rIns="51481" bIns="25740"/>
          <a:lstStyle/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/>
              <a:t>Как </a:t>
            </a:r>
            <a:r>
              <a:rPr lang="ru-RU" altLang="ru-RU" sz="1600" dirty="0" smtClean="0"/>
              <a:t>вы понимаете смысл заглавия?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/>
              <a:t>Каково значение эпитета «премудрый»?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/>
              <a:t>Кто такой «обыватель»?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/>
              <a:t>Найдите слова, которые определяют итог жизни пескаря?</a:t>
            </a:r>
          </a:p>
          <a:p>
            <a:pPr algn="ctr" eaLnBrk="1" hangingPunct="1"/>
            <a:r>
              <a:rPr lang="ru-RU" altLang="ru-RU" sz="1100" b="1" i="1" dirty="0" smtClean="0"/>
              <a:t>(«Жил дрожал, и умирал - дрожал»)</a:t>
            </a:r>
          </a:p>
          <a:p>
            <a:pPr eaLnBrk="1" hangingPunct="1"/>
            <a:endParaRPr lang="ru-RU" altLang="ru-RU" sz="1100" b="1" i="1" dirty="0" smtClean="0"/>
          </a:p>
          <a:p>
            <a:pPr algn="ctr" eaLnBrk="1" hangingPunct="1"/>
            <a:r>
              <a:rPr lang="ru-RU" altLang="ru-RU" sz="1400" b="1" i="1" dirty="0" smtClean="0">
                <a:solidFill>
                  <a:srgbClr val="000000"/>
                </a:solidFill>
              </a:rPr>
              <a:t>ЦЕЛЬ СКАЗКИ: показать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, в чём смысл жизни </a:t>
            </a:r>
            <a:endParaRPr lang="ru-RU" altLang="ru-RU" sz="1400" b="1" i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400" b="1" i="1" dirty="0" smtClean="0">
                <a:solidFill>
                  <a:srgbClr val="000000"/>
                </a:solidFill>
              </a:rPr>
              <a:t>и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назначения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человека</a:t>
            </a:r>
            <a:endParaRPr lang="ru-RU" altLang="ru-RU" sz="1400" b="1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08162"/>
            <a:ext cx="5189220" cy="27699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«Премудрый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пескарь», 1883 год</a:t>
            </a:r>
            <a:endParaRPr lang="ru-RU" altLang="ru-RU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2" descr="Премудрый пискарь. Художник А. Каневский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6097" y="576862"/>
            <a:ext cx="1846858" cy="1910856"/>
          </a:xfrm>
          <a:prstGeom prst="rect">
            <a:avLst/>
          </a:prstGeom>
          <a:noFill/>
        </p:spPr>
      </p:pic>
      <p:pic>
        <p:nvPicPr>
          <p:cNvPr id="6" name="Рисунок 3" descr="Премудрый пискарь. Художник Б. Ефимов. 1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082" y="836607"/>
            <a:ext cx="1831843" cy="19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Премудрый пискарь. Художник Е. Рачев. 19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470" y="1122359"/>
            <a:ext cx="1726737" cy="18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17320" y="122227"/>
            <a:ext cx="5373892" cy="2809661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charset="0"/>
              </a:rPr>
              <a:t>Особенности образов сказки: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ru-RU" dirty="0" smtClean="0">
              <a:latin typeface="Times New Roman" charset="0"/>
            </a:endParaRPr>
          </a:p>
          <a:p>
            <a:pPr marL="269875" indent="-269875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1400" dirty="0"/>
              <a:t>Аллегоричны, построены на </a:t>
            </a:r>
            <a:r>
              <a:rPr lang="ru-RU" altLang="ru-RU" sz="1400" dirty="0" smtClean="0"/>
              <a:t>иносказаниях</a:t>
            </a:r>
            <a:endParaRPr lang="ru-RU" altLang="ru-RU" sz="1400" dirty="0"/>
          </a:p>
          <a:p>
            <a:pPr marL="269875" indent="-269875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1400" dirty="0"/>
              <a:t>Рисуют не просто борьбу добра и зла, как большинство народных сказок, а раскрывают классовую борьбу в России</a:t>
            </a:r>
            <a:endParaRPr lang="ru-RU" sz="1400" dirty="0"/>
          </a:p>
          <a:p>
            <a:pPr marL="269875" indent="-269875" algn="l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/>
              <a:t>Своеобразие </a:t>
            </a:r>
            <a:r>
              <a:rPr lang="ru-RU" sz="1400" dirty="0" smtClean="0"/>
              <a:t>животных</a:t>
            </a:r>
            <a:endParaRPr lang="ru-RU" sz="1400" dirty="0"/>
          </a:p>
          <a:p>
            <a:pPr marL="269875" indent="-269875" algn="l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/>
              <a:t>Близость к народным </a:t>
            </a:r>
            <a:r>
              <a:rPr lang="ru-RU" sz="1400" dirty="0" smtClean="0"/>
              <a:t>сказкам</a:t>
            </a:r>
            <a:endParaRPr lang="ru-RU" sz="1400" dirty="0"/>
          </a:p>
          <a:p>
            <a:pPr marL="269875" indent="-269875" algn="l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/>
              <a:t>Сатирические </a:t>
            </a:r>
            <a:r>
              <a:rPr lang="ru-RU" sz="1400" dirty="0" smtClean="0"/>
              <a:t>приёмы</a:t>
            </a:r>
            <a:r>
              <a:rPr lang="ru-RU" sz="1400" dirty="0"/>
              <a:t>, использованные </a:t>
            </a:r>
            <a:r>
              <a:rPr lang="ru-RU" sz="1400" dirty="0" smtClean="0"/>
              <a:t>автором</a:t>
            </a:r>
            <a:endParaRPr lang="ru-RU" sz="1400" dirty="0"/>
          </a:p>
          <a:p>
            <a:pPr marL="269875" indent="-269875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1400" dirty="0"/>
              <a:t>Политическая острота, которой нет в народных </a:t>
            </a:r>
            <a:r>
              <a:rPr lang="ru-RU" altLang="ru-RU" sz="1400" dirty="0" smtClean="0"/>
              <a:t>сказках</a:t>
            </a:r>
            <a:endParaRPr lang="ru-RU" altLang="ru-RU" sz="1400" dirty="0"/>
          </a:p>
          <a:p>
            <a:pPr marL="269875" indent="-269875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1400" dirty="0"/>
              <a:t>Язык сказок народный с использованием публицистической лексики, архаизмов и иностранных </a:t>
            </a:r>
            <a:r>
              <a:rPr lang="ru-RU" altLang="ru-RU" sz="1400" dirty="0" smtClean="0"/>
              <a:t>слов</a:t>
            </a:r>
            <a:endParaRPr lang="ru-RU" sz="1400" dirty="0" smtClean="0">
              <a:latin typeface="Times New Roman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3384376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Познакомились со сказками Салтыкова-Щедрина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Раскрыли особенности сказок</a:t>
            </a:r>
            <a:endParaRPr lang="ru-RU" sz="1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731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29944"/>
            <a:ext cx="5189220" cy="2996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5297" y="614313"/>
            <a:ext cx="5189220" cy="236649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C00000"/>
                </a:solidFill>
              </a:rPr>
              <a:t>Анализ сказки</a:t>
            </a:r>
            <a:r>
              <a:rPr lang="ru-RU" b="1" dirty="0" smtClean="0"/>
              <a:t>  </a:t>
            </a:r>
            <a:endParaRPr lang="ru-RU" b="1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90612" y="902345"/>
            <a:ext cx="5130160" cy="20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marL="193053" indent="-193053">
              <a:buFontTx/>
              <a:buAutoNum type="arabicPeriod"/>
            </a:pPr>
            <a:r>
              <a:rPr lang="ru-RU" sz="1200" dirty="0" smtClean="0"/>
              <a:t>Основная тема сказки (о чем?). </a:t>
            </a:r>
            <a:endParaRPr lang="ru-RU" sz="1200" dirty="0"/>
          </a:p>
          <a:p>
            <a:pPr marL="193053" indent="-193053">
              <a:buFontTx/>
              <a:buAutoNum type="arabicPeriod"/>
            </a:pPr>
            <a:r>
              <a:rPr lang="ru-RU" sz="1200" dirty="0"/>
              <a:t>Главная мысль сказки (зачем?). </a:t>
            </a:r>
          </a:p>
          <a:p>
            <a:pPr marL="193053" indent="-193053">
              <a:buFontTx/>
              <a:buAutoNum type="arabicPeriod"/>
            </a:pPr>
            <a:r>
              <a:rPr lang="ru-RU" sz="1200" dirty="0"/>
              <a:t>Особенности сюжета. Как в системе действующих лиц раскрывается основная мысль сказки? </a:t>
            </a:r>
          </a:p>
          <a:p>
            <a:pPr marL="193053" indent="-193053">
              <a:buFontTx/>
              <a:buAutoNum type="arabicPeriod"/>
            </a:pPr>
            <a:r>
              <a:rPr lang="ru-RU" sz="1200" dirty="0"/>
              <a:t>Особенности образов сказки:</a:t>
            </a:r>
            <a:br>
              <a:rPr lang="ru-RU" sz="1200" dirty="0"/>
            </a:br>
            <a:r>
              <a:rPr lang="ru-RU" sz="1200" dirty="0"/>
              <a:t>а) образы-символы;</a:t>
            </a:r>
            <a:br>
              <a:rPr lang="ru-RU" sz="1200" dirty="0"/>
            </a:br>
            <a:r>
              <a:rPr lang="ru-RU" sz="1200" dirty="0"/>
              <a:t>б) своеобразие животных;</a:t>
            </a:r>
            <a:br>
              <a:rPr lang="ru-RU" sz="1200" dirty="0"/>
            </a:br>
            <a:r>
              <a:rPr lang="ru-RU" sz="1200" dirty="0"/>
              <a:t>в) близость к народным сказкам. </a:t>
            </a:r>
          </a:p>
          <a:p>
            <a:pPr marL="193053" indent="-193053">
              <a:buFontTx/>
              <a:buAutoNum type="arabicPeriod"/>
            </a:pPr>
            <a:r>
              <a:rPr lang="ru-RU" sz="1200" dirty="0"/>
              <a:t>Сатирические приемы, использованные автором. </a:t>
            </a:r>
          </a:p>
          <a:p>
            <a:pPr marL="193053" indent="-193053">
              <a:buFontTx/>
              <a:buAutoNum type="arabicPeriod"/>
            </a:pPr>
            <a:r>
              <a:rPr lang="ru-RU" sz="1200" dirty="0"/>
              <a:t>Особенности композиции: вставные эпизоды, пейзаж, портрет, интерьер. </a:t>
            </a:r>
          </a:p>
          <a:p>
            <a:pPr marL="193053" indent="-193053">
              <a:buFontTx/>
              <a:buAutoNum type="arabicPeriod"/>
            </a:pPr>
            <a:r>
              <a:rPr lang="ru-RU" sz="1200" dirty="0"/>
              <a:t>Соединение фольклорного, фантастического и реального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830337"/>
            <a:ext cx="4935243" cy="1723549"/>
          </a:xfrm>
        </p:spPr>
        <p:txBody>
          <a:bodyPr/>
          <a:lstStyle/>
          <a:p>
            <a:pPr algn="ctr"/>
            <a:r>
              <a:rPr lang="ru-RU" sz="1400" dirty="0" smtClean="0"/>
              <a:t>Как звали градоначальника в «Истории одного города», который кричал «Не потерплю</a:t>
            </a:r>
            <a:r>
              <a:rPr lang="ru-RU" sz="1400" dirty="0" smtClean="0"/>
              <a:t>!», </a:t>
            </a:r>
            <a:r>
              <a:rPr lang="ru-RU" sz="1400" dirty="0" smtClean="0"/>
              <a:t>«Разорю</a:t>
            </a:r>
            <a:r>
              <a:rPr lang="ru-RU" sz="1400" dirty="0" smtClean="0"/>
              <a:t>!»</a:t>
            </a:r>
            <a:r>
              <a:rPr lang="ru-RU" sz="1400" dirty="0"/>
              <a:t>?</a:t>
            </a:r>
            <a:endParaRPr lang="ru-RU" sz="1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Содержимое 3" descr="ml_objects9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4788" y="1478409"/>
            <a:ext cx="2071702" cy="15121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34628" y="1190377"/>
            <a:ext cx="2508123" cy="646331"/>
          </a:xfrm>
        </p:spPr>
        <p:txBody>
          <a:bodyPr/>
          <a:lstStyle/>
          <a:p>
            <a:r>
              <a:rPr lang="ru-RU" sz="1400" dirty="0" smtClean="0"/>
              <a:t>Какой </a:t>
            </a:r>
            <a:r>
              <a:rPr lang="ru-RU" sz="1400" dirty="0" smtClean="0"/>
              <a:t>градоначальник хотел </a:t>
            </a:r>
            <a:r>
              <a:rPr lang="ru-RU" sz="1400" dirty="0" smtClean="0"/>
              <a:t>превратить город </a:t>
            </a:r>
            <a:r>
              <a:rPr lang="ru-RU" sz="1400" dirty="0" err="1" smtClean="0"/>
              <a:t>Глупов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 err="1" smtClean="0"/>
              <a:t>Непреклонск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pic>
        <p:nvPicPr>
          <p:cNvPr id="5" name="Picture 2" descr="C:\Documents and Settings\Эмма\Рабочий стол\гумилёв\s_shedrin_kukryn7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1079" y="746125"/>
            <a:ext cx="1723341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1" y="830337"/>
            <a:ext cx="4752528" cy="2154436"/>
          </a:xfrm>
        </p:spPr>
        <p:txBody>
          <a:bodyPr/>
          <a:lstStyle/>
          <a:p>
            <a:pPr algn="ctr"/>
            <a:r>
              <a:rPr lang="ru-RU" sz="1400" dirty="0" smtClean="0"/>
              <a:t>Как звали градоначальника в «Истории одного города</a:t>
            </a:r>
            <a:r>
              <a:rPr lang="ru-RU" sz="1400" dirty="0" smtClean="0"/>
              <a:t>», у </a:t>
            </a:r>
            <a:r>
              <a:rPr lang="ru-RU" sz="1400" dirty="0" smtClean="0"/>
              <a:t>которого была фаршированная голова?</a:t>
            </a:r>
          </a:p>
          <a:p>
            <a:pPr algn="ctr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Picture 2" descr="C:\Documents and Settings\Эмма\Рабочий стол\гумилёв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796" y="1478409"/>
            <a:ext cx="1928826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62620" y="1406401"/>
            <a:ext cx="2508123" cy="430887"/>
          </a:xfrm>
        </p:spPr>
        <p:txBody>
          <a:bodyPr/>
          <a:lstStyle/>
          <a:p>
            <a:r>
              <a:rPr lang="ru-RU" sz="1400" dirty="0" smtClean="0"/>
              <a:t>Что навеяло ужас на </a:t>
            </a:r>
            <a:r>
              <a:rPr lang="ru-RU" sz="1400" dirty="0" err="1" smtClean="0"/>
              <a:t>глуповцев</a:t>
            </a:r>
            <a:r>
              <a:rPr lang="ru-RU" sz="1400" dirty="0" smtClean="0"/>
              <a:t> в конце романа?</a:t>
            </a:r>
            <a:endParaRPr lang="ru-RU" sz="1400" dirty="0"/>
          </a:p>
        </p:txBody>
      </p:sp>
      <p:pic>
        <p:nvPicPr>
          <p:cNvPr id="5" name="Picture 2" descr="https://cont.ws/uploads/pic/2017/3/b2337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935" y="836607"/>
            <a:ext cx="2435629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90612" y="1334393"/>
            <a:ext cx="2508123" cy="646331"/>
          </a:xfrm>
        </p:spPr>
        <p:txBody>
          <a:bodyPr/>
          <a:lstStyle/>
          <a:p>
            <a:r>
              <a:rPr lang="ru-RU" sz="1400" dirty="0" smtClean="0"/>
              <a:t>Какое прозвище было дано Порфирию в романе «Господа Головлёвы»?</a:t>
            </a:r>
            <a:endParaRPr lang="ru-RU" sz="1400" dirty="0"/>
          </a:p>
        </p:txBody>
      </p:sp>
      <p:pic>
        <p:nvPicPr>
          <p:cNvPr id="5" name="Picture 2" descr="C:\Documents and Settings\Эмма\Рабочий стол\господа головлёвы\403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25" y="836607"/>
            <a:ext cx="2508250" cy="2000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62620" y="1334393"/>
            <a:ext cx="2508123" cy="646331"/>
          </a:xfrm>
        </p:spPr>
        <p:txBody>
          <a:bodyPr/>
          <a:lstStyle/>
          <a:p>
            <a:r>
              <a:rPr lang="ru-RU" sz="1400" dirty="0" smtClean="0"/>
              <a:t>Кто стал прототипом Арины Петровны в произведении «Господа Головлёвы»?</a:t>
            </a:r>
            <a:endParaRPr lang="ru-RU" sz="1400" dirty="0"/>
          </a:p>
        </p:txBody>
      </p:sp>
      <p:pic>
        <p:nvPicPr>
          <p:cNvPr id="5" name="Picture 2" descr="C:\Documents and Settings\Эмма\Рабочий стол\господа головлёвы\арина Петровна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814" y="746125"/>
            <a:ext cx="2377871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974353"/>
            <a:ext cx="2508123" cy="1677382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buAutoNum type="arabicPeriod"/>
            </a:pPr>
            <a:r>
              <a:rPr lang="ru-RU" sz="1400" dirty="0" smtClean="0"/>
              <a:t>Брудастый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ru-RU" sz="1400" dirty="0" smtClean="0"/>
              <a:t>Угрюм - </a:t>
            </a:r>
            <a:r>
              <a:rPr lang="ru-RU" sz="1400" dirty="0" err="1" smtClean="0"/>
              <a:t>Бурчеев</a:t>
            </a:r>
            <a:endParaRPr lang="ru-RU" sz="1400" dirty="0" smtClean="0"/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ru-RU" sz="1400" dirty="0" smtClean="0"/>
              <a:t>Прыщ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ru-RU" sz="1400" dirty="0" smtClean="0"/>
              <a:t>Оно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ru-RU" sz="1400" dirty="0" smtClean="0"/>
              <a:t>Иудушка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ru-RU" sz="1400" dirty="0" smtClean="0"/>
              <a:t>Мать </a:t>
            </a:r>
            <a:r>
              <a:rPr lang="ru-RU" sz="1400" dirty="0" smtClean="0"/>
              <a:t>писателя</a:t>
            </a:r>
            <a:endParaRPr lang="ru-RU" sz="1400" dirty="0"/>
          </a:p>
        </p:txBody>
      </p:sp>
      <p:pic>
        <p:nvPicPr>
          <p:cNvPr id="5" name="Picture 9" descr="М.Е. Салтыков-Щедрин. Художник И. Крамской. 18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2" y="919119"/>
            <a:ext cx="1354975" cy="1795549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d6357d5c1c99fe74f17de40bc98f14fcb669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8135</TotalTime>
  <Words>686</Words>
  <Application>Microsoft Office PowerPoint</Application>
  <PresentationFormat>Произвольный</PresentationFormat>
  <Paragraphs>115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Wingdings</vt:lpstr>
      <vt:lpstr>Wingdings 2</vt:lpstr>
      <vt:lpstr>Office Theme</vt:lpstr>
      <vt:lpstr>Литература </vt:lpstr>
      <vt:lpstr>Сегодня на уроке 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Ответы</vt:lpstr>
      <vt:lpstr>Презентация PowerPoint</vt:lpstr>
      <vt:lpstr>Основные художественные приёмы, использованные в сказках  М.Е. Салтыковым-Щедриным, следующие:</vt:lpstr>
      <vt:lpstr>Эзопов язык </vt:lpstr>
      <vt:lpstr>Презентация PowerPoint</vt:lpstr>
      <vt:lpstr>Презентация PowerPoint</vt:lpstr>
      <vt:lpstr>Сказки</vt:lpstr>
      <vt:lpstr>«Сказки для детей изрядного возраста»</vt:lpstr>
      <vt:lpstr>Сказки</vt:lpstr>
      <vt:lpstr>Сказка «Коняга»</vt:lpstr>
      <vt:lpstr> «Повесть о том, как один генерал двух мужиков прокормил»</vt:lpstr>
      <vt:lpstr>«Повесть о том, как один генерал двух мужиков прокормил»</vt:lpstr>
      <vt:lpstr>«Дикий помещик»</vt:lpstr>
      <vt:lpstr>«Дикий помещик», 1869 год</vt:lpstr>
      <vt:lpstr>«Премудрый пескарь»</vt:lpstr>
      <vt:lpstr>«Премудрый пескарь», 1883 год</vt:lpstr>
      <vt:lpstr>Презентация PowerPoint</vt:lpstr>
      <vt:lpstr>Сегодня на уроке мы узнали </vt:lpstr>
      <vt:lpstr>Самостоятельная работа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806</cp:revision>
  <dcterms:created xsi:type="dcterms:W3CDTF">2020-04-13T08:06:06Z</dcterms:created>
  <dcterms:modified xsi:type="dcterms:W3CDTF">2020-10-30T05:57:34Z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