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sldIdLst>
    <p:sldId id="256" r:id="rId2"/>
    <p:sldId id="351" r:id="rId3"/>
    <p:sldId id="403" r:id="rId4"/>
    <p:sldId id="404" r:id="rId5"/>
    <p:sldId id="399" r:id="rId6"/>
    <p:sldId id="400" r:id="rId7"/>
    <p:sldId id="398" r:id="rId8"/>
    <p:sldId id="397" r:id="rId9"/>
    <p:sldId id="396" r:id="rId10"/>
    <p:sldId id="394" r:id="rId11"/>
    <p:sldId id="395" r:id="rId12"/>
    <p:sldId id="369" r:id="rId13"/>
    <p:sldId id="406" r:id="rId14"/>
    <p:sldId id="370" r:id="rId15"/>
    <p:sldId id="371" r:id="rId16"/>
    <p:sldId id="373" r:id="rId17"/>
    <p:sldId id="376" r:id="rId18"/>
    <p:sldId id="375" r:id="rId19"/>
    <p:sldId id="377" r:id="rId20"/>
    <p:sldId id="378" r:id="rId21"/>
    <p:sldId id="382" r:id="rId22"/>
    <p:sldId id="383" r:id="rId23"/>
    <p:sldId id="384" r:id="rId24"/>
    <p:sldId id="385" r:id="rId25"/>
    <p:sldId id="352" r:id="rId26"/>
    <p:sldId id="298" r:id="rId27"/>
  </p:sldIdLst>
  <p:sldSz cx="5765800" cy="3244850"/>
  <p:notesSz cx="5765800" cy="3244850"/>
  <p:custDataLst>
    <p:tags r:id="rId2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023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5" autoAdjust="0"/>
    <p:restoredTop sz="94150" autoAdjust="0"/>
  </p:normalViewPr>
  <p:slideViewPr>
    <p:cSldViewPr>
      <p:cViewPr>
        <p:scale>
          <a:sx n="75" d="100"/>
          <a:sy n="75" d="100"/>
        </p:scale>
        <p:origin x="744" y="341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C7B9F-CF58-4E55-B55B-710E01FEC8D9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474D3D-D129-4517-98CF-316D724B13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864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FD83431-4F90-4CE8-9755-362C1A37C8D6}" type="datetime1">
              <a:rPr lang="ru-RU"/>
              <a:pPr/>
              <a:t>26.10.2020</a:t>
            </a:fld>
            <a:endParaRPr lang="ru-RU" dirty="0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5692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10/26/2020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10/26/2020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10/26/2020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6097" cy="324485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43265" tIns="21632" rIns="43265" bIns="21632" anchor="ctr" compatLnSpc="1"/>
          <a:lstStyle/>
          <a:p>
            <a:endParaRPr kumimoji="0" lang="en-US" sz="852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3172742"/>
            <a:ext cx="5765800" cy="7210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43265" tIns="21632" rIns="43265" bIns="21632" anchor="ctr" compatLnSpc="1"/>
          <a:lstStyle/>
          <a:p>
            <a:endParaRPr kumimoji="0" lang="en-US" sz="852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5765800" cy="7210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43265" tIns="21632" rIns="43265" bIns="21632" anchor="ctr" compatLnSpc="1"/>
          <a:lstStyle/>
          <a:p>
            <a:endParaRPr kumimoji="0" lang="en-US" sz="852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5669703" y="9013"/>
            <a:ext cx="96097" cy="324485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43265" tIns="21632" rIns="43265" bIns="21632" anchor="ctr" compatLnSpc="1"/>
          <a:lstStyle/>
          <a:p>
            <a:endParaRPr kumimoji="0" lang="en-US" sz="852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96097" y="1081616"/>
            <a:ext cx="5569763" cy="14421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43265" tIns="21632" rIns="43265" bIns="21632" anchor="ctr" compatLnSpc="1"/>
          <a:lstStyle/>
          <a:p>
            <a:endParaRPr kumimoji="0" lang="en-US" sz="852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98019" y="67354"/>
            <a:ext cx="5569763" cy="1012393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43265" tIns="21632" rIns="43265" bIns="21632" anchor="ctr" compatLnSpc="1"/>
          <a:lstStyle/>
          <a:p>
            <a:endParaRPr kumimoji="0" lang="en-US" sz="852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62868" y="1297940"/>
            <a:ext cx="4086110" cy="116507"/>
          </a:xfrm>
        </p:spPr>
        <p:txBody>
          <a:bodyPr anchor="t"/>
          <a:lstStyle>
            <a:lvl1pPr marL="0" indent="0" algn="ctr">
              <a:buNone/>
              <a:defRPr sz="757" b="1" cap="all" spc="118" baseline="0">
                <a:solidFill>
                  <a:schemeClr val="tx2"/>
                </a:solidFill>
              </a:defRPr>
            </a:lvl1pPr>
            <a:lvl2pPr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92253" y="3024201"/>
            <a:ext cx="5569763" cy="146469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43265" tIns="21632" rIns="43265" bIns="21632" anchor="ctr" compatLnSpc="1"/>
          <a:lstStyle/>
          <a:p>
            <a:endParaRPr kumimoji="0" lang="en-US" sz="852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96097" y="72108"/>
            <a:ext cx="5569763" cy="30977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43265" tIns="21632" rIns="43265" bIns="21632" anchor="ctr" compatLnSpc="1"/>
          <a:lstStyle/>
          <a:p>
            <a:endParaRPr kumimoji="0" lang="en-US" sz="852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960372" y="3017710"/>
            <a:ext cx="1845056" cy="276999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288290" y="3017710"/>
            <a:ext cx="1326134" cy="276999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96097" y="1153724"/>
            <a:ext cx="556976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43265" tIns="21632" rIns="43265" bIns="21632" anchor="ctr" compatLnSpc="1"/>
          <a:lstStyle/>
          <a:p>
            <a:endParaRPr kumimoji="0" lang="en-US" sz="852"/>
          </a:p>
        </p:txBody>
      </p:sp>
      <p:sp>
        <p:nvSpPr>
          <p:cNvPr id="10" name="Овал 9"/>
          <p:cNvSpPr/>
          <p:nvPr/>
        </p:nvSpPr>
        <p:spPr>
          <a:xfrm>
            <a:off x="2690707" y="1000856"/>
            <a:ext cx="384387" cy="28843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852"/>
          </a:p>
        </p:txBody>
      </p:sp>
      <p:sp>
        <p:nvSpPr>
          <p:cNvPr id="11" name="Овал 10"/>
          <p:cNvSpPr/>
          <p:nvPr/>
        </p:nvSpPr>
        <p:spPr>
          <a:xfrm>
            <a:off x="2750287" y="1045563"/>
            <a:ext cx="265227" cy="199017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852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2738755" y="1040666"/>
            <a:ext cx="288290" cy="276999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5458" y="667666"/>
            <a:ext cx="4900930" cy="305789"/>
          </a:xfrm>
        </p:spPr>
        <p:txBody>
          <a:bodyPr anchor="b"/>
          <a:lstStyle>
            <a:lvl1pPr algn="ctr">
              <a:buNone/>
              <a:defRPr sz="1987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330556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15278" y="1083504"/>
            <a:ext cx="4935243" cy="14249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7" r:id="rId6"/>
  </p:sldLayoutIdLst>
  <p:transition spd="med">
    <p:wedge/>
  </p:transition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35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67816" y="222930"/>
            <a:ext cx="3553385" cy="384078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</a:pPr>
            <a:r>
              <a:rPr lang="ru-RU" sz="2400" dirty="0" smtClean="0">
                <a:latin typeface="Arial Black" pitchFamily="34" charset="0"/>
                <a:cs typeface="Times New Roman" pitchFamily="18" charset="0"/>
              </a:rPr>
              <a:t>Русский язык</a:t>
            </a:r>
            <a:endParaRPr sz="2400" dirty="0"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7901" y="1457018"/>
            <a:ext cx="2998355" cy="378052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681" algn="ctr">
              <a:lnSpc>
                <a:spcPts val="2791"/>
              </a:lnSpc>
            </a:pPr>
            <a:endParaRPr sz="2800" b="1" dirty="0">
              <a:latin typeface="Arial Black" pitchFamily="34" charset="0"/>
              <a:cs typeface="Arial" pitchFamily="34" charset="0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4686759" y="212868"/>
            <a:ext cx="634365" cy="634365"/>
            <a:chOff x="4686759" y="212868"/>
            <a:chExt cx="634365" cy="634365"/>
          </a:xfrm>
        </p:grpSpPr>
        <p:sp>
          <p:nvSpPr>
            <p:cNvPr id="28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4870296" y="249024"/>
            <a:ext cx="374804" cy="36227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uz-Latn-UZ" sz="2250" b="1" spc="10" dirty="0" smtClean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lang="ru-RU" sz="2250" b="1" spc="10" dirty="0" smtClean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endParaRPr sz="2250" dirty="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870296" y="541953"/>
            <a:ext cx="441496" cy="2122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lang="ru-RU" sz="13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10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ласс</a:t>
            </a:r>
            <a:endParaRPr sz="1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290612" y="1190377"/>
            <a:ext cx="5328592" cy="15511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>
              <a:lnSpc>
                <a:spcPct val="90000"/>
              </a:lnSpc>
            </a:pPr>
            <a:r>
              <a:rPr lang="ru-RU" altLang="ru-RU" sz="2800" i="1" dirty="0" smtClean="0">
                <a:solidFill>
                  <a:schemeClr val="tx1"/>
                </a:solidFill>
                <a:latin typeface="Niagara Solid" panose="04020502070702020202" pitchFamily="82" charset="0"/>
              </a:rPr>
              <a:t>Правописание</a:t>
            </a:r>
            <a:r>
              <a:rPr lang="en-US" altLang="ru-RU" sz="2800" i="1" dirty="0" smtClean="0">
                <a:solidFill>
                  <a:schemeClr val="tx1"/>
                </a:solidFill>
                <a:latin typeface="Niagara Solid" panose="04020502070702020202" pitchFamily="82" charset="0"/>
              </a:rPr>
              <a:t> </a:t>
            </a:r>
            <a:r>
              <a:rPr lang="ru-RU" altLang="ru-RU" sz="2800" i="1" dirty="0" smtClean="0">
                <a:solidFill>
                  <a:schemeClr val="tx1"/>
                </a:solidFill>
                <a:latin typeface="Niagara Solid" panose="04020502070702020202" pitchFamily="82" charset="0"/>
              </a:rPr>
              <a:t>согласных </a:t>
            </a:r>
            <a:endParaRPr lang="ru-RU" altLang="ru-RU" sz="2800" i="1" dirty="0" smtClean="0">
              <a:solidFill>
                <a:schemeClr val="tx1"/>
              </a:solidFill>
              <a:latin typeface="Niagara Solid" panose="04020502070702020202" pitchFamily="82" charset="0"/>
            </a:endParaRPr>
          </a:p>
          <a:p>
            <a:pPr algn="ctr">
              <a:lnSpc>
                <a:spcPct val="90000"/>
              </a:lnSpc>
            </a:pPr>
            <a:r>
              <a:rPr lang="ru-RU" altLang="ru-RU" sz="2800" i="1" dirty="0" smtClean="0">
                <a:solidFill>
                  <a:schemeClr val="tx1"/>
                </a:solidFill>
                <a:latin typeface="Niagara Solid" panose="04020502070702020202" pitchFamily="82" charset="0"/>
              </a:rPr>
              <a:t>в </a:t>
            </a:r>
            <a:r>
              <a:rPr lang="en-US" altLang="ru-RU" sz="2800" i="1" dirty="0" smtClean="0">
                <a:solidFill>
                  <a:schemeClr val="tx1"/>
                </a:solidFill>
                <a:latin typeface="Niagara Solid" panose="04020502070702020202" pitchFamily="82" charset="0"/>
              </a:rPr>
              <a:t> </a:t>
            </a:r>
            <a:r>
              <a:rPr lang="ru-RU" altLang="ru-RU" sz="2800" i="1" dirty="0" smtClean="0">
                <a:solidFill>
                  <a:schemeClr val="tx1"/>
                </a:solidFill>
                <a:latin typeface="Niagara Solid" panose="04020502070702020202" pitchFamily="82" charset="0"/>
              </a:rPr>
              <a:t>корне  слова</a:t>
            </a:r>
            <a:endParaRPr lang="ru-RU" altLang="ru-RU" sz="2800" i="1" dirty="0" smtClean="0">
              <a:solidFill>
                <a:schemeClr val="tx1"/>
              </a:solidFill>
              <a:latin typeface="Niagara Solid" panose="04020502070702020202" pitchFamily="82" charset="0"/>
            </a:endParaRPr>
          </a:p>
          <a:p>
            <a:pPr algn="ctr">
              <a:lnSpc>
                <a:spcPct val="90000"/>
              </a:lnSpc>
            </a:pPr>
            <a:endParaRPr lang="ru-RU" altLang="ru-RU" sz="2800" i="1" dirty="0" smtClean="0">
              <a:solidFill>
                <a:schemeClr val="tx1"/>
              </a:solidFill>
              <a:latin typeface="Niagara Solid" panose="04020502070702020202" pitchFamily="82" charset="0"/>
            </a:endParaRPr>
          </a:p>
          <a:p>
            <a:pPr algn="ctr">
              <a:lnSpc>
                <a:spcPct val="90000"/>
              </a:lnSpc>
            </a:pPr>
            <a:r>
              <a:rPr lang="ru-RU" altLang="ru-RU" sz="2800" i="1" dirty="0" smtClean="0">
                <a:solidFill>
                  <a:schemeClr val="tx1"/>
                </a:solidFill>
                <a:latin typeface="Niagara Solid" panose="04020502070702020202" pitchFamily="82" charset="0"/>
              </a:rPr>
              <a:t>Правописание приставок</a:t>
            </a:r>
            <a:endParaRPr lang="ru-RU" altLang="ru-RU" sz="2800" i="1" dirty="0">
              <a:solidFill>
                <a:schemeClr val="tx1"/>
              </a:solidFill>
              <a:latin typeface="Niagara Solid" panose="04020502070702020202" pitchFamily="82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30937" y="129945"/>
            <a:ext cx="3858882" cy="315471"/>
          </a:xfrm>
        </p:spPr>
        <p:txBody>
          <a:bodyPr/>
          <a:lstStyle/>
          <a:p>
            <a:r>
              <a:rPr lang="ru-RU" b="1" dirty="0" smtClean="0"/>
              <a:t>Орфограммы в приставках</a:t>
            </a:r>
            <a:endParaRPr lang="ru-RU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22294"/>
            <a:ext cx="5630683" cy="2514195"/>
          </a:xfrm>
          <a:prstGeom prst="rect">
            <a:avLst/>
          </a:prstGeom>
        </p:spPr>
        <p:txBody>
          <a:bodyPr lIns="51481" tIns="25740" rIns="51481" bIns="25740"/>
          <a:lstStyle/>
          <a:p>
            <a:pPr algn="ctr">
              <a:spcBef>
                <a:spcPts val="300"/>
              </a:spcBef>
              <a:buFontTx/>
              <a:buNone/>
            </a:pPr>
            <a:r>
              <a:rPr lang="ru-RU" sz="1400" b="1" dirty="0" smtClean="0">
                <a:solidFill>
                  <a:srgbClr val="003300"/>
                </a:solidFill>
              </a:rPr>
              <a:t>Неизменяемые приставки: с-, под-, над-, в-, от-, на-, пере-</a:t>
            </a:r>
          </a:p>
          <a:p>
            <a:pPr marL="289579" indent="-289579" algn="ctr">
              <a:spcBef>
                <a:spcPts val="300"/>
              </a:spcBef>
              <a:buFontTx/>
              <a:buAutoNum type="arabicParenR"/>
            </a:pPr>
            <a:r>
              <a:rPr lang="ru-RU" sz="14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1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4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езать, п</a:t>
            </a:r>
            <a:r>
              <a:rPr lang="ru-RU" sz="1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4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иск</a:t>
            </a:r>
            <a:r>
              <a:rPr lang="ru-RU" sz="1400" b="1" i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89579" indent="-289579" algn="ctr">
              <a:spcBef>
                <a:spcPts val="300"/>
              </a:spcBef>
              <a:buFontTx/>
              <a:buAutoNum type="arabicParenR"/>
            </a:pPr>
            <a:r>
              <a:rPr lang="ru-RU" sz="14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С букой </a:t>
            </a:r>
            <a:r>
              <a:rPr lang="ru-RU" sz="1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4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пишутся приставки: </a:t>
            </a:r>
            <a:r>
              <a:rPr lang="ru-RU" sz="1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о-, об-, до-, </a:t>
            </a:r>
            <a:r>
              <a:rPr lang="ru-RU" sz="1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недо</a:t>
            </a:r>
            <a:r>
              <a:rPr lang="ru-RU" sz="1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-, по-, под-, про-, со-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бежать, </a:t>
            </a:r>
            <a:r>
              <a:rPr lang="ru-RU" sz="1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ветренный, </a:t>
            </a:r>
            <a:r>
              <a:rPr lang="ru-RU" sz="1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ъезд, </a:t>
            </a:r>
            <a:r>
              <a:rPr lang="ru-RU" sz="1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бережье</a:t>
            </a:r>
            <a:endParaRPr lang="ru-RU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289579" indent="-289579" algn="ctr">
              <a:spcBef>
                <a:spcPts val="300"/>
              </a:spcBef>
              <a:buFontTx/>
              <a:buAutoNum type="arabicParenR"/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Приставок па-, </a:t>
            </a:r>
            <a:r>
              <a:rPr lang="ru-RU" sz="1400" b="1" i="1" dirty="0" err="1" smtClean="0"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-, </a:t>
            </a:r>
            <a:r>
              <a:rPr lang="ru-RU" sz="1400" b="1" i="1" dirty="0" err="1" smtClean="0">
                <a:latin typeface="Times New Roman" pitchFamily="18" charset="0"/>
                <a:cs typeface="Times New Roman" pitchFamily="18" charset="0"/>
              </a:rPr>
              <a:t>пад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- не бывает!</a:t>
            </a:r>
          </a:p>
          <a:p>
            <a:pPr marL="289579" indent="-289579" algn="ctr">
              <a:spcBef>
                <a:spcPts val="300"/>
              </a:spcBef>
              <a:buFontTx/>
              <a:buAutoNum type="arabicParenR"/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С буквой </a:t>
            </a:r>
            <a:r>
              <a:rPr lang="ru-RU" sz="1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пишутся приставки: </a:t>
            </a:r>
            <a:r>
              <a:rPr lang="ru-RU" sz="1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за-, на-, над-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89579" indent="-289579" algn="ctr">
              <a:spcBef>
                <a:spcPts val="300"/>
              </a:spcBef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жечь, </a:t>
            </a:r>
            <a:r>
              <a:rPr lang="ru-RU" sz="1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сыпь, </a:t>
            </a:r>
            <a:r>
              <a:rPr lang="ru-RU" sz="1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над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строчный</a:t>
            </a:r>
          </a:p>
          <a:p>
            <a:pPr marL="289579" indent="-289579" algn="ctr">
              <a:spcBef>
                <a:spcPts val="300"/>
              </a:spcBef>
            </a:pPr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Приставки З- не бывает!</a:t>
            </a:r>
          </a:p>
          <a:p>
            <a:pPr marL="289579" indent="-289579" algn="ctr">
              <a:spcBef>
                <a:spcPts val="300"/>
              </a:spcBef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Бывает только приставка С- </a:t>
            </a:r>
          </a:p>
          <a:p>
            <a:pPr marL="289579" indent="-289579" algn="ctr">
              <a:spcBef>
                <a:spcPts val="300"/>
              </a:spcBef>
            </a:pPr>
            <a:r>
              <a:rPr lang="ru-RU" sz="1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делать, </a:t>
            </a:r>
            <a:r>
              <a:rPr lang="ru-RU" sz="1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жечь, </a:t>
            </a:r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гореть</a:t>
            </a:r>
            <a:endParaRPr lang="ru-RU" sz="1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2" name="Picture 6" descr="C:\Documents and Settings\admin\Рабочий стол\шаблоны презентаций\Анимация\4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54536" y="2336805"/>
            <a:ext cx="1081095" cy="552569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2570" y="129946"/>
            <a:ext cx="5143536" cy="349472"/>
          </a:xfrm>
        </p:spPr>
        <p:txBody>
          <a:bodyPr/>
          <a:lstStyle/>
          <a:p>
            <a:pPr algn="ctr"/>
            <a:r>
              <a:rPr lang="ru-RU" sz="1600" dirty="0" smtClean="0"/>
              <a:t>Запомни правописание иноязычных приставок!</a:t>
            </a:r>
            <a:endParaRPr lang="ru-RU" sz="16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620" y="542305"/>
            <a:ext cx="1433556" cy="2544973"/>
          </a:xfrm>
          <a:prstGeom prst="rect">
            <a:avLst/>
          </a:prstGeom>
        </p:spPr>
        <p:txBody>
          <a:bodyPr lIns="51481" tIns="25740" rIns="51481" bIns="25740"/>
          <a:lstStyle/>
          <a:p>
            <a:pPr algn="ctr">
              <a:buFontTx/>
              <a:buNone/>
            </a:pPr>
            <a:r>
              <a:rPr lang="ru-RU" sz="1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А-, (-</a:t>
            </a:r>
            <a:r>
              <a:rPr lang="ru-RU" sz="1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</a:t>
            </a:r>
            <a:r>
              <a:rPr lang="ru-RU" sz="1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18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ru-RU" sz="1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АНТИ-</a:t>
            </a:r>
            <a:endParaRPr lang="en-US" sz="18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ru-RU" sz="1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АРХИ- </a:t>
            </a:r>
            <a:endParaRPr lang="en-US" sz="18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ru-RU" sz="1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ГИПЕР- </a:t>
            </a:r>
            <a:endParaRPr lang="en-US" sz="18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ru-RU" sz="1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ДЕ-</a:t>
            </a:r>
            <a:endParaRPr lang="en-US" sz="18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ru-RU" sz="1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ДЕЗ-</a:t>
            </a:r>
            <a:endParaRPr lang="en-US" sz="18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ru-RU" sz="1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ДИС</a:t>
            </a:r>
            <a:endParaRPr lang="en-US" sz="18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ru-RU" sz="1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ИНТЕР-</a:t>
            </a:r>
            <a:endParaRPr lang="en-US" sz="18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ИНФРА</a:t>
            </a:r>
            <a:endParaRPr lang="en-US" sz="18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7" name="Picture 7" descr="C:\Documents and Settings\admin\Рабочий стол\шаблоны презентаций\Анимация\6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3032" y="1622425"/>
            <a:ext cx="1351369" cy="1214291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2234828" y="614313"/>
            <a:ext cx="12961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КОНТР- </a:t>
            </a:r>
            <a:endParaRPr lang="en-US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ПАН-</a:t>
            </a:r>
            <a:endParaRPr lang="en-US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ПОСТ- </a:t>
            </a:r>
            <a:endParaRPr lang="en-US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СУБ-</a:t>
            </a:r>
            <a:endParaRPr lang="en-US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СУПЕР-</a:t>
            </a:r>
            <a:endParaRPr lang="en-US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ТРАНС-</a:t>
            </a:r>
            <a:endParaRPr lang="en-US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УЛЬТРА- </a:t>
            </a:r>
            <a:endParaRPr lang="en-US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ru-RU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ЭКСТРА-</a:t>
            </a:r>
            <a:endParaRPr lang="ru-RU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8604" y="110257"/>
            <a:ext cx="5472608" cy="681418"/>
          </a:xfrm>
        </p:spPr>
        <p:txBody>
          <a:bodyPr>
            <a:noAutofit/>
          </a:bodyPr>
          <a:lstStyle/>
          <a:p>
            <a:r>
              <a:rPr lang="ru-RU" sz="2000" dirty="0" smtClean="0"/>
              <a:t>Правописание проверяемых согласных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239694" y="722520"/>
            <a:ext cx="5214974" cy="2163233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284"/>
              </a:spcBef>
            </a:pPr>
            <a:r>
              <a:rPr lang="ru-RU" dirty="0" smtClean="0"/>
              <a:t>Некоторые согласные при произношении оглушаются или озвончаются.  Для проверки их написания нужно изменить слово так, чтобы после согласного стоял гласный.</a:t>
            </a:r>
            <a:endParaRPr lang="ru-RU" b="1" dirty="0" smtClean="0"/>
          </a:p>
          <a:p>
            <a:pPr algn="just">
              <a:lnSpc>
                <a:spcPct val="120000"/>
              </a:lnSpc>
              <a:spcBef>
                <a:spcPts val="284"/>
              </a:spcBef>
            </a:pPr>
            <a:r>
              <a:rPr lang="ru-RU" b="1" dirty="0" smtClean="0"/>
              <a:t>		</a:t>
            </a:r>
            <a:r>
              <a:rPr lang="ru-RU" b="1" i="1" dirty="0" smtClean="0"/>
              <a:t>ни</a:t>
            </a:r>
            <a:r>
              <a:rPr lang="ru-RU" b="1" i="1" dirty="0" smtClean="0">
                <a:solidFill>
                  <a:srgbClr val="00B050"/>
                </a:solidFill>
              </a:rPr>
              <a:t>з</a:t>
            </a:r>
            <a:r>
              <a:rPr lang="ru-RU" b="1" i="1" dirty="0" smtClean="0"/>
              <a:t>кий – ни</a:t>
            </a:r>
            <a:r>
              <a:rPr lang="ru-RU" b="1" i="1" dirty="0" smtClean="0">
                <a:solidFill>
                  <a:srgbClr val="00B050"/>
                </a:solidFill>
              </a:rPr>
              <a:t>з</a:t>
            </a:r>
            <a:r>
              <a:rPr lang="ru-RU" b="1" i="1" dirty="0" smtClean="0"/>
              <a:t>ок</a:t>
            </a:r>
          </a:p>
          <a:p>
            <a:pPr algn="just">
              <a:lnSpc>
                <a:spcPct val="120000"/>
              </a:lnSpc>
              <a:spcBef>
                <a:spcPts val="284"/>
              </a:spcBef>
            </a:pPr>
            <a:r>
              <a:rPr lang="ru-RU" b="1" i="1" dirty="0" smtClean="0"/>
              <a:t>		бли</a:t>
            </a:r>
            <a:r>
              <a:rPr lang="ru-RU" b="1" i="1" dirty="0" smtClean="0">
                <a:solidFill>
                  <a:srgbClr val="00B050"/>
                </a:solidFill>
              </a:rPr>
              <a:t>з</a:t>
            </a:r>
            <a:r>
              <a:rPr lang="ru-RU" b="1" i="1" dirty="0" smtClean="0"/>
              <a:t>кий – бли</a:t>
            </a:r>
            <a:r>
              <a:rPr lang="ru-RU" b="1" i="1" dirty="0" smtClean="0">
                <a:solidFill>
                  <a:srgbClr val="00B050"/>
                </a:solidFill>
              </a:rPr>
              <a:t>з</a:t>
            </a:r>
            <a:r>
              <a:rPr lang="ru-RU" b="1" i="1" dirty="0" smtClean="0"/>
              <a:t>ок</a:t>
            </a:r>
          </a:p>
          <a:p>
            <a:pPr algn="just">
              <a:lnSpc>
                <a:spcPct val="120000"/>
              </a:lnSpc>
              <a:spcBef>
                <a:spcPts val="284"/>
              </a:spcBef>
            </a:pPr>
            <a:r>
              <a:rPr lang="ru-RU" b="1" i="1" dirty="0" smtClean="0"/>
              <a:t>		про</a:t>
            </a:r>
            <a:r>
              <a:rPr lang="ru-RU" b="1" i="1" dirty="0" smtClean="0">
                <a:solidFill>
                  <a:srgbClr val="00B050"/>
                </a:solidFill>
              </a:rPr>
              <a:t>с</a:t>
            </a:r>
            <a:r>
              <a:rPr lang="ru-RU" b="1" i="1" dirty="0" smtClean="0"/>
              <a:t>ьба – про</a:t>
            </a:r>
            <a:r>
              <a:rPr lang="ru-RU" b="1" i="1" dirty="0" smtClean="0">
                <a:solidFill>
                  <a:srgbClr val="00B050"/>
                </a:solidFill>
              </a:rPr>
              <a:t>с</a:t>
            </a:r>
            <a:r>
              <a:rPr lang="ru-RU" b="1" i="1" dirty="0" smtClean="0"/>
              <a:t>ить</a:t>
            </a:r>
          </a:p>
          <a:p>
            <a:pPr algn="just">
              <a:lnSpc>
                <a:spcPct val="120000"/>
              </a:lnSpc>
              <a:spcBef>
                <a:spcPts val="284"/>
              </a:spcBef>
            </a:pPr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215444"/>
          </a:xfrm>
        </p:spPr>
        <p:txBody>
          <a:bodyPr/>
          <a:lstStyle/>
          <a:p>
            <a:pPr algn="ctr"/>
            <a:r>
              <a:rPr lang="ru-RU" sz="1400" dirty="0" smtClean="0"/>
              <a:t>Правописание непроверяемых согласных</a:t>
            </a:r>
            <a:endParaRPr lang="ru-RU" sz="1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5278" y="1083504"/>
            <a:ext cx="4935243" cy="887935"/>
          </a:xfrm>
        </p:spPr>
        <p:txBody>
          <a:bodyPr/>
          <a:lstStyle/>
          <a:p>
            <a:pPr algn="ctr">
              <a:lnSpc>
                <a:spcPct val="120000"/>
              </a:lnSpc>
              <a:spcBef>
                <a:spcPts val="284"/>
              </a:spcBef>
            </a:pPr>
            <a:r>
              <a:rPr lang="ru-RU" dirty="0" smtClean="0"/>
              <a:t>В случае, если нельзя  подобрать проверочное слово, нужно обратиться к орфографическому словарю:</a:t>
            </a:r>
          </a:p>
          <a:p>
            <a:pPr algn="ctr">
              <a:lnSpc>
                <a:spcPct val="120000"/>
              </a:lnSpc>
              <a:spcBef>
                <a:spcPts val="284"/>
              </a:spcBef>
            </a:pPr>
            <a:r>
              <a:rPr lang="ru-RU" b="1" i="1" dirty="0" smtClean="0">
                <a:solidFill>
                  <a:srgbClr val="00B050"/>
                </a:solidFill>
              </a:rPr>
              <a:t>с</a:t>
            </a:r>
            <a:r>
              <a:rPr lang="ru-RU" b="1" i="1" dirty="0" smtClean="0"/>
              <a:t>доба, а</a:t>
            </a:r>
            <a:r>
              <a:rPr lang="ru-RU" b="1" i="1" dirty="0" smtClean="0">
                <a:solidFill>
                  <a:srgbClr val="00B050"/>
                </a:solidFill>
              </a:rPr>
              <a:t>с</a:t>
            </a:r>
            <a:r>
              <a:rPr lang="ru-RU" b="1" i="1" dirty="0" smtClean="0"/>
              <a:t>бест, ве</a:t>
            </a:r>
            <a:r>
              <a:rPr lang="ru-RU" b="1" i="1" dirty="0" smtClean="0">
                <a:solidFill>
                  <a:srgbClr val="00B050"/>
                </a:solidFill>
              </a:rPr>
              <a:t>т</a:t>
            </a:r>
            <a:r>
              <a:rPr lang="ru-RU" b="1" i="1" dirty="0" smtClean="0"/>
              <a:t>чина, зи</a:t>
            </a:r>
            <a:r>
              <a:rPr lang="ru-RU" b="1" i="1" dirty="0" smtClean="0">
                <a:solidFill>
                  <a:srgbClr val="00B050"/>
                </a:solidFill>
              </a:rPr>
              <a:t>г</a:t>
            </a:r>
            <a:r>
              <a:rPr lang="ru-RU" b="1" i="1" dirty="0" smtClean="0"/>
              <a:t>заг, во</a:t>
            </a:r>
            <a:r>
              <a:rPr lang="ru-RU" b="1" i="1" dirty="0" smtClean="0">
                <a:solidFill>
                  <a:srgbClr val="00B050"/>
                </a:solidFill>
              </a:rPr>
              <a:t>к</a:t>
            </a:r>
            <a:r>
              <a:rPr lang="ru-RU" b="1" i="1" dirty="0" smtClean="0"/>
              <a:t>зал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596" y="135192"/>
            <a:ext cx="5472608" cy="35909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Правописание непроизносимых согласных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168256" y="722520"/>
            <a:ext cx="5357850" cy="2163233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None/>
            </a:pPr>
            <a:r>
              <a:rPr lang="ru-RU" dirty="0" smtClean="0"/>
              <a:t>Чтобы проверить написание непроизносимых согласных в корне слова, необходимо подобрать проверочное слово, в котором после первого или второго согласного оказался бы гласный: - </a:t>
            </a:r>
            <a:r>
              <a:rPr lang="ru-RU" b="1" dirty="0" err="1" smtClean="0"/>
              <a:t>вств</a:t>
            </a:r>
            <a:r>
              <a:rPr lang="ru-RU" b="1" dirty="0" smtClean="0"/>
              <a:t>, -</a:t>
            </a:r>
            <a:r>
              <a:rPr lang="ru-RU" b="1" dirty="0" err="1" smtClean="0"/>
              <a:t>здн</a:t>
            </a:r>
            <a:r>
              <a:rPr lang="ru-RU" b="1" dirty="0" smtClean="0"/>
              <a:t>, -</a:t>
            </a:r>
            <a:r>
              <a:rPr lang="ru-RU" b="1" dirty="0" err="1" smtClean="0"/>
              <a:t>лвств</a:t>
            </a:r>
            <a:r>
              <a:rPr lang="ru-RU" b="1" dirty="0" smtClean="0"/>
              <a:t>, -</a:t>
            </a:r>
            <a:r>
              <a:rPr lang="ru-RU" b="1" dirty="0" err="1" smtClean="0"/>
              <a:t>лнц</a:t>
            </a:r>
            <a:r>
              <a:rPr lang="ru-RU" b="1" dirty="0" smtClean="0"/>
              <a:t>, - </a:t>
            </a:r>
            <a:r>
              <a:rPr lang="ru-RU" b="1" dirty="0" err="1" smtClean="0"/>
              <a:t>рдц</a:t>
            </a:r>
            <a:r>
              <a:rPr lang="ru-RU" b="1" dirty="0" smtClean="0"/>
              <a:t>, </a:t>
            </a:r>
            <a:r>
              <a:rPr lang="ru-RU" b="1" dirty="0" err="1" smtClean="0"/>
              <a:t>стб</a:t>
            </a:r>
            <a:r>
              <a:rPr lang="ru-RU" b="1" dirty="0" smtClean="0"/>
              <a:t>, </a:t>
            </a:r>
            <a:r>
              <a:rPr lang="ru-RU" b="1" dirty="0" err="1" smtClean="0"/>
              <a:t>стн</a:t>
            </a:r>
            <a:r>
              <a:rPr lang="ru-RU" b="1" dirty="0" smtClean="0"/>
              <a:t>, </a:t>
            </a:r>
            <a:r>
              <a:rPr lang="ru-RU" b="1" dirty="0" err="1" smtClean="0"/>
              <a:t>стл</a:t>
            </a:r>
            <a:r>
              <a:rPr lang="ru-RU" b="1" dirty="0" smtClean="0"/>
              <a:t> и другие </a:t>
            </a:r>
            <a:endParaRPr lang="ru-RU" dirty="0" smtClean="0"/>
          </a:p>
          <a:p>
            <a:pPr algn="ctr">
              <a:lnSpc>
                <a:spcPct val="110000"/>
              </a:lnSpc>
              <a:buNone/>
            </a:pPr>
            <a:r>
              <a:rPr lang="ru-RU" i="1" dirty="0" smtClean="0"/>
              <a:t>се</a:t>
            </a:r>
            <a:r>
              <a:rPr lang="ru-RU" i="1" dirty="0" smtClean="0">
                <a:solidFill>
                  <a:srgbClr val="00B050"/>
                </a:solidFill>
              </a:rPr>
              <a:t>р</a:t>
            </a:r>
            <a:r>
              <a:rPr lang="ru-RU" i="1" dirty="0" smtClean="0">
                <a:solidFill>
                  <a:srgbClr val="0070C0"/>
                </a:solidFill>
              </a:rPr>
              <a:t>д</a:t>
            </a:r>
            <a:r>
              <a:rPr lang="ru-RU" i="1" dirty="0" smtClean="0">
                <a:solidFill>
                  <a:srgbClr val="00B050"/>
                </a:solidFill>
              </a:rPr>
              <a:t>ц</a:t>
            </a:r>
            <a:r>
              <a:rPr lang="ru-RU" i="1" dirty="0" smtClean="0"/>
              <a:t>е – сер</a:t>
            </a:r>
            <a:r>
              <a:rPr lang="ru-RU" i="1" dirty="0" smtClean="0">
                <a:solidFill>
                  <a:srgbClr val="0070C0"/>
                </a:solidFill>
              </a:rPr>
              <a:t>д</a:t>
            </a:r>
            <a:r>
              <a:rPr lang="ru-RU" i="1" dirty="0" smtClean="0"/>
              <a:t>ечный, </a:t>
            </a:r>
          </a:p>
          <a:p>
            <a:pPr algn="ctr">
              <a:lnSpc>
                <a:spcPct val="110000"/>
              </a:lnSpc>
              <a:buNone/>
            </a:pPr>
            <a:r>
              <a:rPr lang="ru-RU" i="1" dirty="0" smtClean="0"/>
              <a:t>кре</a:t>
            </a:r>
            <a:r>
              <a:rPr lang="ru-RU" i="1" dirty="0" smtClean="0">
                <a:solidFill>
                  <a:srgbClr val="00B050"/>
                </a:solidFill>
              </a:rPr>
              <a:t>с</a:t>
            </a:r>
            <a:r>
              <a:rPr lang="ru-RU" i="1" dirty="0" smtClean="0">
                <a:solidFill>
                  <a:srgbClr val="0070C0"/>
                </a:solidFill>
              </a:rPr>
              <a:t>т</a:t>
            </a:r>
            <a:r>
              <a:rPr lang="ru-RU" i="1" dirty="0" smtClean="0">
                <a:solidFill>
                  <a:srgbClr val="00B050"/>
                </a:solidFill>
              </a:rPr>
              <a:t>н</a:t>
            </a:r>
            <a:r>
              <a:rPr lang="ru-RU" i="1" dirty="0" smtClean="0"/>
              <a:t>ый </a:t>
            </a:r>
            <a:r>
              <a:rPr lang="ru-RU" i="1" dirty="0" smtClean="0"/>
              <a:t>– </a:t>
            </a:r>
            <a:r>
              <a:rPr lang="ru-RU" i="1" dirty="0" smtClean="0"/>
              <a:t>перекрес</a:t>
            </a:r>
            <a:r>
              <a:rPr lang="ru-RU" i="1" dirty="0" smtClean="0">
                <a:solidFill>
                  <a:srgbClr val="0070C0"/>
                </a:solidFill>
              </a:rPr>
              <a:t>т</a:t>
            </a:r>
            <a:r>
              <a:rPr lang="ru-RU" i="1" dirty="0" smtClean="0"/>
              <a:t>ок </a:t>
            </a:r>
            <a:endParaRPr lang="ru-RU" i="1" dirty="0" smtClean="0"/>
          </a:p>
          <a:p>
            <a:pPr algn="ctr">
              <a:lnSpc>
                <a:spcPct val="110000"/>
              </a:lnSpc>
              <a:buNone/>
            </a:pPr>
            <a:r>
              <a:rPr lang="ru-RU" i="1" dirty="0" smtClean="0"/>
              <a:t>здра</a:t>
            </a:r>
            <a:r>
              <a:rPr lang="ru-RU" i="1" dirty="0" smtClean="0">
                <a:solidFill>
                  <a:srgbClr val="0070C0"/>
                </a:solidFill>
              </a:rPr>
              <a:t>в</a:t>
            </a:r>
            <a:r>
              <a:rPr lang="ru-RU" i="1" dirty="0" smtClean="0">
                <a:solidFill>
                  <a:srgbClr val="00B050"/>
                </a:solidFill>
              </a:rPr>
              <a:t>ств</a:t>
            </a:r>
            <a:r>
              <a:rPr lang="ru-RU" i="1" dirty="0" smtClean="0"/>
              <a:t>уй – здра</a:t>
            </a:r>
            <a:r>
              <a:rPr lang="ru-RU" i="1" dirty="0" smtClean="0">
                <a:solidFill>
                  <a:srgbClr val="0070C0"/>
                </a:solidFill>
              </a:rPr>
              <a:t>в</a:t>
            </a:r>
            <a:r>
              <a:rPr lang="ru-RU" i="1" dirty="0" smtClean="0"/>
              <a:t>ие </a:t>
            </a:r>
          </a:p>
          <a:p>
            <a:pPr algn="ctr">
              <a:lnSpc>
                <a:spcPct val="110000"/>
              </a:lnSpc>
              <a:buNone/>
            </a:pPr>
            <a:r>
              <a:rPr lang="ru-RU" dirty="0" smtClean="0"/>
              <a:t>	</a:t>
            </a:r>
          </a:p>
          <a:p>
            <a:pPr algn="ctr">
              <a:lnSpc>
                <a:spcPct val="110000"/>
              </a:lnSpc>
              <a:buNone/>
            </a:pPr>
            <a:r>
              <a:rPr lang="ru-RU" b="1" dirty="0" smtClean="0">
                <a:solidFill>
                  <a:srgbClr val="0070C0"/>
                </a:solidFill>
              </a:rPr>
              <a:t>Не пишите лишних букв в словах:</a:t>
            </a:r>
          </a:p>
          <a:p>
            <a:pPr algn="ctr">
              <a:lnSpc>
                <a:spcPct val="110000"/>
              </a:lnSpc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вкусный  (вкусен), опасный (опасен), чествовать (честь)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0612" y="110257"/>
            <a:ext cx="4900930" cy="315471"/>
          </a:xfrm>
        </p:spPr>
        <p:txBody>
          <a:bodyPr/>
          <a:lstStyle/>
          <a:p>
            <a:pPr algn="ctr"/>
            <a:r>
              <a:rPr lang="ru-RU" dirty="0" smtClean="0"/>
              <a:t>Различайте 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362620" y="686321"/>
            <a:ext cx="5090908" cy="216323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  <a:buNone/>
            </a:pPr>
            <a:r>
              <a:rPr lang="ru-RU" dirty="0" smtClean="0"/>
              <a:t>				</a:t>
            </a:r>
          </a:p>
          <a:p>
            <a:pPr algn="ctr">
              <a:spcBef>
                <a:spcPts val="600"/>
              </a:spcBef>
              <a:buNone/>
            </a:pPr>
            <a:r>
              <a:rPr lang="ru-RU" sz="1800" b="1" i="1" u="sng" dirty="0" smtClean="0">
                <a:solidFill>
                  <a:srgbClr val="7030A0"/>
                </a:solidFill>
              </a:rPr>
              <a:t>Необходимо различать  слова: </a:t>
            </a:r>
          </a:p>
          <a:p>
            <a:pPr algn="ctr">
              <a:spcBef>
                <a:spcPts val="600"/>
              </a:spcBef>
              <a:buNone/>
            </a:pPr>
            <a:endParaRPr lang="ru-RU" b="1" i="1" dirty="0" smtClean="0">
              <a:solidFill>
                <a:srgbClr val="0070C0"/>
              </a:solidFill>
            </a:endParaRPr>
          </a:p>
          <a:p>
            <a:pPr algn="ctr">
              <a:spcBef>
                <a:spcPts val="600"/>
              </a:spcBef>
              <a:buNone/>
            </a:pPr>
            <a:r>
              <a:rPr lang="ru-RU" sz="1300" b="1" i="1" dirty="0" smtClean="0">
                <a:solidFill>
                  <a:srgbClr val="0070C0"/>
                </a:solidFill>
              </a:rPr>
              <a:t>Ровесник – сверстник</a:t>
            </a:r>
          </a:p>
          <a:p>
            <a:pPr algn="ctr">
              <a:spcBef>
                <a:spcPts val="600"/>
              </a:spcBef>
              <a:buNone/>
            </a:pPr>
            <a:r>
              <a:rPr lang="ru-RU" sz="1300" b="1" i="1" dirty="0" smtClean="0">
                <a:solidFill>
                  <a:srgbClr val="0070C0"/>
                </a:solidFill>
              </a:rPr>
              <a:t>Яства </a:t>
            </a:r>
            <a:r>
              <a:rPr lang="ru-RU" sz="1300" b="1" i="1" dirty="0" smtClean="0">
                <a:solidFill>
                  <a:srgbClr val="0070C0"/>
                </a:solidFill>
              </a:rPr>
              <a:t>(еда</a:t>
            </a:r>
            <a:r>
              <a:rPr lang="ru-RU" sz="1300" b="1" i="1" dirty="0" smtClean="0">
                <a:solidFill>
                  <a:srgbClr val="0070C0"/>
                </a:solidFill>
              </a:rPr>
              <a:t>) -  </a:t>
            </a:r>
            <a:r>
              <a:rPr lang="ru-RU" sz="1300" b="1" i="1" dirty="0" smtClean="0">
                <a:solidFill>
                  <a:srgbClr val="0070C0"/>
                </a:solidFill>
              </a:rPr>
              <a:t>явственно (явно </a:t>
            </a:r>
            <a:r>
              <a:rPr lang="ru-RU" sz="1300" b="1" i="1" dirty="0" smtClean="0">
                <a:solidFill>
                  <a:srgbClr val="0070C0"/>
                </a:solidFill>
              </a:rPr>
              <a:t>)</a:t>
            </a:r>
          </a:p>
          <a:p>
            <a:pPr algn="ctr">
              <a:spcBef>
                <a:spcPts val="600"/>
              </a:spcBef>
              <a:buNone/>
            </a:pPr>
            <a:r>
              <a:rPr lang="ru-RU" sz="1300" b="1" i="1" dirty="0" smtClean="0">
                <a:solidFill>
                  <a:srgbClr val="0070C0"/>
                </a:solidFill>
              </a:rPr>
              <a:t>Ше</a:t>
            </a:r>
            <a:r>
              <a:rPr lang="ru-RU" sz="1300" b="1" i="1" dirty="0" smtClean="0">
                <a:solidFill>
                  <a:srgbClr val="92D050"/>
                </a:solidFill>
              </a:rPr>
              <a:t>ст</a:t>
            </a:r>
            <a:r>
              <a:rPr lang="ru-RU" sz="1300" b="1" i="1" dirty="0" smtClean="0">
                <a:solidFill>
                  <a:srgbClr val="0070C0"/>
                </a:solidFill>
              </a:rPr>
              <a:t>вовать </a:t>
            </a:r>
            <a:r>
              <a:rPr lang="ru-RU" sz="1300" b="1" i="1" dirty="0" smtClean="0">
                <a:solidFill>
                  <a:srgbClr val="0070C0"/>
                </a:solidFill>
              </a:rPr>
              <a:t>(идти</a:t>
            </a:r>
            <a:r>
              <a:rPr lang="ru-RU" sz="1300" b="1" i="1" dirty="0" smtClean="0">
                <a:solidFill>
                  <a:srgbClr val="0070C0"/>
                </a:solidFill>
              </a:rPr>
              <a:t>) - </a:t>
            </a:r>
            <a:r>
              <a:rPr lang="ru-RU" sz="1300" b="1" i="1" dirty="0" smtClean="0">
                <a:solidFill>
                  <a:srgbClr val="0070C0"/>
                </a:solidFill>
              </a:rPr>
              <a:t>ше</a:t>
            </a:r>
            <a:r>
              <a:rPr lang="ru-RU" sz="1300" b="1" i="1" dirty="0" smtClean="0">
                <a:solidFill>
                  <a:srgbClr val="00B050"/>
                </a:solidFill>
              </a:rPr>
              <a:t>ф</a:t>
            </a:r>
            <a:r>
              <a:rPr lang="ru-RU" sz="1300" b="1" i="1" dirty="0" smtClean="0">
                <a:solidFill>
                  <a:srgbClr val="0070C0"/>
                </a:solidFill>
              </a:rPr>
              <a:t>ствовать (шефы, оказывать регулярную </a:t>
            </a:r>
            <a:r>
              <a:rPr lang="ru-RU" sz="1300" b="1" i="1" dirty="0" smtClean="0">
                <a:solidFill>
                  <a:srgbClr val="0070C0"/>
                </a:solidFill>
              </a:rPr>
              <a:t>услугу)</a:t>
            </a:r>
          </a:p>
          <a:p>
            <a:pPr algn="ctr">
              <a:spcBef>
                <a:spcPts val="600"/>
              </a:spcBef>
              <a:buNone/>
            </a:pPr>
            <a:r>
              <a:rPr lang="ru-RU" sz="1300" b="1" i="1" dirty="0" smtClean="0">
                <a:solidFill>
                  <a:srgbClr val="0070C0"/>
                </a:solidFill>
              </a:rPr>
              <a:t>Иску</a:t>
            </a:r>
            <a:r>
              <a:rPr lang="ru-RU" sz="1300" b="1" i="1" dirty="0" smtClean="0">
                <a:solidFill>
                  <a:srgbClr val="00B050"/>
                </a:solidFill>
              </a:rPr>
              <a:t>с</a:t>
            </a:r>
            <a:r>
              <a:rPr lang="ru-RU" sz="1300" b="1" i="1" dirty="0" smtClean="0">
                <a:solidFill>
                  <a:srgbClr val="0070C0"/>
                </a:solidFill>
              </a:rPr>
              <a:t>ный </a:t>
            </a:r>
            <a:r>
              <a:rPr lang="ru-RU" sz="1300" b="1" i="1" dirty="0" smtClean="0">
                <a:solidFill>
                  <a:srgbClr val="0070C0"/>
                </a:solidFill>
              </a:rPr>
              <a:t>(</a:t>
            </a:r>
            <a:r>
              <a:rPr lang="ru-RU" sz="1300" b="1" i="1" dirty="0" smtClean="0">
                <a:solidFill>
                  <a:srgbClr val="0070C0"/>
                </a:solidFill>
              </a:rPr>
              <a:t>хороший, </a:t>
            </a:r>
            <a:r>
              <a:rPr lang="ru-RU" sz="1300" b="1" i="1" dirty="0" smtClean="0">
                <a:solidFill>
                  <a:srgbClr val="0070C0"/>
                </a:solidFill>
              </a:rPr>
              <a:t>умелый) – иску</a:t>
            </a:r>
            <a:r>
              <a:rPr lang="ru-RU" sz="1300" b="1" i="1" dirty="0" smtClean="0">
                <a:solidFill>
                  <a:srgbClr val="00B050"/>
                </a:solidFill>
              </a:rPr>
              <a:t>сс</a:t>
            </a:r>
            <a:r>
              <a:rPr lang="ru-RU" sz="1300" b="1" i="1" dirty="0" smtClean="0">
                <a:solidFill>
                  <a:srgbClr val="0070C0"/>
                </a:solidFill>
              </a:rPr>
              <a:t>твенный (ненатуральный</a:t>
            </a:r>
            <a:r>
              <a:rPr lang="ru-RU" sz="1300" b="1" i="1" dirty="0" smtClean="0">
                <a:solidFill>
                  <a:srgbClr val="0070C0"/>
                </a:solidFill>
              </a:rPr>
              <a:t>)</a:t>
            </a:r>
            <a:endParaRPr lang="ru-RU" sz="1300" b="1" dirty="0" smtClean="0">
              <a:solidFill>
                <a:srgbClr val="0070C0"/>
              </a:solidFill>
            </a:endParaRPr>
          </a:p>
          <a:p>
            <a:pPr>
              <a:spcBef>
                <a:spcPts val="600"/>
              </a:spcBef>
              <a:buNone/>
            </a:pPr>
            <a:endParaRPr lang="ru-RU" dirty="0" smtClean="0"/>
          </a:p>
          <a:p>
            <a:pPr>
              <a:spcBef>
                <a:spcPts val="600"/>
              </a:spcBef>
              <a:buNone/>
            </a:pPr>
            <a:endParaRPr lang="ru-RU" i="1" dirty="0" smtClean="0"/>
          </a:p>
          <a:p>
            <a:pPr>
              <a:spcBef>
                <a:spcPts val="600"/>
              </a:spcBef>
              <a:buNone/>
            </a:pPr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2620" y="110257"/>
            <a:ext cx="4900930" cy="315471"/>
          </a:xfrm>
        </p:spPr>
        <p:txBody>
          <a:bodyPr/>
          <a:lstStyle/>
          <a:p>
            <a:r>
              <a:rPr lang="ru-RU" dirty="0" smtClean="0"/>
              <a:t>Правописание двойных согласных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239694" y="622294"/>
            <a:ext cx="5286412" cy="226346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spcBef>
                <a:spcPts val="600"/>
              </a:spcBef>
              <a:buNone/>
            </a:pPr>
            <a:r>
              <a:rPr lang="ru-RU" dirty="0" smtClean="0"/>
              <a:t>В исконно русских словах пишется </a:t>
            </a:r>
            <a:r>
              <a:rPr lang="ru-RU" b="1" i="1" dirty="0" err="1" smtClean="0"/>
              <a:t>жж</a:t>
            </a:r>
            <a:r>
              <a:rPr lang="ru-RU" b="1" i="1" dirty="0" smtClean="0"/>
              <a:t>: </a:t>
            </a:r>
          </a:p>
          <a:p>
            <a:pPr algn="ctr">
              <a:spcBef>
                <a:spcPts val="600"/>
              </a:spcBef>
              <a:buNone/>
            </a:pPr>
            <a:r>
              <a:rPr lang="ru-RU" b="1" i="1" dirty="0" smtClean="0"/>
              <a:t> жжёт, зажжёт, жужжать, жужжание, жужжалка </a:t>
            </a:r>
            <a:r>
              <a:rPr lang="ru-RU" i="1" dirty="0" smtClean="0"/>
              <a:t>и др. однокоренных словах, </a:t>
            </a:r>
            <a:r>
              <a:rPr lang="ru-RU" b="1" i="1" dirty="0" smtClean="0"/>
              <a:t>вожжи, дрожжи, можжевельник </a:t>
            </a:r>
            <a:r>
              <a:rPr lang="ru-RU" i="1" dirty="0" smtClean="0"/>
              <a:t>и др. производных от этих </a:t>
            </a:r>
            <a:r>
              <a:rPr lang="ru-RU" i="1" dirty="0" smtClean="0"/>
              <a:t>слов</a:t>
            </a:r>
          </a:p>
          <a:p>
            <a:pPr algn="ctr">
              <a:spcBef>
                <a:spcPts val="600"/>
              </a:spcBef>
              <a:buNone/>
            </a:pPr>
            <a:endParaRPr lang="ru-RU" sz="1400" b="1" i="1" dirty="0" smtClean="0">
              <a:solidFill>
                <a:srgbClr val="0070C0"/>
              </a:solidFill>
            </a:endParaRPr>
          </a:p>
          <a:p>
            <a:pPr algn="ctr">
              <a:spcBef>
                <a:spcPts val="600"/>
              </a:spcBef>
              <a:buNone/>
            </a:pPr>
            <a:r>
              <a:rPr lang="ru-RU" sz="1400" b="1" i="1" dirty="0" smtClean="0">
                <a:solidFill>
                  <a:srgbClr val="0070C0"/>
                </a:solidFill>
              </a:rPr>
              <a:t>Примечание:</a:t>
            </a:r>
          </a:p>
          <a:p>
            <a:pPr>
              <a:spcBef>
                <a:spcPts val="600"/>
              </a:spcBef>
              <a:buNone/>
            </a:pPr>
            <a:r>
              <a:rPr lang="ru-RU" sz="1400" b="1" i="1" dirty="0" smtClean="0">
                <a:solidFill>
                  <a:srgbClr val="0070C0"/>
                </a:solidFill>
              </a:rPr>
              <a:t>	</a:t>
            </a:r>
            <a:r>
              <a:rPr lang="ru-RU" sz="1400" i="1" dirty="0" smtClean="0">
                <a:solidFill>
                  <a:srgbClr val="0070C0"/>
                </a:solidFill>
              </a:rPr>
              <a:t>В словах </a:t>
            </a:r>
            <a:r>
              <a:rPr lang="ru-RU" sz="1400" b="1" i="1" dirty="0" smtClean="0">
                <a:solidFill>
                  <a:srgbClr val="0070C0"/>
                </a:solidFill>
              </a:rPr>
              <a:t>жужелица, брыжи </a:t>
            </a:r>
            <a:r>
              <a:rPr lang="ru-RU" sz="1400" i="1" dirty="0" smtClean="0">
                <a:solidFill>
                  <a:srgbClr val="0070C0"/>
                </a:solidFill>
              </a:rPr>
              <a:t>пишется одна </a:t>
            </a:r>
            <a:r>
              <a:rPr lang="ru-RU" sz="1400" b="1" i="1" dirty="0" smtClean="0">
                <a:solidFill>
                  <a:srgbClr val="0070C0"/>
                </a:solidFill>
              </a:rPr>
              <a:t>ж</a:t>
            </a:r>
            <a:endParaRPr lang="ru-RU" sz="1400" i="1" dirty="0" smtClean="0">
              <a:solidFill>
                <a:srgbClr val="0070C0"/>
              </a:solidFill>
            </a:endParaRPr>
          </a:p>
          <a:p>
            <a:pPr>
              <a:spcBef>
                <a:spcPts val="600"/>
              </a:spcBef>
              <a:buNone/>
            </a:pPr>
            <a:endParaRPr lang="ru-RU" i="1" dirty="0" smtClean="0"/>
          </a:p>
          <a:p>
            <a:pPr>
              <a:spcBef>
                <a:spcPts val="600"/>
              </a:spcBef>
              <a:buNone/>
            </a:pPr>
            <a:r>
              <a:rPr lang="ru-RU" i="1" dirty="0" smtClean="0"/>
              <a:t>	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2620" y="182265"/>
            <a:ext cx="4900930" cy="246221"/>
          </a:xfrm>
        </p:spPr>
        <p:txBody>
          <a:bodyPr/>
          <a:lstStyle/>
          <a:p>
            <a:pPr algn="ctr"/>
            <a:r>
              <a:rPr lang="ru-RU" sz="1600" dirty="0" smtClean="0"/>
              <a:t>Двойные согласные в заимствованных словах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239694" y="622294"/>
            <a:ext cx="5429288" cy="242889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just">
              <a:spcBef>
                <a:spcPts val="300"/>
              </a:spcBef>
              <a:buNone/>
            </a:pPr>
            <a:r>
              <a:rPr lang="ru-RU" dirty="0" smtClean="0"/>
              <a:t>Двойные согласные характерны для заимствованных слов: </a:t>
            </a:r>
          </a:p>
          <a:p>
            <a:pPr algn="ctr">
              <a:spcBef>
                <a:spcPts val="300"/>
              </a:spcBef>
              <a:buNone/>
            </a:pPr>
            <a:r>
              <a:rPr lang="ru-RU" b="1" i="1" dirty="0" smtClean="0"/>
              <a:t>А</a:t>
            </a:r>
            <a:r>
              <a:rPr lang="ru-RU" b="1" i="1" dirty="0" smtClean="0">
                <a:solidFill>
                  <a:srgbClr val="00B050"/>
                </a:solidFill>
              </a:rPr>
              <a:t>бб</a:t>
            </a:r>
            <a:r>
              <a:rPr lang="ru-RU" b="1" i="1" dirty="0" smtClean="0"/>
              <a:t>ревиатура, а</a:t>
            </a:r>
            <a:r>
              <a:rPr lang="ru-RU" b="1" i="1" dirty="0" smtClean="0">
                <a:solidFill>
                  <a:srgbClr val="00B050"/>
                </a:solidFill>
              </a:rPr>
              <a:t>кк</a:t>
            </a:r>
            <a:r>
              <a:rPr lang="ru-RU" b="1" i="1" dirty="0" smtClean="0"/>
              <a:t>ордеон, а</a:t>
            </a:r>
            <a:r>
              <a:rPr lang="ru-RU" b="1" i="1" dirty="0" smtClean="0">
                <a:solidFill>
                  <a:srgbClr val="00B050"/>
                </a:solidFill>
              </a:rPr>
              <a:t>тт</a:t>
            </a:r>
            <a:r>
              <a:rPr lang="ru-RU" b="1" i="1" dirty="0" smtClean="0"/>
              <a:t>аше, ка</a:t>
            </a:r>
            <a:r>
              <a:rPr lang="ru-RU" b="1" i="1" dirty="0" smtClean="0">
                <a:solidFill>
                  <a:srgbClr val="00B050"/>
                </a:solidFill>
              </a:rPr>
              <a:t>лл</a:t>
            </a:r>
            <a:r>
              <a:rPr lang="ru-RU" b="1" i="1" dirty="0" smtClean="0"/>
              <a:t>играфия и др.</a:t>
            </a:r>
          </a:p>
          <a:p>
            <a:pPr algn="just">
              <a:spcBef>
                <a:spcPts val="300"/>
              </a:spcBef>
              <a:buNone/>
            </a:pPr>
            <a:r>
              <a:rPr lang="ru-RU" dirty="0" smtClean="0"/>
              <a:t>В  </a:t>
            </a:r>
            <a:r>
              <a:rPr lang="ru-RU" dirty="0" smtClean="0"/>
              <a:t>производных от этих слов двойные согласные сохраняются:</a:t>
            </a:r>
          </a:p>
          <a:p>
            <a:pPr algn="ctr">
              <a:spcBef>
                <a:spcPts val="300"/>
              </a:spcBef>
              <a:buNone/>
            </a:pPr>
            <a:r>
              <a:rPr lang="ru-RU" b="1" i="1" dirty="0" smtClean="0"/>
              <a:t>масса – массовый, касса – </a:t>
            </a:r>
            <a:r>
              <a:rPr lang="ru-RU" b="1" i="1" dirty="0" smtClean="0"/>
              <a:t>кассовый</a:t>
            </a:r>
            <a:endParaRPr lang="ru-RU" b="1" i="1" dirty="0" smtClean="0"/>
          </a:p>
          <a:p>
            <a:pPr algn="l">
              <a:spcBef>
                <a:spcPts val="300"/>
              </a:spcBef>
              <a:buNone/>
            </a:pPr>
            <a:r>
              <a:rPr lang="ru-RU" b="1" dirty="0" smtClean="0"/>
              <a:t>Исключения</a:t>
            </a:r>
            <a:r>
              <a:rPr lang="ru-RU" dirty="0" smtClean="0"/>
              <a:t> составляют некоторые русифицированные образования: </a:t>
            </a:r>
            <a:endParaRPr lang="ru-RU" dirty="0" smtClean="0"/>
          </a:p>
          <a:p>
            <a:pPr algn="ctr">
              <a:spcBef>
                <a:spcPts val="300"/>
              </a:spcBef>
              <a:buNone/>
            </a:pPr>
            <a:r>
              <a:rPr lang="ru-RU" dirty="0" smtClean="0"/>
              <a:t>криста</a:t>
            </a:r>
            <a:r>
              <a:rPr lang="ru-RU" dirty="0" smtClean="0">
                <a:solidFill>
                  <a:srgbClr val="00B050"/>
                </a:solidFill>
              </a:rPr>
              <a:t>лл </a:t>
            </a:r>
            <a:r>
              <a:rPr lang="ru-RU" dirty="0" smtClean="0"/>
              <a:t>– криста</a:t>
            </a:r>
            <a:r>
              <a:rPr lang="ru-RU" dirty="0" smtClean="0">
                <a:solidFill>
                  <a:srgbClr val="00B050"/>
                </a:solidFill>
              </a:rPr>
              <a:t>л</a:t>
            </a:r>
            <a:r>
              <a:rPr lang="ru-RU" dirty="0" smtClean="0"/>
              <a:t>ьный, коло</a:t>
            </a:r>
            <a:r>
              <a:rPr lang="ru-RU" dirty="0" smtClean="0">
                <a:solidFill>
                  <a:srgbClr val="00B050"/>
                </a:solidFill>
              </a:rPr>
              <a:t>нн</a:t>
            </a:r>
            <a:r>
              <a:rPr lang="ru-RU" dirty="0" smtClean="0"/>
              <a:t>а – коло</a:t>
            </a:r>
            <a:r>
              <a:rPr lang="ru-RU" dirty="0" smtClean="0">
                <a:solidFill>
                  <a:srgbClr val="00B050"/>
                </a:solidFill>
              </a:rPr>
              <a:t>н</a:t>
            </a:r>
            <a:r>
              <a:rPr lang="ru-RU" dirty="0" smtClean="0"/>
              <a:t>ка, ма</a:t>
            </a:r>
            <a:r>
              <a:rPr lang="ru-RU" dirty="0" smtClean="0">
                <a:solidFill>
                  <a:srgbClr val="00B050"/>
                </a:solidFill>
              </a:rPr>
              <a:t>нн</a:t>
            </a:r>
            <a:r>
              <a:rPr lang="ru-RU" dirty="0" smtClean="0"/>
              <a:t>а – ма</a:t>
            </a:r>
            <a:r>
              <a:rPr lang="ru-RU" dirty="0" smtClean="0">
                <a:solidFill>
                  <a:srgbClr val="00B050"/>
                </a:solidFill>
              </a:rPr>
              <a:t>н</a:t>
            </a:r>
            <a:r>
              <a:rPr lang="ru-RU" dirty="0" smtClean="0"/>
              <a:t>ка и др.</a:t>
            </a:r>
          </a:p>
          <a:p>
            <a:pPr algn="ctr">
              <a:spcBef>
                <a:spcPts val="300"/>
              </a:spcBef>
              <a:buNone/>
            </a:pPr>
            <a:endParaRPr lang="ru-RU" b="1" dirty="0" smtClean="0"/>
          </a:p>
          <a:p>
            <a:pPr algn="ctr">
              <a:spcBef>
                <a:spcPts val="300"/>
              </a:spcBef>
              <a:buNone/>
            </a:pPr>
            <a:r>
              <a:rPr lang="ru-RU" b="1" dirty="0" smtClean="0"/>
              <a:t>Примечание: </a:t>
            </a:r>
          </a:p>
          <a:p>
            <a:pPr algn="ctr">
              <a:spcBef>
                <a:spcPts val="300"/>
              </a:spcBef>
              <a:buNone/>
            </a:pPr>
            <a:r>
              <a:rPr lang="ru-RU" dirty="0" smtClean="0"/>
              <a:t>Перед -</a:t>
            </a:r>
            <a:r>
              <a:rPr lang="ru-RU" dirty="0" err="1" smtClean="0"/>
              <a:t>чит</a:t>
            </a:r>
            <a:r>
              <a:rPr lang="ru-RU" dirty="0" smtClean="0"/>
              <a:t>- пишется двойное -</a:t>
            </a:r>
            <a:r>
              <a:rPr lang="ru-RU" dirty="0" err="1" smtClean="0"/>
              <a:t>сс</a:t>
            </a:r>
            <a:r>
              <a:rPr lang="ru-RU" dirty="0" smtClean="0"/>
              <a:t>: </a:t>
            </a:r>
            <a:r>
              <a:rPr lang="ru-RU" dirty="0" smtClean="0">
                <a:solidFill>
                  <a:srgbClr val="00B050"/>
                </a:solidFill>
              </a:rPr>
              <a:t>рас</a:t>
            </a:r>
            <a:r>
              <a:rPr lang="ru-RU" dirty="0" smtClean="0"/>
              <a:t>считать, </a:t>
            </a:r>
            <a:r>
              <a:rPr lang="ru-RU" dirty="0" smtClean="0">
                <a:solidFill>
                  <a:srgbClr val="00B050"/>
                </a:solidFill>
              </a:rPr>
              <a:t>рас</a:t>
            </a:r>
            <a:r>
              <a:rPr lang="ru-RU" dirty="0" smtClean="0"/>
              <a:t>считывать </a:t>
            </a:r>
            <a:endParaRPr lang="ru-RU" dirty="0" smtClean="0"/>
          </a:p>
          <a:p>
            <a:pPr algn="ctr">
              <a:spcBef>
                <a:spcPts val="300"/>
              </a:spcBef>
              <a:buNone/>
            </a:pPr>
            <a:r>
              <a:rPr lang="ru-RU" dirty="0" smtClean="0"/>
              <a:t>Перед -чет-пишется одно  - с: </a:t>
            </a:r>
            <a:r>
              <a:rPr lang="ru-RU" dirty="0" smtClean="0">
                <a:solidFill>
                  <a:srgbClr val="00B050"/>
                </a:solidFill>
              </a:rPr>
              <a:t>рас</a:t>
            </a:r>
            <a:r>
              <a:rPr lang="ru-RU" dirty="0" smtClean="0"/>
              <a:t>чёт</a:t>
            </a:r>
            <a:r>
              <a:rPr lang="ru-RU" dirty="0" smtClean="0"/>
              <a:t>, </a:t>
            </a:r>
            <a:r>
              <a:rPr lang="ru-RU" dirty="0" smtClean="0">
                <a:solidFill>
                  <a:srgbClr val="00B050"/>
                </a:solidFill>
              </a:rPr>
              <a:t>рас</a:t>
            </a:r>
            <a:r>
              <a:rPr lang="ru-RU" dirty="0" smtClean="0"/>
              <a:t>чётливый</a:t>
            </a:r>
            <a:endParaRPr lang="ru-RU" dirty="0" smtClean="0"/>
          </a:p>
          <a:p>
            <a:pPr algn="ctr">
              <a:spcBef>
                <a:spcPts val="300"/>
              </a:spcBef>
              <a:buNone/>
            </a:pPr>
            <a:endParaRPr lang="ru-RU" b="1" u="sng" dirty="0" smtClean="0">
              <a:solidFill>
                <a:srgbClr val="0070C0"/>
              </a:solidFill>
            </a:endParaRPr>
          </a:p>
          <a:p>
            <a:pPr algn="ctr">
              <a:spcBef>
                <a:spcPts val="300"/>
              </a:spcBef>
              <a:buNone/>
            </a:pPr>
            <a:r>
              <a:rPr lang="ru-RU" sz="1400" b="1" u="sng" dirty="0" smtClean="0">
                <a:solidFill>
                  <a:srgbClr val="0070C0"/>
                </a:solidFill>
              </a:rPr>
              <a:t>Исключение: </a:t>
            </a:r>
            <a:r>
              <a:rPr lang="ru-RU" sz="1400" b="1" u="sng" dirty="0" smtClean="0">
                <a:solidFill>
                  <a:srgbClr val="0070C0"/>
                </a:solidFill>
              </a:rPr>
              <a:t>бе</a:t>
            </a:r>
            <a:r>
              <a:rPr lang="ru-RU" sz="1400" b="1" u="sng" dirty="0" smtClean="0">
                <a:solidFill>
                  <a:srgbClr val="FF0000"/>
                </a:solidFill>
              </a:rPr>
              <a:t>сс</a:t>
            </a:r>
            <a:r>
              <a:rPr lang="ru-RU" sz="1400" b="1" u="sng" dirty="0" smtClean="0">
                <a:solidFill>
                  <a:srgbClr val="0070C0"/>
                </a:solidFill>
              </a:rPr>
              <a:t>чётный</a:t>
            </a:r>
            <a:endParaRPr lang="ru-RU" sz="1400" b="1" u="sng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0612" y="182265"/>
            <a:ext cx="4900930" cy="315471"/>
          </a:xfrm>
        </p:spPr>
        <p:txBody>
          <a:bodyPr/>
          <a:lstStyle/>
          <a:p>
            <a:pPr algn="ctr"/>
            <a:r>
              <a:rPr lang="ru-RU" dirty="0" smtClean="0"/>
              <a:t>Важно!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218604" y="902345"/>
            <a:ext cx="5328592" cy="1600438"/>
          </a:xfrm>
          <a:prstGeom prst="rect">
            <a:avLst/>
          </a:prstGeom>
        </p:spPr>
        <p:txBody>
          <a:bodyPr/>
          <a:lstStyle/>
          <a:p>
            <a:pPr algn="just">
              <a:spcBef>
                <a:spcPts val="600"/>
              </a:spcBef>
              <a:buNone/>
            </a:pPr>
            <a:endParaRPr lang="ru-RU" sz="1400" dirty="0" smtClean="0"/>
          </a:p>
          <a:p>
            <a:pPr algn="just">
              <a:spcBef>
                <a:spcPts val="600"/>
              </a:spcBef>
              <a:buNone/>
            </a:pPr>
            <a:r>
              <a:rPr lang="ru-RU" sz="1400" dirty="0" smtClean="0"/>
              <a:t>Двойные </a:t>
            </a:r>
            <a:r>
              <a:rPr lang="ru-RU" sz="1400" dirty="0" smtClean="0"/>
              <a:t>согласные пишутся в русских словах на стыке приставки и корня: </a:t>
            </a:r>
            <a:endParaRPr lang="ru-RU" sz="1400" dirty="0" smtClean="0"/>
          </a:p>
          <a:p>
            <a:pPr algn="ctr">
              <a:spcBef>
                <a:spcPts val="600"/>
              </a:spcBef>
              <a:buNone/>
            </a:pPr>
            <a:r>
              <a:rPr lang="ru-RU" sz="1400" dirty="0" smtClean="0"/>
              <a:t>ра</a:t>
            </a:r>
            <a:r>
              <a:rPr lang="ru-RU" sz="1400" dirty="0" smtClean="0">
                <a:solidFill>
                  <a:srgbClr val="00B050"/>
                </a:solidFill>
              </a:rPr>
              <a:t>сс</a:t>
            </a:r>
            <a:r>
              <a:rPr lang="ru-RU" sz="1400" dirty="0" smtClean="0"/>
              <a:t>ердить </a:t>
            </a:r>
            <a:r>
              <a:rPr lang="ru-RU" sz="1400" dirty="0" smtClean="0"/>
              <a:t>– ра</a:t>
            </a:r>
            <a:r>
              <a:rPr lang="ru-RU" sz="1400" dirty="0" smtClean="0">
                <a:solidFill>
                  <a:srgbClr val="0070C0"/>
                </a:solidFill>
              </a:rPr>
              <a:t>зз</a:t>
            </a:r>
            <a:r>
              <a:rPr lang="ru-RU" sz="1400" dirty="0" smtClean="0"/>
              <a:t>адорить, бе</a:t>
            </a:r>
            <a:r>
              <a:rPr lang="ru-RU" sz="1400" dirty="0" smtClean="0">
                <a:solidFill>
                  <a:srgbClr val="0070C0"/>
                </a:solidFill>
              </a:rPr>
              <a:t>сс</a:t>
            </a:r>
            <a:r>
              <a:rPr lang="ru-RU" sz="1400" dirty="0" smtClean="0"/>
              <a:t>овестный – </a:t>
            </a:r>
            <a:r>
              <a:rPr lang="ru-RU" sz="1400" dirty="0" smtClean="0"/>
              <a:t>бе</a:t>
            </a:r>
            <a:r>
              <a:rPr lang="ru-RU" sz="1400" dirty="0" smtClean="0">
                <a:solidFill>
                  <a:srgbClr val="0070C0"/>
                </a:solidFill>
              </a:rPr>
              <a:t>зз</a:t>
            </a:r>
            <a:r>
              <a:rPr lang="ru-RU" sz="1400" dirty="0" smtClean="0"/>
              <a:t>аветный</a:t>
            </a:r>
          </a:p>
          <a:p>
            <a:pPr algn="just">
              <a:spcBef>
                <a:spcPts val="600"/>
              </a:spcBef>
              <a:buNone/>
            </a:pPr>
            <a:r>
              <a:rPr lang="ru-RU" sz="1400" dirty="0" smtClean="0"/>
              <a:t>на </a:t>
            </a:r>
            <a:r>
              <a:rPr lang="ru-RU" sz="1400" dirty="0" smtClean="0"/>
              <a:t>стыке корня и суффикса и в суффиксах: </a:t>
            </a:r>
            <a:endParaRPr lang="ru-RU" sz="1400" dirty="0" smtClean="0"/>
          </a:p>
          <a:p>
            <a:pPr algn="ctr">
              <a:spcBef>
                <a:spcPts val="600"/>
              </a:spcBef>
              <a:buNone/>
            </a:pPr>
            <a:r>
              <a:rPr lang="ru-RU" sz="1400" dirty="0" smtClean="0"/>
              <a:t>черке</a:t>
            </a:r>
            <a:r>
              <a:rPr lang="ru-RU" sz="1400" dirty="0" smtClean="0">
                <a:solidFill>
                  <a:srgbClr val="0070C0"/>
                </a:solidFill>
              </a:rPr>
              <a:t>сс</a:t>
            </a:r>
            <a:r>
              <a:rPr lang="ru-RU" sz="1400" dirty="0" smtClean="0"/>
              <a:t>кий</a:t>
            </a:r>
            <a:r>
              <a:rPr lang="ru-RU" sz="1400" dirty="0" smtClean="0"/>
              <a:t>, воспита</a:t>
            </a:r>
            <a:r>
              <a:rPr lang="ru-RU" sz="1400" dirty="0" smtClean="0">
                <a:solidFill>
                  <a:srgbClr val="0070C0"/>
                </a:solidFill>
              </a:rPr>
              <a:t>нн</a:t>
            </a:r>
            <a:r>
              <a:rPr lang="ru-RU" sz="1400" dirty="0" smtClean="0"/>
              <a:t>ый, избра</a:t>
            </a:r>
            <a:r>
              <a:rPr lang="ru-RU" sz="1400" dirty="0" smtClean="0">
                <a:solidFill>
                  <a:srgbClr val="0070C0"/>
                </a:solidFill>
              </a:rPr>
              <a:t>нн</a:t>
            </a:r>
            <a:r>
              <a:rPr lang="ru-RU" sz="1400" dirty="0" smtClean="0"/>
              <a:t>ый и т.п. </a:t>
            </a:r>
            <a:endParaRPr lang="ru-RU" sz="1400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1367135" y="1297940"/>
            <a:ext cx="3239604" cy="791683"/>
          </a:xfrm>
        </p:spPr>
        <p:txBody>
          <a:bodyPr>
            <a:normAutofit/>
          </a:bodyPr>
          <a:lstStyle/>
          <a:p>
            <a:r>
              <a:rPr lang="ru-RU" sz="2839" dirty="0"/>
              <a:t>Упражнения</a:t>
            </a:r>
          </a:p>
        </p:txBody>
      </p:sp>
      <p:pic>
        <p:nvPicPr>
          <p:cNvPr id="1027" name="Picture 3" descr="H:\Новая  папка\BD00146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75889" y="1791429"/>
            <a:ext cx="1081624" cy="10684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69332"/>
          </a:xfrm>
        </p:spPr>
        <p:txBody>
          <a:bodyPr/>
          <a:lstStyle/>
          <a:p>
            <a:pPr algn="ctr"/>
            <a:r>
              <a:rPr lang="ru-RU" sz="2400" dirty="0" smtClean="0"/>
              <a:t>Сегодня на уроке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02780" y="902345"/>
            <a:ext cx="2952329" cy="430887"/>
          </a:xfrm>
        </p:spPr>
        <p:txBody>
          <a:bodyPr/>
          <a:lstStyle/>
          <a:p>
            <a:r>
              <a:rPr lang="ru-RU" sz="1400" dirty="0" smtClean="0">
                <a:solidFill>
                  <a:srgbClr val="0070C0"/>
                </a:solidFill>
              </a:rPr>
              <a:t>Вспомним о правописании согласных в корне слова</a:t>
            </a:r>
          </a:p>
        </p:txBody>
      </p:sp>
      <p:sp>
        <p:nvSpPr>
          <p:cNvPr id="4" name="Овал 3"/>
          <p:cNvSpPr/>
          <p:nvPr/>
        </p:nvSpPr>
        <p:spPr>
          <a:xfrm>
            <a:off x="1082701" y="830337"/>
            <a:ext cx="504000" cy="504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1</a:t>
            </a:r>
            <a:endParaRPr lang="ru-RU" sz="2800" b="1" dirty="0"/>
          </a:p>
        </p:txBody>
      </p:sp>
      <p:sp>
        <p:nvSpPr>
          <p:cNvPr id="5" name="Овал 4"/>
          <p:cNvSpPr/>
          <p:nvPr/>
        </p:nvSpPr>
        <p:spPr>
          <a:xfrm>
            <a:off x="1082701" y="1550417"/>
            <a:ext cx="504000" cy="504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2</a:t>
            </a:r>
            <a:endParaRPr lang="ru-RU" b="1" dirty="0"/>
          </a:p>
        </p:txBody>
      </p:sp>
      <p:sp>
        <p:nvSpPr>
          <p:cNvPr id="7" name="Текст 2"/>
          <p:cNvSpPr txBox="1">
            <a:spLocks/>
          </p:cNvSpPr>
          <p:nvPr/>
        </p:nvSpPr>
        <p:spPr>
          <a:xfrm>
            <a:off x="1802781" y="1622425"/>
            <a:ext cx="2952328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200" b="0" i="0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ru-RU" sz="1400" kern="0" dirty="0" smtClean="0">
                <a:solidFill>
                  <a:srgbClr val="0070C0"/>
                </a:solidFill>
              </a:rPr>
              <a:t>Вспомним правописание приставок</a:t>
            </a:r>
            <a:endParaRPr lang="ru-RU" sz="1400" kern="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558919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2435" y="1005903"/>
            <a:ext cx="4900930" cy="315471"/>
          </a:xfrm>
        </p:spPr>
        <p:txBody>
          <a:bodyPr/>
          <a:lstStyle/>
          <a:p>
            <a:r>
              <a:rPr lang="ru-RU" dirty="0" smtClean="0"/>
              <a:t>Подберите проверочные слова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652204356"/>
              </p:ext>
            </p:extLst>
          </p:nvPr>
        </p:nvGraphicFramePr>
        <p:xfrm>
          <a:off x="862380" y="722580"/>
          <a:ext cx="3877908" cy="2163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8954"/>
                <a:gridCol w="1938954"/>
              </a:tblGrid>
              <a:tr h="216323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</a:rPr>
                        <a:t>Коробка</a:t>
                      </a:r>
                      <a:endParaRPr lang="ru-RU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43265" marR="43265" marT="21632" marB="21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43265" marR="43265" marT="21632" marB="21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323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Изморось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 marL="43265" marR="43265" marT="21632" marB="21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 marL="43265" marR="43265" marT="21632" marB="21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323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Изморозь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 marL="43265" marR="43265" marT="21632" marB="21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 marL="43265" marR="43265" marT="21632" marB="21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323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Резьба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 marL="43265" marR="43265" marT="21632" marB="21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 marL="43265" marR="43265" marT="21632" marB="21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323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Косьба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 marL="43265" marR="43265" marT="21632" marB="21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 marL="43265" marR="43265" marT="21632" marB="21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323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Вперемежку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 marL="43265" marR="43265" marT="21632" marB="21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 marL="43265" marR="43265" marT="21632" marB="21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323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Вперемешку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 marL="43265" marR="43265" marT="21632" marB="21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 marL="43265" marR="43265" marT="21632" marB="21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323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Выдержка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 marL="43265" marR="43265" marT="21632" marB="21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 marL="43265" marR="43265" marT="21632" marB="21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323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Пробка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 marL="43265" marR="43265" marT="21632" marB="21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 marL="43265" marR="43265" marT="21632" marB="21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323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Шефствовать</a:t>
                      </a:r>
                    </a:p>
                  </a:txBody>
                  <a:tcPr marL="43265" marR="43265" marT="21632" marB="21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 marL="43265" marR="43265" marT="21632" marB="21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362283" y="686321"/>
            <a:ext cx="888769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defRPr/>
            </a:pPr>
            <a:r>
              <a:rPr lang="ru-RU" sz="1200" dirty="0"/>
              <a:t>Коробочка</a:t>
            </a:r>
            <a:endParaRPr lang="ru-RU" sz="1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386956" y="902345"/>
            <a:ext cx="840295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200" dirty="0"/>
              <a:t>Моросить</a:t>
            </a:r>
            <a:endParaRPr lang="ru-RU" sz="1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386956" y="1118369"/>
            <a:ext cx="768159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200" dirty="0"/>
              <a:t>Морозит</a:t>
            </a:r>
            <a:endParaRPr lang="ru-RU" sz="1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530972" y="1334393"/>
            <a:ext cx="551177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200" dirty="0"/>
              <a:t>Резак</a:t>
            </a:r>
            <a:endParaRPr lang="ru-RU" sz="1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530972" y="1550417"/>
            <a:ext cx="555986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200" dirty="0"/>
              <a:t>Косит</a:t>
            </a:r>
            <a:endParaRPr lang="ru-RU" sz="1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242940" y="1766441"/>
            <a:ext cx="1175899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200" dirty="0"/>
              <a:t>Перемежаться </a:t>
            </a:r>
            <a:endParaRPr lang="ru-RU" sz="1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505783" y="1982465"/>
            <a:ext cx="745269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200" dirty="0"/>
              <a:t>Мешать </a:t>
            </a:r>
            <a:endParaRPr lang="ru-RU" sz="1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503667" y="2198489"/>
            <a:ext cx="747385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200" dirty="0"/>
              <a:t>Держать</a:t>
            </a:r>
            <a:endParaRPr lang="ru-RU" sz="1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438330" y="2414513"/>
            <a:ext cx="884730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200" dirty="0"/>
              <a:t>Пробовать</a:t>
            </a:r>
            <a:endParaRPr lang="ru-RU" sz="1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602980" y="2630537"/>
            <a:ext cx="593432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200" dirty="0"/>
              <a:t>Шефы</a:t>
            </a:r>
            <a:endParaRPr lang="ru-RU" sz="1200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2435" y="1005903"/>
            <a:ext cx="4900930" cy="630942"/>
          </a:xfrm>
        </p:spPr>
        <p:txBody>
          <a:bodyPr/>
          <a:lstStyle/>
          <a:p>
            <a:r>
              <a:rPr lang="ru-RU" dirty="0" smtClean="0"/>
              <a:t>Вставьте, где нужно, пропущенные буквы</a:t>
            </a:r>
            <a:endParaRPr lang="ru-RU" dirty="0"/>
          </a:p>
        </p:txBody>
      </p:sp>
      <p:graphicFrame>
        <p:nvGraphicFramePr>
          <p:cNvPr id="6" name="Содержимое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3778785"/>
              </p:ext>
            </p:extLst>
          </p:nvPr>
        </p:nvGraphicFramePr>
        <p:xfrm>
          <a:off x="650652" y="974353"/>
          <a:ext cx="4612808" cy="16100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1328"/>
                <a:gridCol w="1821198"/>
                <a:gridCol w="1250282"/>
              </a:tblGrid>
              <a:tr h="403556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err="1" smtClean="0">
                          <a:solidFill>
                            <a:schemeClr val="tx1"/>
                          </a:solidFill>
                        </a:rPr>
                        <a:t>Опас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..</a:t>
                      </a:r>
                      <a:r>
                        <a:rPr lang="ru-RU" sz="1000" b="0" dirty="0" err="1" smtClean="0">
                          <a:solidFill>
                            <a:schemeClr val="tx1"/>
                          </a:solidFill>
                        </a:rPr>
                        <a:t>ная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болезнь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43265" marR="43265" marT="21632" marB="216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err="1" smtClean="0">
                          <a:solidFill>
                            <a:schemeClr val="tx1"/>
                          </a:solidFill>
                        </a:rPr>
                        <a:t>Ярос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r>
                        <a:rPr lang="ru-RU" sz="1000" b="0" dirty="0" err="1" smtClean="0">
                          <a:solidFill>
                            <a:schemeClr val="tx1"/>
                          </a:solidFill>
                        </a:rPr>
                        <a:t>ное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противление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43265" marR="43265" marT="21632" marB="216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err="1" smtClean="0">
                          <a:solidFill>
                            <a:schemeClr val="tx1"/>
                          </a:solidFill>
                        </a:rPr>
                        <a:t>Свисн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r>
                        <a:rPr lang="ru-RU" sz="1000" b="0" dirty="0" err="1" smtClean="0">
                          <a:solidFill>
                            <a:schemeClr val="tx1"/>
                          </a:solidFill>
                        </a:rPr>
                        <a:t>уть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43265" marR="43265" marT="21632" marB="216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9381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err="1" smtClean="0">
                          <a:solidFill>
                            <a:schemeClr val="tx1"/>
                          </a:solidFill>
                        </a:rPr>
                        <a:t>Корыс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r>
                        <a:rPr lang="ru-RU" sz="1000" b="0" dirty="0" err="1" smtClean="0">
                          <a:solidFill>
                            <a:schemeClr val="tx1"/>
                          </a:solidFill>
                        </a:rPr>
                        <a:t>ные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цели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43265" marR="43265" marT="21632" marB="216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err="1" smtClean="0">
                          <a:solidFill>
                            <a:schemeClr val="tx1"/>
                          </a:solidFill>
                        </a:rPr>
                        <a:t>Полновлас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r>
                        <a:rPr lang="ru-RU" sz="1000" b="0" dirty="0" err="1" smtClean="0">
                          <a:solidFill>
                            <a:schemeClr val="tx1"/>
                          </a:solidFill>
                        </a:rPr>
                        <a:t>ный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хозяин 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43265" marR="43265" marT="21632" marB="216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err="1" smtClean="0">
                          <a:solidFill>
                            <a:schemeClr val="tx1"/>
                          </a:solidFill>
                        </a:rPr>
                        <a:t>Гиган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r>
                        <a:rPr lang="ru-RU" sz="1000" b="0" dirty="0" err="1" smtClean="0">
                          <a:solidFill>
                            <a:schemeClr val="tx1"/>
                          </a:solidFill>
                        </a:rPr>
                        <a:t>ский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43265" marR="43265" marT="21632" marB="216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3556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Сладостные звуки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43265" marR="43265" marT="21632" marB="216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Комплекс…</a:t>
                      </a:r>
                      <a:r>
                        <a:rPr lang="ru-RU" sz="1000" b="0" dirty="0" err="1" smtClean="0">
                          <a:solidFill>
                            <a:schemeClr val="tx1"/>
                          </a:solidFill>
                        </a:rPr>
                        <a:t>ные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методы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43265" marR="43265" marT="21632" marB="216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err="1" smtClean="0">
                          <a:solidFill>
                            <a:schemeClr val="tx1"/>
                          </a:solidFill>
                        </a:rPr>
                        <a:t>Дилетан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r>
                        <a:rPr lang="ru-RU" sz="1000" b="0" dirty="0" err="1" smtClean="0">
                          <a:solidFill>
                            <a:schemeClr val="tx1"/>
                          </a:solidFill>
                        </a:rPr>
                        <a:t>ский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43265" marR="43265" marT="21632" marB="216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3556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err="1" smtClean="0">
                          <a:solidFill>
                            <a:schemeClr val="tx1"/>
                          </a:solidFill>
                        </a:rPr>
                        <a:t>Окрес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r>
                        <a:rPr lang="ru-RU" sz="1000" b="0" dirty="0" err="1" smtClean="0">
                          <a:solidFill>
                            <a:schemeClr val="tx1"/>
                          </a:solidFill>
                        </a:rPr>
                        <a:t>ные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горы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43265" marR="43265" marT="21632" marB="216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Гнус…</a:t>
                      </a:r>
                      <a:r>
                        <a:rPr lang="ru-RU" sz="1000" b="0" dirty="0" err="1" smtClean="0">
                          <a:solidFill>
                            <a:schemeClr val="tx1"/>
                          </a:solidFill>
                        </a:rPr>
                        <a:t>ное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 преступление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43265" marR="43265" marT="21632" marB="216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Ужас…</a:t>
                      </a:r>
                      <a:r>
                        <a:rPr lang="ru-RU" sz="1000" b="0" dirty="0" err="1" smtClean="0">
                          <a:solidFill>
                            <a:schemeClr val="tx1"/>
                          </a:solidFill>
                        </a:rPr>
                        <a:t>ный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43265" marR="43265" marT="21632" marB="216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2435" y="1005903"/>
            <a:ext cx="4900930" cy="315471"/>
          </a:xfrm>
        </p:spPr>
        <p:txBody>
          <a:bodyPr/>
          <a:lstStyle/>
          <a:p>
            <a:r>
              <a:rPr lang="ru-RU" dirty="0" smtClean="0"/>
              <a:t>Проверьте себя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917782095"/>
              </p:ext>
            </p:extLst>
          </p:nvPr>
        </p:nvGraphicFramePr>
        <p:xfrm>
          <a:off x="650652" y="974353"/>
          <a:ext cx="4612808" cy="16100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1328"/>
                <a:gridCol w="1821198"/>
                <a:gridCol w="1250282"/>
              </a:tblGrid>
              <a:tr h="403556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Опа</a:t>
                      </a:r>
                      <a:r>
                        <a:rPr lang="ru-RU" sz="1000" b="0" dirty="0" smtClean="0">
                          <a:solidFill>
                            <a:srgbClr val="0070C0"/>
                          </a:solidFill>
                        </a:rPr>
                        <a:t>сн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ая болезнь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43265" marR="43265" marT="21632" marB="216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Ярос</a:t>
                      </a:r>
                      <a:r>
                        <a:rPr lang="ru-RU" sz="1000" b="0" dirty="0" smtClean="0">
                          <a:solidFill>
                            <a:srgbClr val="00B050"/>
                          </a:solidFill>
                        </a:rPr>
                        <a:t>т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ное противление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43265" marR="43265" marT="21632" marB="216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Свиснуть (с потолка)</a:t>
                      </a:r>
                    </a:p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Свис</a:t>
                      </a:r>
                      <a:r>
                        <a:rPr lang="ru-RU" sz="1000" b="0" dirty="0" smtClean="0">
                          <a:solidFill>
                            <a:srgbClr val="00B050"/>
                          </a:solidFill>
                        </a:rPr>
                        <a:t>т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нуть (громко)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43265" marR="43265" marT="21632" marB="216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9381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Корыс</a:t>
                      </a:r>
                      <a:r>
                        <a:rPr lang="ru-RU" sz="1000" b="0" dirty="0" smtClean="0">
                          <a:solidFill>
                            <a:srgbClr val="00B050"/>
                          </a:solidFill>
                        </a:rPr>
                        <a:t>т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ные цели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43265" marR="43265" marT="21632" marB="216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Полновла</a:t>
                      </a:r>
                      <a:r>
                        <a:rPr lang="ru-RU" sz="1000" b="0" dirty="0" smtClean="0">
                          <a:solidFill>
                            <a:srgbClr val="0070C0"/>
                          </a:solidFill>
                        </a:rPr>
                        <a:t>ст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ный хозяин 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43265" marR="43265" marT="21632" marB="216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Гигантский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43265" marR="43265" marT="21632" marB="216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3556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Сладос</a:t>
                      </a:r>
                      <a:r>
                        <a:rPr lang="ru-RU" sz="1000" b="0" dirty="0" smtClean="0">
                          <a:solidFill>
                            <a:srgbClr val="00B050"/>
                          </a:solidFill>
                        </a:rPr>
                        <a:t>т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ные звуки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43265" marR="43265" marT="21632" marB="216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Компле</a:t>
                      </a:r>
                      <a:r>
                        <a:rPr lang="ru-RU" sz="1000" b="0" dirty="0" smtClean="0">
                          <a:solidFill>
                            <a:srgbClr val="0070C0"/>
                          </a:solidFill>
                        </a:rPr>
                        <a:t>кс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ные методы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43265" marR="43265" marT="21632" marB="216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Дилетан</a:t>
                      </a:r>
                      <a:r>
                        <a:rPr lang="ru-RU" sz="1000" b="0" dirty="0" smtClean="0">
                          <a:solidFill>
                            <a:srgbClr val="00B050"/>
                          </a:solidFill>
                        </a:rPr>
                        <a:t>т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ский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43265" marR="43265" marT="21632" marB="216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3556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Окрес</a:t>
                      </a:r>
                      <a:r>
                        <a:rPr lang="ru-RU" sz="1000" b="0" dirty="0" smtClean="0">
                          <a:solidFill>
                            <a:srgbClr val="00B050"/>
                          </a:solidFill>
                        </a:rPr>
                        <a:t>т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ные горы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43265" marR="43265" marT="21632" marB="216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Гну</a:t>
                      </a:r>
                      <a:r>
                        <a:rPr lang="ru-RU" sz="1000" b="0" dirty="0" smtClean="0">
                          <a:solidFill>
                            <a:srgbClr val="0070C0"/>
                          </a:solidFill>
                        </a:rPr>
                        <a:t>сн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ое преступление (гнусен)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43265" marR="43265" marT="21632" marB="216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Ужа</a:t>
                      </a:r>
                      <a:r>
                        <a:rPr lang="ru-RU" sz="1000" b="0" dirty="0" smtClean="0">
                          <a:solidFill>
                            <a:srgbClr val="00B050"/>
                          </a:solidFill>
                        </a:rPr>
                        <a:t>с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</a:rPr>
                        <a:t>ный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43265" marR="43265" marT="21632" marB="216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2435" y="1005903"/>
            <a:ext cx="4900930" cy="630942"/>
          </a:xfrm>
        </p:spPr>
        <p:txBody>
          <a:bodyPr/>
          <a:lstStyle/>
          <a:p>
            <a:r>
              <a:rPr lang="ru-RU" dirty="0" smtClean="0"/>
              <a:t>Вставьте, где нужно, пропущенные буквы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931699573"/>
              </p:ext>
            </p:extLst>
          </p:nvPr>
        </p:nvGraphicFramePr>
        <p:xfrm>
          <a:off x="650652" y="902345"/>
          <a:ext cx="4520850" cy="1857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578"/>
                <a:gridCol w="1557033"/>
                <a:gridCol w="1415239"/>
              </a:tblGrid>
              <a:tr h="464347">
                <a:tc>
                  <a:txBody>
                    <a:bodyPr/>
                    <a:lstStyle/>
                    <a:p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</a:rPr>
                        <a:t>Агрес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..ор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43265" marR="43265" marT="21632" marB="21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</a:rPr>
                        <a:t>Програм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..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</a:rPr>
                        <a:t>ка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43265" marR="43265" marT="21632" marB="21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А..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</a:rPr>
                        <a:t>бревиатура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43265" marR="43265" marT="21632" marB="21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4347">
                <a:tc>
                  <a:txBody>
                    <a:bodyPr/>
                    <a:lstStyle/>
                    <a:p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</a:rPr>
                        <a:t>Идил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..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</a:rPr>
                        <a:t>ия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43265" marR="43265" marT="21632" marB="21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</a:rPr>
                        <a:t>Трехтон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..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</a:rPr>
                        <a:t>ка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43265" marR="43265" marT="21632" marB="21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А..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</a:rPr>
                        <a:t>компанемент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43265" marR="43265" marT="21632" marB="21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4347">
                <a:tc>
                  <a:txBody>
                    <a:bodyPr/>
                    <a:lstStyle/>
                    <a:p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</a:rPr>
                        <a:t>Вернис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..аж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43265" marR="43265" marT="21632" marB="21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Сим..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</a:rPr>
                        <a:t>етричный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43265" marR="43265" marT="21632" marB="21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А..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</a:rPr>
                        <a:t>люминий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43265" marR="43265" marT="21632" marB="21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4347">
                <a:tc>
                  <a:txBody>
                    <a:bodyPr/>
                    <a:lstStyle/>
                    <a:p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</a:rPr>
                        <a:t>Импрес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..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</a:rPr>
                        <a:t>арио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43265" marR="43265" marT="21632" marB="21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Пас..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</a:rPr>
                        <a:t>ивный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43265" marR="43265" marT="21632" marB="21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</a:rPr>
                        <a:t>Импре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..сионизм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43265" marR="43265" marT="21632" marB="21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2435" y="1005903"/>
            <a:ext cx="4900930" cy="315471"/>
          </a:xfrm>
        </p:spPr>
        <p:txBody>
          <a:bodyPr/>
          <a:lstStyle/>
          <a:p>
            <a:r>
              <a:rPr lang="ru-RU" dirty="0" smtClean="0"/>
              <a:t>Проверьте себя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901182503"/>
              </p:ext>
            </p:extLst>
          </p:nvPr>
        </p:nvGraphicFramePr>
        <p:xfrm>
          <a:off x="434628" y="1118369"/>
          <a:ext cx="4877734" cy="1148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0825"/>
                <a:gridCol w="1679948"/>
                <a:gridCol w="1526961"/>
              </a:tblGrid>
              <a:tr h="214314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Агре</a:t>
                      </a:r>
                      <a:r>
                        <a:rPr lang="ru-RU" sz="1600" b="0" dirty="0" smtClean="0">
                          <a:solidFill>
                            <a:srgbClr val="0070C0"/>
                          </a:solidFill>
                        </a:rPr>
                        <a:t>сс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ор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43265" marR="43265" marT="21632" marB="21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Програ</a:t>
                      </a:r>
                      <a:r>
                        <a:rPr lang="ru-RU" sz="1600" b="0" dirty="0" smtClean="0">
                          <a:solidFill>
                            <a:srgbClr val="0070C0"/>
                          </a:solidFill>
                        </a:rPr>
                        <a:t>мм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ка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43265" marR="43265" marT="21632" marB="21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600" b="0" dirty="0" smtClean="0">
                          <a:solidFill>
                            <a:srgbClr val="0070C0"/>
                          </a:solidFill>
                        </a:rPr>
                        <a:t>бб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ревиатура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43265" marR="43265" marT="21632" marB="21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1902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Иди</a:t>
                      </a:r>
                      <a:r>
                        <a:rPr lang="ru-RU" sz="1600" b="0" dirty="0" smtClean="0">
                          <a:solidFill>
                            <a:srgbClr val="0070C0"/>
                          </a:solidFill>
                        </a:rPr>
                        <a:t>лл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ия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43265" marR="43265" marT="21632" marB="21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Трехтонка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43265" marR="43265" marT="21632" marB="21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600" b="0" dirty="0" smtClean="0">
                          <a:solidFill>
                            <a:srgbClr val="0070C0"/>
                          </a:solidFill>
                        </a:rPr>
                        <a:t>кк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омпанемент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43265" marR="43265" marT="21632" marB="21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1902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Вернисаж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43265" marR="43265" marT="21632" marB="21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Си</a:t>
                      </a:r>
                      <a:r>
                        <a:rPr lang="ru-RU" sz="1600" b="0" dirty="0" smtClean="0">
                          <a:solidFill>
                            <a:srgbClr val="0070C0"/>
                          </a:solidFill>
                        </a:rPr>
                        <a:t>мм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етричный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43265" marR="43265" marT="21632" marB="21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600" b="0" dirty="0" smtClean="0">
                          <a:solidFill>
                            <a:srgbClr val="0070C0"/>
                          </a:solidFill>
                        </a:rPr>
                        <a:t>л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юминий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43265" marR="43265" marT="21632" marB="21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1902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Импре</a:t>
                      </a:r>
                      <a:r>
                        <a:rPr lang="ru-RU" sz="1600" b="0" dirty="0" smtClean="0">
                          <a:solidFill>
                            <a:srgbClr val="0070C0"/>
                          </a:solidFill>
                        </a:rPr>
                        <a:t>с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арио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43265" marR="43265" marT="21632" marB="21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Па</a:t>
                      </a:r>
                      <a:r>
                        <a:rPr lang="ru-RU" sz="1600" b="0" dirty="0" smtClean="0">
                          <a:solidFill>
                            <a:srgbClr val="0070C0"/>
                          </a:solidFill>
                        </a:rPr>
                        <a:t>сс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ивный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43265" marR="43265" marT="21632" marB="21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Импре</a:t>
                      </a:r>
                      <a:r>
                        <a:rPr lang="ru-RU" sz="1600" b="0" dirty="0" smtClean="0">
                          <a:solidFill>
                            <a:srgbClr val="0070C0"/>
                          </a:solidFill>
                        </a:rPr>
                        <a:t>сс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ионизм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43265" marR="43265" marT="21632" marB="21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69332"/>
          </a:xfrm>
        </p:spPr>
        <p:txBody>
          <a:bodyPr/>
          <a:lstStyle/>
          <a:p>
            <a:pPr algn="ctr"/>
            <a:r>
              <a:rPr lang="ru-RU" sz="2400" dirty="0" smtClean="0"/>
              <a:t>Сегодня на уроке</a:t>
            </a:r>
            <a:r>
              <a:rPr lang="en-US" sz="2400" dirty="0" smtClean="0"/>
              <a:t> </a:t>
            </a:r>
            <a:r>
              <a:rPr lang="ru-RU" sz="2400" dirty="0" smtClean="0"/>
              <a:t>мы </a:t>
            </a:r>
            <a:r>
              <a:rPr lang="ru-RU" sz="2400" dirty="0"/>
              <a:t>узнали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02780" y="902345"/>
            <a:ext cx="3168352" cy="430887"/>
          </a:xfrm>
        </p:spPr>
        <p:txBody>
          <a:bodyPr/>
          <a:lstStyle/>
          <a:p>
            <a:r>
              <a:rPr lang="ru-RU" sz="1400" dirty="0" smtClean="0">
                <a:solidFill>
                  <a:srgbClr val="0070C0"/>
                </a:solidFill>
              </a:rPr>
              <a:t>Вспомнили правописание согласных в корне слова</a:t>
            </a:r>
            <a:endParaRPr lang="ru-RU" sz="1400" dirty="0">
              <a:solidFill>
                <a:srgbClr val="0070C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082701" y="830337"/>
            <a:ext cx="504000" cy="504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1</a:t>
            </a:r>
            <a:endParaRPr lang="ru-RU" sz="2800" b="1" dirty="0"/>
          </a:p>
        </p:txBody>
      </p:sp>
      <p:sp>
        <p:nvSpPr>
          <p:cNvPr id="5" name="Овал 4"/>
          <p:cNvSpPr/>
          <p:nvPr/>
        </p:nvSpPr>
        <p:spPr>
          <a:xfrm>
            <a:off x="1082701" y="1550417"/>
            <a:ext cx="504000" cy="504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2</a:t>
            </a:r>
            <a:endParaRPr lang="ru-RU" b="1" dirty="0"/>
          </a:p>
        </p:txBody>
      </p:sp>
      <p:sp>
        <p:nvSpPr>
          <p:cNvPr id="7" name="Текст 2"/>
          <p:cNvSpPr txBox="1">
            <a:spLocks/>
          </p:cNvSpPr>
          <p:nvPr/>
        </p:nvSpPr>
        <p:spPr>
          <a:xfrm>
            <a:off x="1802780" y="1622425"/>
            <a:ext cx="3168351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200" b="0" i="0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ru-RU" sz="1400" kern="0" dirty="0" smtClean="0">
                <a:solidFill>
                  <a:srgbClr val="0070C0"/>
                </a:solidFill>
              </a:rPr>
              <a:t>Вспомнили правописание приставок</a:t>
            </a:r>
            <a:endParaRPr lang="ru-RU" sz="1400" kern="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731368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Задание для самостоятельной работы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7246" y="758329"/>
            <a:ext cx="5491958" cy="507831"/>
          </a:xfrm>
        </p:spPr>
        <p:txBody>
          <a:bodyPr/>
          <a:lstStyle/>
          <a:p>
            <a:pPr marL="228600" indent="-228600" algn="ctr">
              <a:spcBef>
                <a:spcPts val="600"/>
              </a:spcBef>
            </a:pPr>
            <a:r>
              <a:rPr lang="ru-RU" sz="1400" dirty="0" smtClean="0"/>
              <a:t>1</a:t>
            </a:r>
            <a:r>
              <a:rPr lang="ru-RU" sz="1400" dirty="0" smtClean="0"/>
              <a:t>. Упражнение </a:t>
            </a:r>
            <a:r>
              <a:rPr lang="ru-RU" sz="1400" dirty="0" smtClean="0"/>
              <a:t>№58 (б) страница 44</a:t>
            </a:r>
          </a:p>
          <a:p>
            <a:pPr marL="228600" indent="-228600" algn="ctr">
              <a:spcBef>
                <a:spcPts val="600"/>
              </a:spcBef>
            </a:pPr>
            <a:r>
              <a:rPr lang="ru-RU" sz="1400" dirty="0" smtClean="0"/>
              <a:t>2. Упражнение №54 страница 40   </a:t>
            </a:r>
          </a:p>
        </p:txBody>
      </p:sp>
      <p:pic>
        <p:nvPicPr>
          <p:cNvPr id="4" name="Picture 2" descr="C:\Users\Lenovo\Desktop\IMG_20200916_200121_79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9633" y="1334393"/>
            <a:ext cx="1986426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Приставка при- пишется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90612" y="830337"/>
            <a:ext cx="5328592" cy="2200602"/>
          </a:xfrm>
        </p:spPr>
        <p:txBody>
          <a:bodyPr/>
          <a:lstStyle/>
          <a:p>
            <a:pPr marL="228600" indent="-228600" algn="l">
              <a:spcBef>
                <a:spcPts val="600"/>
              </a:spcBef>
              <a:buAutoNum type="arabicPeriod"/>
            </a:pPr>
            <a:r>
              <a:rPr lang="ru-RU" sz="1400" dirty="0" smtClean="0"/>
              <a:t>Имеет значение пространственной близости</a:t>
            </a:r>
          </a:p>
          <a:p>
            <a:pPr marL="228600" indent="-228600" algn="ctr">
              <a:spcBef>
                <a:spcPts val="600"/>
              </a:spcBef>
            </a:pPr>
            <a:r>
              <a:rPr lang="ru-RU" sz="1400" dirty="0" smtClean="0"/>
              <a:t>Пр</a:t>
            </a:r>
            <a:r>
              <a:rPr lang="ru-RU" sz="1400" dirty="0" smtClean="0">
                <a:solidFill>
                  <a:srgbClr val="00B050"/>
                </a:solidFill>
              </a:rPr>
              <a:t>и</a:t>
            </a:r>
            <a:r>
              <a:rPr lang="ru-RU" sz="1400" dirty="0" smtClean="0"/>
              <a:t>школьный, пр</a:t>
            </a:r>
            <a:r>
              <a:rPr lang="ru-RU" sz="1400" dirty="0" smtClean="0">
                <a:solidFill>
                  <a:srgbClr val="00B050"/>
                </a:solidFill>
              </a:rPr>
              <a:t>и</a:t>
            </a:r>
            <a:r>
              <a:rPr lang="ru-RU" sz="1400" dirty="0" smtClean="0"/>
              <a:t>брежный, </a:t>
            </a:r>
            <a:r>
              <a:rPr lang="ru-RU" sz="1400" dirty="0" smtClean="0"/>
              <a:t>пр</a:t>
            </a:r>
            <a:r>
              <a:rPr lang="ru-RU" sz="1400" dirty="0" smtClean="0">
                <a:solidFill>
                  <a:srgbClr val="00B050"/>
                </a:solidFill>
              </a:rPr>
              <a:t>и</a:t>
            </a:r>
            <a:r>
              <a:rPr lang="ru-RU" sz="1400" dirty="0" smtClean="0"/>
              <a:t>дворный</a:t>
            </a:r>
            <a:endParaRPr lang="ru-RU" sz="1400" dirty="0" smtClean="0"/>
          </a:p>
          <a:p>
            <a:pPr marL="228600" indent="-228600" algn="l">
              <a:spcBef>
                <a:spcPts val="1800"/>
              </a:spcBef>
            </a:pPr>
            <a:r>
              <a:rPr lang="ru-RU" sz="1400" dirty="0" smtClean="0"/>
              <a:t>2</a:t>
            </a:r>
            <a:r>
              <a:rPr lang="ru-RU" sz="1400" dirty="0" smtClean="0"/>
              <a:t>. Имеет значение присоединения, приближения, </a:t>
            </a:r>
            <a:r>
              <a:rPr lang="ru-RU" sz="1400" dirty="0" smtClean="0"/>
              <a:t>прибавления</a:t>
            </a:r>
            <a:endParaRPr lang="ru-RU" sz="1400" dirty="0" smtClean="0"/>
          </a:p>
          <a:p>
            <a:pPr marL="228600" indent="-228600" algn="ctr">
              <a:spcBef>
                <a:spcPts val="600"/>
              </a:spcBef>
            </a:pPr>
            <a:r>
              <a:rPr lang="ru-RU" sz="1400" dirty="0" smtClean="0"/>
              <a:t>Пр</a:t>
            </a:r>
            <a:r>
              <a:rPr lang="ru-RU" sz="1400" dirty="0" smtClean="0">
                <a:solidFill>
                  <a:srgbClr val="00B050"/>
                </a:solidFill>
              </a:rPr>
              <a:t>и</a:t>
            </a:r>
            <a:r>
              <a:rPr lang="ru-RU" sz="1400" dirty="0" smtClean="0"/>
              <a:t>делать, пр</a:t>
            </a:r>
            <a:r>
              <a:rPr lang="ru-RU" sz="1400" dirty="0" smtClean="0">
                <a:solidFill>
                  <a:srgbClr val="00B050"/>
                </a:solidFill>
              </a:rPr>
              <a:t>и</a:t>
            </a:r>
            <a:r>
              <a:rPr lang="ru-RU" sz="1400" dirty="0" smtClean="0"/>
              <a:t>клеить, пр</a:t>
            </a:r>
            <a:r>
              <a:rPr lang="ru-RU" sz="1400" dirty="0" smtClean="0">
                <a:solidFill>
                  <a:srgbClr val="00B050"/>
                </a:solidFill>
              </a:rPr>
              <a:t>и</a:t>
            </a:r>
            <a:r>
              <a:rPr lang="ru-RU" sz="1400" dirty="0" smtClean="0"/>
              <a:t>ехать</a:t>
            </a:r>
          </a:p>
          <a:p>
            <a:pPr marL="228600" indent="-228600" algn="l">
              <a:spcBef>
                <a:spcPts val="1800"/>
              </a:spcBef>
            </a:pPr>
            <a:r>
              <a:rPr lang="ru-RU" sz="1400" dirty="0" smtClean="0"/>
              <a:t>3. Имеет </a:t>
            </a:r>
            <a:r>
              <a:rPr lang="ru-RU" sz="1400" dirty="0" smtClean="0"/>
              <a:t>значение неполноты действия</a:t>
            </a:r>
          </a:p>
          <a:p>
            <a:pPr marL="228600" indent="-228600" algn="ctr">
              <a:spcBef>
                <a:spcPts val="600"/>
              </a:spcBef>
            </a:pPr>
            <a:r>
              <a:rPr lang="ru-RU" sz="1400" dirty="0" smtClean="0"/>
              <a:t>Пр</a:t>
            </a:r>
            <a:r>
              <a:rPr lang="ru-RU" sz="1400" dirty="0" smtClean="0">
                <a:solidFill>
                  <a:srgbClr val="00B050"/>
                </a:solidFill>
              </a:rPr>
              <a:t>и</a:t>
            </a:r>
            <a:r>
              <a:rPr lang="ru-RU" sz="1400" dirty="0" smtClean="0"/>
              <a:t>лечь, </a:t>
            </a:r>
            <a:r>
              <a:rPr lang="ru-RU" sz="1400" dirty="0" smtClean="0"/>
              <a:t>пр</a:t>
            </a:r>
            <a:r>
              <a:rPr lang="ru-RU" sz="1400" dirty="0" smtClean="0">
                <a:solidFill>
                  <a:srgbClr val="00B050"/>
                </a:solidFill>
              </a:rPr>
              <a:t>и</a:t>
            </a:r>
            <a:r>
              <a:rPr lang="ru-RU" sz="1400" dirty="0" smtClean="0"/>
              <a:t>открыть</a:t>
            </a:r>
            <a:endParaRPr lang="ru-RU" sz="1400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Приставка </a:t>
            </a:r>
            <a:r>
              <a:rPr lang="ru-RU" dirty="0" err="1" smtClean="0"/>
              <a:t>пре</a:t>
            </a:r>
            <a:r>
              <a:rPr lang="ru-RU" dirty="0" smtClean="0"/>
              <a:t>- пишется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34628" y="830337"/>
            <a:ext cx="4935243" cy="1969770"/>
          </a:xfrm>
        </p:spPr>
        <p:txBody>
          <a:bodyPr/>
          <a:lstStyle/>
          <a:p>
            <a:pPr marL="228600" indent="-228600" algn="just">
              <a:spcBef>
                <a:spcPts val="600"/>
              </a:spcBef>
              <a:buAutoNum type="arabicPeriod"/>
            </a:pPr>
            <a:r>
              <a:rPr lang="ru-RU" sz="1400" dirty="0" smtClean="0"/>
              <a:t>Имеет высокую степень качества или действия, может сочетаться со словом </a:t>
            </a:r>
            <a:r>
              <a:rPr lang="ru-RU" sz="1400" dirty="0" smtClean="0"/>
              <a:t>очень</a:t>
            </a:r>
            <a:endParaRPr lang="ru-RU" sz="1400" dirty="0" smtClean="0"/>
          </a:p>
          <a:p>
            <a:pPr marL="228600" indent="-228600" algn="ctr">
              <a:spcBef>
                <a:spcPts val="600"/>
              </a:spcBef>
            </a:pPr>
            <a:r>
              <a:rPr lang="ru-RU" sz="1400" dirty="0" smtClean="0"/>
              <a:t>Пр</a:t>
            </a:r>
            <a:r>
              <a:rPr lang="ru-RU" sz="1400" dirty="0" smtClean="0">
                <a:solidFill>
                  <a:srgbClr val="00B050"/>
                </a:solidFill>
              </a:rPr>
              <a:t>е</a:t>
            </a:r>
            <a:r>
              <a:rPr lang="ru-RU" sz="1400" dirty="0" smtClean="0"/>
              <a:t>неприятный, пр</a:t>
            </a:r>
            <a:r>
              <a:rPr lang="ru-RU" sz="1400" dirty="0" smtClean="0">
                <a:solidFill>
                  <a:srgbClr val="00B050"/>
                </a:solidFill>
              </a:rPr>
              <a:t>е</a:t>
            </a:r>
            <a:r>
              <a:rPr lang="ru-RU" sz="1400" dirty="0" smtClean="0"/>
              <a:t>некрасивый, пр</a:t>
            </a:r>
            <a:r>
              <a:rPr lang="ru-RU" sz="1400" dirty="0" smtClean="0">
                <a:solidFill>
                  <a:srgbClr val="00B050"/>
                </a:solidFill>
              </a:rPr>
              <a:t>е</a:t>
            </a:r>
            <a:r>
              <a:rPr lang="ru-RU" sz="1400" dirty="0" smtClean="0"/>
              <a:t>успевать</a:t>
            </a:r>
          </a:p>
          <a:p>
            <a:pPr marL="228600" indent="-228600" algn="just">
              <a:spcBef>
                <a:spcPts val="1800"/>
              </a:spcBef>
            </a:pPr>
            <a:r>
              <a:rPr lang="ru-RU" sz="1400" dirty="0" smtClean="0"/>
              <a:t>2</a:t>
            </a:r>
            <a:r>
              <a:rPr lang="ru-RU" sz="1400" dirty="0" smtClean="0"/>
              <a:t>. Приставку </a:t>
            </a:r>
            <a:r>
              <a:rPr lang="ru-RU" sz="1400" dirty="0" err="1" smtClean="0"/>
              <a:t>пре</a:t>
            </a:r>
            <a:r>
              <a:rPr lang="ru-RU" sz="1400" dirty="0" smtClean="0"/>
              <a:t>- можно заменить приставкой пере-</a:t>
            </a:r>
          </a:p>
          <a:p>
            <a:pPr marL="228600" indent="-228600" algn="ctr">
              <a:spcBef>
                <a:spcPts val="600"/>
              </a:spcBef>
            </a:pPr>
            <a:r>
              <a:rPr lang="ru-RU" sz="1400" dirty="0" smtClean="0"/>
              <a:t>Пр</a:t>
            </a:r>
            <a:r>
              <a:rPr lang="ru-RU" sz="1400" dirty="0" smtClean="0">
                <a:solidFill>
                  <a:srgbClr val="00B050"/>
                </a:solidFill>
              </a:rPr>
              <a:t>е</a:t>
            </a:r>
            <a:r>
              <a:rPr lang="ru-RU" sz="1400" dirty="0" smtClean="0"/>
              <a:t>ступить закон (переступить закон, нарушить), пр</a:t>
            </a:r>
            <a:r>
              <a:rPr lang="ru-RU" sz="1400" dirty="0" smtClean="0">
                <a:solidFill>
                  <a:srgbClr val="00B050"/>
                </a:solidFill>
              </a:rPr>
              <a:t>е</a:t>
            </a:r>
            <a:r>
              <a:rPr lang="ru-RU" sz="1400" dirty="0" smtClean="0"/>
              <a:t>градить путь (перегородить путь</a:t>
            </a:r>
            <a:r>
              <a:rPr lang="ru-RU" sz="1400" dirty="0" smtClean="0"/>
              <a:t>)</a:t>
            </a:r>
            <a:endParaRPr lang="ru-RU" sz="1400" dirty="0" smtClean="0"/>
          </a:p>
          <a:p>
            <a:pPr marL="228600" indent="-228600" algn="just">
              <a:spcBef>
                <a:spcPts val="600"/>
              </a:spcBef>
            </a:pPr>
            <a:r>
              <a:rPr lang="ru-RU" sz="1400" dirty="0" smtClean="0"/>
              <a:t> </a:t>
            </a:r>
            <a:endParaRPr lang="ru-RU" sz="1400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930937" y="129945"/>
            <a:ext cx="3858882" cy="315471"/>
          </a:xfrm>
        </p:spPr>
        <p:txBody>
          <a:bodyPr/>
          <a:lstStyle/>
          <a:p>
            <a:pPr algn="ctr"/>
            <a:r>
              <a:rPr lang="ru-RU" b="1" dirty="0" smtClean="0"/>
              <a:t>Приставка  </a:t>
            </a:r>
            <a:r>
              <a:rPr lang="ru-RU" b="1" dirty="0" err="1" smtClean="0"/>
              <a:t>пре</a:t>
            </a:r>
            <a:r>
              <a:rPr lang="ru-RU" b="1" dirty="0" smtClean="0"/>
              <a:t>-  пишется </a:t>
            </a:r>
            <a:endParaRPr lang="ru-RU" b="1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8290" y="757132"/>
            <a:ext cx="5189220" cy="929146"/>
          </a:xfrm>
          <a:prstGeom prst="rect">
            <a:avLst/>
          </a:prstGeom>
        </p:spPr>
        <p:txBody>
          <a:bodyPr lIns="51481" tIns="25740" rIns="51481" bIns="25740"/>
          <a:lstStyle/>
          <a:p>
            <a:pPr algn="ctr">
              <a:spcBef>
                <a:spcPts val="600"/>
              </a:spcBef>
              <a:buFontTx/>
              <a:buNone/>
            </a:pPr>
            <a:r>
              <a:rPr lang="ru-RU" dirty="0" smtClean="0">
                <a:solidFill>
                  <a:srgbClr val="003300"/>
                </a:solidFill>
              </a:rPr>
              <a:t> В иноязычных словах со значением «первый перед остальными»</a:t>
            </a:r>
          </a:p>
          <a:p>
            <a:pPr algn="ctr">
              <a:spcBef>
                <a:spcPts val="600"/>
              </a:spcBef>
              <a:buFontTx/>
              <a:buNone/>
            </a:pPr>
            <a:r>
              <a:rPr lang="ru-RU" b="1" dirty="0" smtClean="0">
                <a:solidFill>
                  <a:srgbClr val="C00000"/>
                </a:solidFill>
              </a:rPr>
              <a:t>ПРЕ-</a:t>
            </a:r>
            <a:r>
              <a:rPr lang="ru-RU" dirty="0" smtClean="0">
                <a:solidFill>
                  <a:srgbClr val="003300"/>
                </a:solidFill>
              </a:rPr>
              <a:t>: </a:t>
            </a:r>
            <a:r>
              <a:rPr lang="ru-RU" sz="20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ru-RU" sz="20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0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амбула, пр</a:t>
            </a:r>
            <a:r>
              <a:rPr lang="ru-RU" sz="20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0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валировать, пр</a:t>
            </a:r>
            <a:r>
              <a:rPr lang="ru-RU" sz="20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0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зидент, пр</a:t>
            </a:r>
            <a:r>
              <a:rPr lang="ru-RU" sz="20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0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мьера, </a:t>
            </a:r>
            <a:r>
              <a:rPr lang="ru-RU" sz="20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ru-RU" sz="20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0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людия</a:t>
            </a:r>
            <a:endParaRPr lang="ru-RU" sz="1400" b="1" i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930937" y="129945"/>
            <a:ext cx="3858882" cy="315471"/>
          </a:xfrm>
        </p:spPr>
        <p:txBody>
          <a:bodyPr/>
          <a:lstStyle/>
          <a:p>
            <a:pPr algn="ctr"/>
            <a:r>
              <a:rPr lang="ru-RU" b="1" dirty="0" smtClean="0"/>
              <a:t>Не путайте  омофоны</a:t>
            </a:r>
            <a:endParaRPr lang="ru-RU" b="1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550856"/>
            <a:ext cx="5765800" cy="2414168"/>
          </a:xfrm>
          <a:prstGeom prst="rect">
            <a:avLst/>
          </a:prstGeom>
        </p:spPr>
        <p:txBody>
          <a:bodyPr lIns="51481" tIns="25740" rIns="51481" bIns="25740"/>
          <a:lstStyle/>
          <a:p>
            <a:pPr algn="ctr">
              <a:spcBef>
                <a:spcPts val="300"/>
              </a:spcBef>
              <a:buFontTx/>
              <a:buNone/>
            </a:pPr>
            <a:r>
              <a:rPr lang="ru-RU" sz="1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ru-RU" sz="16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1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ходящий </a:t>
            </a:r>
            <a:r>
              <a:rPr lang="ru-RU" sz="1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(являющийся</a:t>
            </a:r>
            <a:r>
              <a:rPr lang="ru-RU" sz="1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) – пр</a:t>
            </a:r>
            <a:r>
              <a:rPr lang="ru-RU" sz="16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1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ходящий </a:t>
            </a:r>
            <a:r>
              <a:rPr lang="ru-RU" sz="1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(временный</a:t>
            </a:r>
            <a:r>
              <a:rPr lang="ru-RU" sz="1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>
              <a:spcBef>
                <a:spcPts val="300"/>
              </a:spcBef>
              <a:buFontTx/>
              <a:buNone/>
            </a:pPr>
            <a:r>
              <a:rPr lang="ru-RU" sz="1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ru-RU" sz="1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1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зирать (врага) – пр</a:t>
            </a:r>
            <a:r>
              <a:rPr lang="ru-RU" sz="1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1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зреть (приютить сироту)</a:t>
            </a:r>
            <a:endParaRPr lang="ru-RU" sz="1400" b="1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300"/>
              </a:spcBef>
              <a:buFontTx/>
              <a:buNone/>
            </a:pPr>
            <a:r>
              <a:rPr lang="ru-RU" sz="1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ru-RU" sz="16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1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клонить </a:t>
            </a:r>
            <a:r>
              <a:rPr lang="ru-RU" sz="1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(приблизить) </a:t>
            </a:r>
            <a:r>
              <a:rPr lang="ru-RU" sz="1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– пр</a:t>
            </a:r>
            <a:r>
              <a:rPr lang="ru-RU" sz="16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1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клониться </a:t>
            </a:r>
            <a:r>
              <a:rPr lang="ru-RU" sz="1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(чувство преклонения)</a:t>
            </a:r>
          </a:p>
          <a:p>
            <a:pPr algn="ctr">
              <a:spcBef>
                <a:spcPts val="300"/>
              </a:spcBef>
              <a:buFontTx/>
              <a:buNone/>
            </a:pPr>
            <a:r>
              <a:rPr lang="ru-RU" sz="1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ru-RU" sz="1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1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творить</a:t>
            </a:r>
            <a:r>
              <a:rPr lang="ru-RU" sz="1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– (закрыть) – </a:t>
            </a:r>
            <a:r>
              <a:rPr lang="ru-RU" sz="1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ru-RU" sz="16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1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творить</a:t>
            </a:r>
            <a:r>
              <a:rPr lang="ru-RU" sz="1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(осуществить)</a:t>
            </a:r>
          </a:p>
          <a:p>
            <a:pPr algn="ctr">
              <a:spcBef>
                <a:spcPts val="300"/>
              </a:spcBef>
              <a:buFontTx/>
              <a:buNone/>
            </a:pPr>
            <a:r>
              <a:rPr lang="ru-RU" sz="1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ru-RU" sz="16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1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дать</a:t>
            </a:r>
            <a:r>
              <a:rPr lang="ru-RU" sz="1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(привнести) – </a:t>
            </a:r>
            <a:r>
              <a:rPr lang="ru-RU" sz="1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ru-RU" sz="1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1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дать</a:t>
            </a:r>
            <a:r>
              <a:rPr lang="ru-RU" sz="1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( совершить предательство)</a:t>
            </a:r>
          </a:p>
          <a:p>
            <a:pPr algn="ctr">
              <a:spcBef>
                <a:spcPts val="300"/>
              </a:spcBef>
              <a:buFontTx/>
              <a:buNone/>
            </a:pPr>
            <a:endParaRPr lang="ru-RU" sz="1400" b="1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300"/>
              </a:spcBef>
              <a:buFontTx/>
              <a:buNone/>
            </a:pPr>
            <a:r>
              <a:rPr lang="ru-RU" sz="14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Омофоны – это слова, </a:t>
            </a:r>
            <a:r>
              <a:rPr lang="ru-RU" sz="1400" u="sng" dirty="0" smtClean="0">
                <a:solidFill>
                  <a:srgbClr val="0070C0"/>
                </a:solidFill>
              </a:rPr>
              <a:t>которые звучат одинаково, но пишутся </a:t>
            </a:r>
            <a:endParaRPr lang="en-US" sz="1400" u="sng" dirty="0" smtClean="0">
              <a:solidFill>
                <a:srgbClr val="0070C0"/>
              </a:solidFill>
            </a:endParaRPr>
          </a:p>
          <a:p>
            <a:pPr algn="ctr">
              <a:spcBef>
                <a:spcPts val="300"/>
              </a:spcBef>
              <a:buFontTx/>
              <a:buNone/>
            </a:pPr>
            <a:r>
              <a:rPr lang="ru-RU" sz="1400" u="sng" dirty="0" smtClean="0">
                <a:solidFill>
                  <a:srgbClr val="0070C0"/>
                </a:solidFill>
              </a:rPr>
              <a:t>по-разному </a:t>
            </a:r>
            <a:r>
              <a:rPr lang="ru-RU" sz="1400" u="sng" dirty="0" smtClean="0">
                <a:solidFill>
                  <a:srgbClr val="0070C0"/>
                </a:solidFill>
              </a:rPr>
              <a:t>и имеют разное значение.</a:t>
            </a:r>
            <a:endParaRPr lang="ru-RU" sz="1400" u="sng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30937" y="129945"/>
            <a:ext cx="3858882" cy="315471"/>
          </a:xfrm>
        </p:spPr>
        <p:txBody>
          <a:bodyPr/>
          <a:lstStyle/>
          <a:p>
            <a:r>
              <a:rPr lang="ru-RU" b="1" dirty="0" smtClean="0"/>
              <a:t>Приставки ПРИ-, ПРЕ-</a:t>
            </a:r>
            <a:endParaRPr lang="ru-RU" b="1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8290" y="757132"/>
            <a:ext cx="5189220" cy="2021753"/>
          </a:xfrm>
          <a:prstGeom prst="rect">
            <a:avLst/>
          </a:prstGeom>
        </p:spPr>
        <p:txBody>
          <a:bodyPr lIns="51481" tIns="25740" rIns="51481" bIns="25740"/>
          <a:lstStyle/>
          <a:p>
            <a:pPr marL="289579" indent="-289579" algn="ctr">
              <a:spcBef>
                <a:spcPts val="600"/>
              </a:spcBef>
              <a:buFontTx/>
              <a:buNone/>
            </a:pPr>
            <a:r>
              <a:rPr lang="ru-RU" sz="1600" b="1" dirty="0">
                <a:solidFill>
                  <a:srgbClr val="C00000"/>
                </a:solidFill>
              </a:rPr>
              <a:t>Запомни!</a:t>
            </a:r>
          </a:p>
          <a:p>
            <a:pPr marL="289579" indent="-289579" algn="ctr">
              <a:spcBef>
                <a:spcPts val="600"/>
              </a:spcBef>
              <a:buFontTx/>
              <a:buAutoNum type="arabicParenR"/>
            </a:pPr>
            <a:r>
              <a:rPr lang="ru-RU" dirty="0" smtClean="0">
                <a:solidFill>
                  <a:srgbClr val="003300"/>
                </a:solidFill>
              </a:rPr>
              <a:t>Слова, в которых трудно определить значение приставки:</a:t>
            </a:r>
          </a:p>
          <a:p>
            <a:pPr marL="289579" indent="-289579" algn="ctr">
              <a:spcBef>
                <a:spcPts val="600"/>
              </a:spcBef>
            </a:pPr>
            <a:r>
              <a:rPr lang="ru-RU" sz="16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ru-RU" sz="1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16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вратности, знаки пр</a:t>
            </a:r>
            <a:r>
              <a:rPr lang="ru-RU" sz="1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16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пинания, пр</a:t>
            </a:r>
            <a:r>
              <a:rPr lang="ru-RU" sz="1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16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словутый, пр</a:t>
            </a:r>
            <a:r>
              <a:rPr lang="ru-RU" sz="1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16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смыкаться, пр</a:t>
            </a:r>
            <a:r>
              <a:rPr lang="ru-RU" sz="1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16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стол, </a:t>
            </a:r>
            <a:r>
              <a:rPr lang="ru-RU" sz="16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ru-RU" sz="1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16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имущество</a:t>
            </a:r>
            <a:endParaRPr lang="ru-RU" sz="1600" b="1" i="1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9579" indent="-289579" algn="ctr">
              <a:spcBef>
                <a:spcPts val="600"/>
              </a:spcBef>
            </a:pPr>
            <a:r>
              <a:rPr lang="ru-RU" sz="1600" b="1" dirty="0" smtClean="0">
                <a:solidFill>
                  <a:srgbClr val="C00000"/>
                </a:solidFill>
              </a:rPr>
              <a:t>Запомни!</a:t>
            </a:r>
          </a:p>
          <a:p>
            <a:pPr marL="289579" indent="-289579" algn="ctr">
              <a:spcBef>
                <a:spcPts val="600"/>
              </a:spcBef>
            </a:pPr>
            <a:r>
              <a:rPr lang="ru-RU" sz="1600" b="1" dirty="0" smtClean="0">
                <a:solidFill>
                  <a:schemeClr val="tx1"/>
                </a:solidFill>
              </a:rPr>
              <a:t>Пр</a:t>
            </a:r>
            <a:r>
              <a:rPr lang="ru-RU" sz="1600" b="1" dirty="0" smtClean="0">
                <a:solidFill>
                  <a:srgbClr val="00B050"/>
                </a:solidFill>
              </a:rPr>
              <a:t>и</a:t>
            </a:r>
            <a:r>
              <a:rPr lang="ru-RU" sz="1600" b="1" dirty="0" smtClean="0">
                <a:solidFill>
                  <a:schemeClr val="tx1"/>
                </a:solidFill>
              </a:rPr>
              <a:t>вилегия</a:t>
            </a:r>
            <a:r>
              <a:rPr lang="ru-RU" sz="1600" b="1" dirty="0" smtClean="0">
                <a:solidFill>
                  <a:schemeClr val="tx1"/>
                </a:solidFill>
              </a:rPr>
              <a:t>, пр</a:t>
            </a:r>
            <a:r>
              <a:rPr lang="ru-RU" sz="1600" b="1" dirty="0" smtClean="0">
                <a:solidFill>
                  <a:srgbClr val="00B050"/>
                </a:solidFill>
              </a:rPr>
              <a:t>и</a:t>
            </a:r>
            <a:r>
              <a:rPr lang="ru-RU" sz="1600" b="1" dirty="0" smtClean="0">
                <a:solidFill>
                  <a:schemeClr val="tx1"/>
                </a:solidFill>
              </a:rPr>
              <a:t>оритет, пр</a:t>
            </a:r>
            <a:r>
              <a:rPr lang="ru-RU" sz="1600" b="1" dirty="0" smtClean="0">
                <a:solidFill>
                  <a:srgbClr val="00B050"/>
                </a:solidFill>
              </a:rPr>
              <a:t>и</a:t>
            </a:r>
            <a:r>
              <a:rPr lang="ru-RU" sz="1600" b="1" dirty="0" smtClean="0">
                <a:solidFill>
                  <a:schemeClr val="tx1"/>
                </a:solidFill>
              </a:rPr>
              <a:t>митивный, </a:t>
            </a:r>
            <a:r>
              <a:rPr lang="ru-RU" sz="1600" b="1" dirty="0" smtClean="0">
                <a:solidFill>
                  <a:schemeClr val="tx1"/>
                </a:solidFill>
              </a:rPr>
              <a:t>пр</a:t>
            </a:r>
            <a:r>
              <a:rPr lang="ru-RU" sz="1600" b="1" dirty="0" smtClean="0">
                <a:solidFill>
                  <a:srgbClr val="00B050"/>
                </a:solidFill>
              </a:rPr>
              <a:t>и</a:t>
            </a:r>
            <a:r>
              <a:rPr lang="ru-RU" sz="1600" b="1" dirty="0" smtClean="0">
                <a:solidFill>
                  <a:schemeClr val="tx1"/>
                </a:solidFill>
              </a:rPr>
              <a:t>ключение</a:t>
            </a:r>
            <a:endParaRPr lang="ru-RU" sz="1600" b="1" i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30937" y="129945"/>
            <a:ext cx="3858882" cy="315471"/>
          </a:xfrm>
        </p:spPr>
        <p:txBody>
          <a:bodyPr/>
          <a:lstStyle/>
          <a:p>
            <a:pPr algn="ctr"/>
            <a:r>
              <a:rPr lang="ru-RU" b="1" dirty="0" smtClean="0"/>
              <a:t>Алгоритм</a:t>
            </a:r>
            <a:endParaRPr lang="ru-RU" b="1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8604" y="758329"/>
            <a:ext cx="5189220" cy="298204"/>
          </a:xfrm>
          <a:prstGeom prst="rect">
            <a:avLst/>
          </a:prstGeom>
        </p:spPr>
        <p:txBody>
          <a:bodyPr lIns="51481" tIns="25740" rIns="51481" bIns="25740"/>
          <a:lstStyle/>
          <a:p>
            <a:pPr marL="289579" indent="-289579">
              <a:buFontTx/>
              <a:buAutoNum type="arabicParenR"/>
            </a:pPr>
            <a:r>
              <a:rPr lang="ru-RU" sz="1400" b="1" dirty="0" smtClean="0">
                <a:solidFill>
                  <a:srgbClr val="00B050"/>
                </a:solidFill>
              </a:rPr>
              <a:t>Приставка на З-, С-</a:t>
            </a:r>
            <a:r>
              <a:rPr lang="ru-RU" sz="1400" b="1" dirty="0" smtClean="0">
                <a:solidFill>
                  <a:srgbClr val="00B050"/>
                </a:solidFill>
              </a:rPr>
              <a:t>?</a:t>
            </a:r>
            <a:r>
              <a:rPr lang="ru-RU" sz="1600" b="1" i="1" dirty="0" smtClean="0">
                <a:solidFill>
                  <a:srgbClr val="003300"/>
                </a:solidFill>
              </a:rPr>
              <a:t>                                       </a:t>
            </a:r>
            <a:endParaRPr lang="ru-RU" sz="1600" b="1" i="1" dirty="0">
              <a:solidFill>
                <a:srgbClr val="003300"/>
              </a:solidFill>
            </a:endParaRP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2522860" y="693732"/>
            <a:ext cx="3014557" cy="100013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81" tIns="25740" rIns="51481" bIns="25740" rtlCol="0" anchor="ctr"/>
          <a:lstStyle/>
          <a:p>
            <a:pPr marL="289579" indent="-289579" algn="ctr"/>
            <a:r>
              <a:rPr lang="ru-RU" sz="1600" b="1" i="1" dirty="0" smtClean="0">
                <a:solidFill>
                  <a:schemeClr val="bg1"/>
                </a:solidFill>
              </a:rPr>
              <a:t>Пиши  независимо от позиции в слове:</a:t>
            </a:r>
            <a:endParaRPr lang="ru-RU" sz="1600" b="1" i="1" dirty="0">
              <a:solidFill>
                <a:schemeClr val="bg1"/>
              </a:solidFill>
            </a:endParaRPr>
          </a:p>
        </p:txBody>
      </p:sp>
      <p:sp>
        <p:nvSpPr>
          <p:cNvPr id="8" name="Блок-схема: процесс 7"/>
          <p:cNvSpPr/>
          <p:nvPr/>
        </p:nvSpPr>
        <p:spPr>
          <a:xfrm>
            <a:off x="311131" y="1318218"/>
            <a:ext cx="1714513" cy="162243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81" tIns="25740" rIns="51481" bIns="25740" rtlCol="0" anchor="ctr"/>
          <a:lstStyle/>
          <a:p>
            <a:pPr marL="142875" algn="ctr"/>
            <a:r>
              <a:rPr lang="ru-RU" sz="1600" b="1" i="1" dirty="0" smtClean="0">
                <a:solidFill>
                  <a:schemeClr val="bg1"/>
                </a:solidFill>
              </a:rPr>
              <a:t>Перед</a:t>
            </a:r>
            <a:r>
              <a:rPr lang="ru-RU" sz="1600" b="1" i="1" dirty="0" smtClean="0">
                <a:solidFill>
                  <a:srgbClr val="003300"/>
                </a:solidFill>
              </a:rPr>
              <a:t> </a:t>
            </a:r>
            <a:r>
              <a:rPr lang="ru-RU" sz="1600" b="1" i="1" dirty="0" smtClean="0">
                <a:solidFill>
                  <a:schemeClr val="bg1"/>
                </a:solidFill>
              </a:rPr>
              <a:t>гласным и звонким согласным </a:t>
            </a:r>
            <a:r>
              <a:rPr lang="ru-RU" sz="1600" b="1" i="1" dirty="0">
                <a:solidFill>
                  <a:schemeClr val="bg1"/>
                </a:solidFill>
              </a:rPr>
              <a:t>п</a:t>
            </a:r>
            <a:r>
              <a:rPr lang="ru-RU" sz="1600" b="1" i="1" dirty="0" smtClean="0">
                <a:solidFill>
                  <a:schemeClr val="bg1"/>
                </a:solidFill>
              </a:rPr>
              <a:t>иши</a:t>
            </a:r>
            <a:r>
              <a:rPr lang="ru-RU" sz="1600" b="1" i="1" dirty="0" smtClean="0">
                <a:solidFill>
                  <a:srgbClr val="003300"/>
                </a:solidFill>
              </a:rPr>
              <a:t> </a:t>
            </a:r>
            <a:r>
              <a:rPr lang="ru-RU" sz="1600" b="1" i="1" dirty="0" smtClean="0">
                <a:solidFill>
                  <a:srgbClr val="003300"/>
                </a:solidFill>
              </a:rPr>
              <a:t>–</a:t>
            </a:r>
            <a:r>
              <a:rPr lang="en-US" sz="1600" b="1" i="1" dirty="0" smtClean="0">
                <a:solidFill>
                  <a:srgbClr val="003300"/>
                </a:solidFill>
              </a:rPr>
              <a:t> </a:t>
            </a:r>
            <a:r>
              <a:rPr lang="ru-RU" sz="1600" b="1" i="1" dirty="0" smtClean="0">
                <a:solidFill>
                  <a:srgbClr val="C00000"/>
                </a:solidFill>
              </a:rPr>
              <a:t>З</a:t>
            </a:r>
            <a:endParaRPr lang="ru-RU" sz="1600" b="1" i="1" dirty="0" smtClean="0">
              <a:solidFill>
                <a:srgbClr val="C00000"/>
              </a:solidFill>
            </a:endParaRPr>
          </a:p>
          <a:p>
            <a:pPr marL="142875" algn="ctr">
              <a:spcBef>
                <a:spcPts val="300"/>
              </a:spcBef>
            </a:pPr>
            <a:r>
              <a:rPr lang="ru-RU" sz="1600" b="1" i="1" dirty="0" smtClean="0">
                <a:solidFill>
                  <a:schemeClr val="bg1"/>
                </a:solidFill>
              </a:rPr>
              <a:t>Перед</a:t>
            </a:r>
            <a:r>
              <a:rPr lang="ru-RU" sz="1600" b="1" i="1" dirty="0" smtClean="0">
                <a:solidFill>
                  <a:srgbClr val="C00000"/>
                </a:solidFill>
              </a:rPr>
              <a:t> глухим согласным - С</a:t>
            </a:r>
            <a:endParaRPr lang="ru-RU" sz="1600" b="1" i="1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22860" y="1908177"/>
            <a:ext cx="3062778" cy="12144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81" tIns="25740" rIns="51481" bIns="25740" rtlCol="0" anchor="ctr"/>
          <a:lstStyle/>
          <a:p>
            <a:pPr algn="ctr"/>
            <a:r>
              <a:rPr lang="ru-RU" sz="1400" b="1" i="1" dirty="0" smtClean="0">
                <a:solidFill>
                  <a:schemeClr val="bg1"/>
                </a:solidFill>
              </a:rPr>
              <a:t>2) Если приставка </a:t>
            </a:r>
            <a:r>
              <a:rPr lang="ru-RU" sz="1400" b="1" i="1" dirty="0" smtClean="0">
                <a:solidFill>
                  <a:srgbClr val="C00000"/>
                </a:solidFill>
              </a:rPr>
              <a:t>раз-, (рас-), </a:t>
            </a:r>
            <a:endParaRPr lang="ru-RU" sz="1400" b="1" i="1" dirty="0" smtClean="0">
              <a:solidFill>
                <a:srgbClr val="C00000"/>
              </a:solidFill>
            </a:endParaRPr>
          </a:p>
          <a:p>
            <a:pPr algn="ctr"/>
            <a:r>
              <a:rPr lang="ru-RU" sz="1400" b="1" i="1" dirty="0" smtClean="0">
                <a:solidFill>
                  <a:srgbClr val="C00000"/>
                </a:solidFill>
              </a:rPr>
              <a:t>роз-</a:t>
            </a:r>
            <a:r>
              <a:rPr lang="ru-RU" sz="1400" b="1" i="1" dirty="0" smtClean="0">
                <a:solidFill>
                  <a:srgbClr val="C00000"/>
                </a:solidFill>
              </a:rPr>
              <a:t>, (рос</a:t>
            </a:r>
            <a:r>
              <a:rPr lang="ru-RU" sz="1400" b="1" i="1" dirty="0">
                <a:solidFill>
                  <a:srgbClr val="C00000"/>
                </a:solidFill>
              </a:rPr>
              <a:t>-), </a:t>
            </a:r>
            <a:r>
              <a:rPr lang="ru-RU" sz="1400" b="1" i="1" dirty="0" smtClean="0">
                <a:solidFill>
                  <a:schemeClr val="tx1"/>
                </a:solidFill>
              </a:rPr>
              <a:t>то:</a:t>
            </a:r>
          </a:p>
          <a:p>
            <a:pPr algn="ctr"/>
            <a:r>
              <a:rPr lang="ru-RU" sz="1400" b="1" i="1" dirty="0" smtClean="0">
                <a:solidFill>
                  <a:schemeClr val="bg1"/>
                </a:solidFill>
              </a:rPr>
              <a:t>Под ударением </a:t>
            </a:r>
            <a:r>
              <a:rPr lang="ru-RU" sz="1400" b="1" i="1" dirty="0" smtClean="0">
                <a:solidFill>
                  <a:schemeClr val="tx1"/>
                </a:solidFill>
              </a:rPr>
              <a:t>– </a:t>
            </a:r>
            <a:r>
              <a:rPr lang="ru-RU" sz="1400" b="1" i="1" dirty="0" smtClean="0">
                <a:solidFill>
                  <a:srgbClr val="C00000"/>
                </a:solidFill>
              </a:rPr>
              <a:t>о</a:t>
            </a:r>
            <a:r>
              <a:rPr lang="ru-RU" sz="1400" b="1" i="1" dirty="0" smtClean="0">
                <a:solidFill>
                  <a:schemeClr val="tx1"/>
                </a:solidFill>
              </a:rPr>
              <a:t>, </a:t>
            </a:r>
            <a:r>
              <a:rPr lang="ru-RU" sz="1400" b="1" i="1" dirty="0" smtClean="0">
                <a:solidFill>
                  <a:schemeClr val="bg1"/>
                </a:solidFill>
              </a:rPr>
              <a:t>без ударения </a:t>
            </a:r>
            <a:r>
              <a:rPr lang="ru-RU" sz="1400" b="1" i="1" dirty="0" smtClean="0">
                <a:solidFill>
                  <a:schemeClr val="tx1"/>
                </a:solidFill>
              </a:rPr>
              <a:t>– </a:t>
            </a:r>
            <a:r>
              <a:rPr lang="ru-RU" sz="1400" b="1" i="1" dirty="0" smtClean="0">
                <a:solidFill>
                  <a:srgbClr val="C00000"/>
                </a:solidFill>
              </a:rPr>
              <a:t>а: рос</a:t>
            </a:r>
            <a:r>
              <a:rPr lang="ru-RU" sz="1400" b="1" i="1" dirty="0" smtClean="0">
                <a:solidFill>
                  <a:schemeClr val="bg1"/>
                </a:solidFill>
              </a:rPr>
              <a:t>пись</a:t>
            </a:r>
            <a:r>
              <a:rPr lang="ru-RU" sz="1400" b="1" i="1" dirty="0" smtClean="0">
                <a:solidFill>
                  <a:srgbClr val="C00000"/>
                </a:solidFill>
              </a:rPr>
              <a:t>, рас</a:t>
            </a:r>
            <a:r>
              <a:rPr lang="ru-RU" sz="1400" b="1" i="1" dirty="0" smtClean="0">
                <a:solidFill>
                  <a:schemeClr val="bg1"/>
                </a:solidFill>
              </a:rPr>
              <a:t>писаться</a:t>
            </a:r>
            <a:r>
              <a:rPr lang="ru-RU" sz="1400" b="1" i="1" dirty="0" smtClean="0">
                <a:solidFill>
                  <a:srgbClr val="C00000"/>
                </a:solidFill>
              </a:rPr>
              <a:t>, роз</a:t>
            </a:r>
            <a:r>
              <a:rPr lang="ru-RU" sz="1400" b="1" i="1" dirty="0" smtClean="0">
                <a:solidFill>
                  <a:schemeClr val="bg1"/>
                </a:solidFill>
              </a:rPr>
              <a:t>вальни</a:t>
            </a:r>
            <a:r>
              <a:rPr lang="ru-RU" sz="1400" b="1" i="1" dirty="0" smtClean="0">
                <a:solidFill>
                  <a:srgbClr val="C00000"/>
                </a:solidFill>
              </a:rPr>
              <a:t>, раз</a:t>
            </a:r>
            <a:r>
              <a:rPr lang="ru-RU" sz="1400" b="1" i="1" dirty="0" smtClean="0">
                <a:solidFill>
                  <a:schemeClr val="bg1"/>
                </a:solidFill>
              </a:rPr>
              <a:t>валиться</a:t>
            </a:r>
            <a:endParaRPr lang="ru-RU" sz="14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68256" y="129945"/>
            <a:ext cx="5286411" cy="420910"/>
          </a:xfrm>
        </p:spPr>
        <p:txBody>
          <a:bodyPr/>
          <a:lstStyle/>
          <a:p>
            <a:r>
              <a:rPr lang="ru-RU" sz="2300" dirty="0" smtClean="0"/>
              <a:t>Правописание приставок на З- и С-</a:t>
            </a:r>
            <a:endParaRPr lang="ru-RU" sz="23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6596" y="830337"/>
            <a:ext cx="5500726" cy="1713976"/>
          </a:xfrm>
          <a:prstGeom prst="rect">
            <a:avLst/>
          </a:prstGeom>
        </p:spPr>
        <p:txBody>
          <a:bodyPr lIns="51481" tIns="25740" rIns="51481" bIns="25740"/>
          <a:lstStyle/>
          <a:p>
            <a:pPr algn="ctr">
              <a:spcBef>
                <a:spcPts val="600"/>
              </a:spcBef>
              <a:buFontTx/>
              <a:buNone/>
            </a:pPr>
            <a:r>
              <a:rPr lang="ru-RU" sz="1800" b="1" dirty="0" smtClean="0">
                <a:solidFill>
                  <a:srgbClr val="003300"/>
                </a:solidFill>
              </a:rPr>
              <a:t>Упражнение</a:t>
            </a:r>
            <a:endParaRPr lang="en-US" sz="1800" b="1" dirty="0" smtClean="0">
              <a:solidFill>
                <a:srgbClr val="003300"/>
              </a:solidFill>
            </a:endParaRPr>
          </a:p>
          <a:p>
            <a:pPr algn="ctr">
              <a:spcBef>
                <a:spcPts val="600"/>
              </a:spcBef>
              <a:buFontTx/>
              <a:buNone/>
            </a:pPr>
            <a:endParaRPr lang="ru-RU" sz="1600" dirty="0" smtClean="0">
              <a:solidFill>
                <a:srgbClr val="003300"/>
              </a:solidFill>
            </a:endParaRPr>
          </a:p>
          <a:p>
            <a:pPr algn="ctr">
              <a:spcBef>
                <a:spcPts val="600"/>
              </a:spcBef>
              <a:buFontTx/>
              <a:buNone/>
            </a:pPr>
            <a:r>
              <a:rPr lang="ru-RU" sz="1800" i="1" dirty="0" err="1" smtClean="0">
                <a:solidFill>
                  <a:srgbClr val="003300"/>
                </a:solidFill>
              </a:rPr>
              <a:t>Бе</a:t>
            </a:r>
            <a:r>
              <a:rPr lang="ru-RU" sz="1800" i="1" dirty="0" smtClean="0">
                <a:solidFill>
                  <a:srgbClr val="C00000"/>
                </a:solidFill>
              </a:rPr>
              <a:t>…</a:t>
            </a:r>
            <a:r>
              <a:rPr lang="ru-RU" sz="1800" i="1" dirty="0" err="1" smtClean="0">
                <a:solidFill>
                  <a:srgbClr val="003300"/>
                </a:solidFill>
              </a:rPr>
              <a:t>вестный</a:t>
            </a:r>
            <a:r>
              <a:rPr lang="ru-RU" sz="1800" i="1" dirty="0" smtClean="0">
                <a:solidFill>
                  <a:srgbClr val="003300"/>
                </a:solidFill>
              </a:rPr>
              <a:t> </a:t>
            </a:r>
            <a:r>
              <a:rPr lang="ru-RU" sz="1800" i="1" dirty="0" smtClean="0">
                <a:solidFill>
                  <a:srgbClr val="003300"/>
                </a:solidFill>
              </a:rPr>
              <a:t>– </a:t>
            </a:r>
            <a:r>
              <a:rPr lang="ru-RU" sz="1800" i="1" dirty="0" err="1" smtClean="0">
                <a:solidFill>
                  <a:srgbClr val="003300"/>
                </a:solidFill>
              </a:rPr>
              <a:t>бе</a:t>
            </a:r>
            <a:r>
              <a:rPr lang="ru-RU" sz="1800" i="1" dirty="0" smtClean="0">
                <a:solidFill>
                  <a:srgbClr val="C00000"/>
                </a:solidFill>
              </a:rPr>
              <a:t>…</a:t>
            </a:r>
            <a:r>
              <a:rPr lang="ru-RU" sz="1800" i="1" dirty="0" err="1" smtClean="0">
                <a:solidFill>
                  <a:srgbClr val="003300"/>
                </a:solidFill>
              </a:rPr>
              <a:t>цветный</a:t>
            </a:r>
            <a:endParaRPr lang="ru-RU" sz="1800" i="1" dirty="0" smtClean="0">
              <a:solidFill>
                <a:srgbClr val="003300"/>
              </a:solidFill>
            </a:endParaRPr>
          </a:p>
          <a:p>
            <a:pPr algn="ctr">
              <a:spcBef>
                <a:spcPts val="600"/>
              </a:spcBef>
              <a:buFontTx/>
              <a:buNone/>
            </a:pPr>
            <a:r>
              <a:rPr lang="ru-RU" sz="1800" i="1" dirty="0" smtClean="0">
                <a:solidFill>
                  <a:srgbClr val="003300"/>
                </a:solidFill>
              </a:rPr>
              <a:t>Во</a:t>
            </a:r>
            <a:r>
              <a:rPr lang="ru-RU" sz="1800" i="1" dirty="0" smtClean="0">
                <a:solidFill>
                  <a:srgbClr val="C00000"/>
                </a:solidFill>
              </a:rPr>
              <a:t>…</a:t>
            </a:r>
            <a:r>
              <a:rPr lang="ru-RU" sz="1800" i="1" dirty="0" smtClean="0">
                <a:solidFill>
                  <a:srgbClr val="003300"/>
                </a:solidFill>
              </a:rPr>
              <a:t>звание </a:t>
            </a:r>
            <a:r>
              <a:rPr lang="ru-RU" sz="1800" i="1" dirty="0" smtClean="0">
                <a:solidFill>
                  <a:srgbClr val="003300"/>
                </a:solidFill>
              </a:rPr>
              <a:t>– во…петь</a:t>
            </a:r>
          </a:p>
          <a:p>
            <a:pPr algn="ctr">
              <a:spcBef>
                <a:spcPts val="600"/>
              </a:spcBef>
              <a:buFontTx/>
              <a:buNone/>
            </a:pPr>
            <a:r>
              <a:rPr lang="ru-RU" sz="1800" i="1" dirty="0" smtClean="0">
                <a:solidFill>
                  <a:srgbClr val="003300"/>
                </a:solidFill>
              </a:rPr>
              <a:t>И</a:t>
            </a:r>
            <a:r>
              <a:rPr lang="ru-RU" sz="1800" i="1" dirty="0" smtClean="0">
                <a:solidFill>
                  <a:srgbClr val="C00000"/>
                </a:solidFill>
              </a:rPr>
              <a:t>…</a:t>
            </a:r>
            <a:r>
              <a:rPr lang="ru-RU" sz="1800" i="1" dirty="0" smtClean="0">
                <a:solidFill>
                  <a:srgbClr val="003300"/>
                </a:solidFill>
              </a:rPr>
              <a:t>бежать – и</a:t>
            </a:r>
            <a:r>
              <a:rPr lang="ru-RU" sz="1800" i="1" dirty="0" smtClean="0">
                <a:solidFill>
                  <a:srgbClr val="C00000"/>
                </a:solidFill>
              </a:rPr>
              <a:t>…</a:t>
            </a:r>
            <a:r>
              <a:rPr lang="ru-RU" sz="1800" i="1" dirty="0" err="1" smtClean="0">
                <a:solidFill>
                  <a:srgbClr val="003300"/>
                </a:solidFill>
              </a:rPr>
              <a:t>чезнуть</a:t>
            </a:r>
            <a:endParaRPr lang="ru-RU" sz="1800" i="1" dirty="0">
              <a:solidFill>
                <a:srgbClr val="0033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514748" y="1406401"/>
            <a:ext cx="29367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0"/>
                <a:solidFill>
                  <a:srgbClr val="C00000"/>
                </a:solidFill>
              </a:rPr>
              <a:t>З</a:t>
            </a:r>
            <a:endParaRPr lang="ru-RU" b="1" cap="none" spc="0" dirty="0">
              <a:ln w="0"/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42940" y="1406401"/>
            <a:ext cx="30649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1" dirty="0">
                <a:ln w="0"/>
                <a:solidFill>
                  <a:srgbClr val="C00000"/>
                </a:solidFill>
              </a:rPr>
              <a:t>С</a:t>
            </a:r>
            <a:endParaRPr lang="ru-RU" b="1" cap="none" spc="0" dirty="0">
              <a:ln w="0"/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74788" y="1766441"/>
            <a:ext cx="29367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0"/>
                <a:solidFill>
                  <a:srgbClr val="C00000"/>
                </a:solidFill>
              </a:rPr>
              <a:t>З</a:t>
            </a:r>
            <a:endParaRPr lang="ru-RU" b="1" cap="none" spc="0" dirty="0">
              <a:ln w="0"/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68493" y="1766441"/>
            <a:ext cx="30649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1" dirty="0">
                <a:ln w="0"/>
                <a:solidFill>
                  <a:srgbClr val="C00000"/>
                </a:solidFill>
              </a:rPr>
              <a:t>С</a:t>
            </a:r>
            <a:endParaRPr lang="ru-RU" b="1" cap="none" spc="0" dirty="0">
              <a:ln w="0"/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98924" y="2126481"/>
            <a:ext cx="30649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1" dirty="0">
                <a:ln w="0"/>
                <a:solidFill>
                  <a:srgbClr val="C00000"/>
                </a:solidFill>
              </a:rPr>
              <a:t>С</a:t>
            </a:r>
            <a:endParaRPr lang="ru-RU" b="1" cap="none" spc="0" dirty="0">
              <a:ln w="0"/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658764" y="2126481"/>
            <a:ext cx="29367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0"/>
                <a:solidFill>
                  <a:srgbClr val="C00000"/>
                </a:solidFill>
              </a:rPr>
              <a:t>З</a:t>
            </a:r>
            <a:endParaRPr lang="ru-RU" b="1" cap="none" spc="0" dirty="0">
              <a:ln w="0"/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6c54de9aae1280a32efe8ca661e3762c565c69d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7601</TotalTime>
  <Words>894</Words>
  <Application>Microsoft Office PowerPoint</Application>
  <PresentationFormat>Произвольный</PresentationFormat>
  <Paragraphs>227</Paragraphs>
  <Slides>26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2" baseType="lpstr">
      <vt:lpstr>Arial</vt:lpstr>
      <vt:lpstr>Arial Black</vt:lpstr>
      <vt:lpstr>Calibri</vt:lpstr>
      <vt:lpstr>Niagara Solid</vt:lpstr>
      <vt:lpstr>Times New Roman</vt:lpstr>
      <vt:lpstr>Office Theme</vt:lpstr>
      <vt:lpstr>Русский язык</vt:lpstr>
      <vt:lpstr>Сегодня на уроке </vt:lpstr>
      <vt:lpstr>Приставка при- пишется</vt:lpstr>
      <vt:lpstr>Приставка пре- пишется</vt:lpstr>
      <vt:lpstr>Приставка  пре-  пишется </vt:lpstr>
      <vt:lpstr>Не путайте  омофоны</vt:lpstr>
      <vt:lpstr>Приставки ПРИ-, ПРЕ-</vt:lpstr>
      <vt:lpstr>Алгоритм</vt:lpstr>
      <vt:lpstr>Правописание приставок на З- и С-</vt:lpstr>
      <vt:lpstr>Орфограммы в приставках</vt:lpstr>
      <vt:lpstr>Запомни правописание иноязычных приставок!</vt:lpstr>
      <vt:lpstr>Правописание проверяемых согласных</vt:lpstr>
      <vt:lpstr>Правописание непроверяемых согласных</vt:lpstr>
      <vt:lpstr>Правописание непроизносимых согласных</vt:lpstr>
      <vt:lpstr>Различайте !</vt:lpstr>
      <vt:lpstr>Правописание двойных согласных</vt:lpstr>
      <vt:lpstr>Двойные согласные в заимствованных словах</vt:lpstr>
      <vt:lpstr>Важно!</vt:lpstr>
      <vt:lpstr>Презентация PowerPoint</vt:lpstr>
      <vt:lpstr>Подберите проверочные слова</vt:lpstr>
      <vt:lpstr>Вставьте, где нужно, пропущенные буквы</vt:lpstr>
      <vt:lpstr>Проверьте себя</vt:lpstr>
      <vt:lpstr>Вставьте, где нужно, пропущенные буквы</vt:lpstr>
      <vt:lpstr>Проверьте себя</vt:lpstr>
      <vt:lpstr>Сегодня на уроке мы узнали </vt:lpstr>
      <vt:lpstr>Задание для самостоятельной работы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Ona tili</dc:title>
  <dc:creator>ARM</dc:creator>
  <cp:lastModifiedBy>Закирова Ф.М</cp:lastModifiedBy>
  <cp:revision>752</cp:revision>
  <dcterms:created xsi:type="dcterms:W3CDTF">2020-04-13T08:06:06Z</dcterms:created>
  <dcterms:modified xsi:type="dcterms:W3CDTF">2020-10-26T19:16:43Z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