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380" r:id="rId3"/>
    <p:sldId id="403" r:id="rId4"/>
    <p:sldId id="404" r:id="rId5"/>
    <p:sldId id="411" r:id="rId6"/>
    <p:sldId id="405" r:id="rId7"/>
    <p:sldId id="409" r:id="rId8"/>
    <p:sldId id="406" r:id="rId9"/>
    <p:sldId id="410" r:id="rId10"/>
    <p:sldId id="408" r:id="rId11"/>
    <p:sldId id="407" r:id="rId12"/>
    <p:sldId id="420" r:id="rId13"/>
    <p:sldId id="413" r:id="rId14"/>
    <p:sldId id="415" r:id="rId15"/>
    <p:sldId id="416" r:id="rId16"/>
    <p:sldId id="418" r:id="rId17"/>
    <p:sldId id="422" r:id="rId18"/>
    <p:sldId id="417" r:id="rId19"/>
    <p:sldId id="421" r:id="rId20"/>
    <p:sldId id="401" r:id="rId21"/>
    <p:sldId id="298" r:id="rId22"/>
  </p:sldIdLst>
  <p:sldSz cx="5765800" cy="3244850"/>
  <p:notesSz cx="5765800" cy="324485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3396" autoAdjust="0"/>
  </p:normalViewPr>
  <p:slideViewPr>
    <p:cSldViewPr>
      <p:cViewPr varScale="1">
        <p:scale>
          <a:sx n="91" d="100"/>
          <a:sy n="91" d="100"/>
        </p:scale>
        <p:origin x="461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74D3D-D129-4517-98CF-316D724B133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5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435" y="1008007"/>
            <a:ext cx="4900930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870" y="1838749"/>
            <a:ext cx="4036060" cy="1846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9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1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9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EE844E36-0C7A-4774-B3D2-E249B07836CA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290" y="757132"/>
            <a:ext cx="2546562" cy="109260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30948" y="757132"/>
            <a:ext cx="2546562" cy="109260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EE844E36-0C7A-4774-B3D2-E249B07836CA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EE844E36-0C7A-4774-B3D2-E249B07836CA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Суффиксы имён существительных и прилагательных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2"/>
          <a:srcRect b="5121"/>
          <a:stretch>
            <a:fillRect/>
          </a:stretch>
        </p:blipFill>
        <p:spPr bwMode="auto">
          <a:xfrm>
            <a:off x="3097214" y="1908177"/>
            <a:ext cx="1988233" cy="114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91896" y="135191"/>
            <a:ext cx="2252281" cy="2028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1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11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75664" y="202793"/>
            <a:ext cx="900913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1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-ОНЬК-  </a:t>
            </a:r>
            <a:endParaRPr lang="ru-RU" sz="16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4360" y="202793"/>
            <a:ext cx="900913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1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-ЕНЬК-  </a:t>
            </a:r>
            <a:endParaRPr lang="ru-RU" sz="16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5208" y="540801"/>
            <a:ext cx="2252281" cy="559814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существительных,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корень 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которых оканчивается </a:t>
            </a:r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1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твердый согласный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5390" y="1352019"/>
            <a:ext cx="1982008" cy="1067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берез-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голов-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дев-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кос-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Марфа – </a:t>
            </a:r>
            <a:r>
              <a:rPr lang="ru-RU" sz="11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Марф'-</a:t>
            </a:r>
            <a:r>
              <a:rPr lang="ru-RU" sz="11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11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8037" y="540801"/>
            <a:ext cx="2477510" cy="729091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существительных,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корень 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которых оканчивается на </a:t>
            </a:r>
            <a:r>
              <a:rPr lang="ru-RU" sz="11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мягкий согласный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1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шипящий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68493" y="1352019"/>
            <a:ext cx="1531551" cy="667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'-</a:t>
            </a:r>
            <a:r>
              <a:rPr lang="ru-RU" sz="1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дорож-</a:t>
            </a:r>
            <a:r>
              <a:rPr lang="ru-RU" sz="1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доч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'-</a:t>
            </a:r>
            <a:r>
              <a:rPr lang="ru-RU" sz="1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ноч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'-</a:t>
            </a:r>
            <a:r>
              <a:rPr lang="ru-RU" sz="1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68586" y="2336805"/>
            <a:ext cx="2241367" cy="7290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Исключение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иньк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иньк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иньк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88" y="38249"/>
            <a:ext cx="5544616" cy="30963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5847" y="202793"/>
            <a:ext cx="720730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1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-ИЧК-  </a:t>
            </a:r>
            <a:endParaRPr lang="ru-RU" sz="16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099132" y="202793"/>
            <a:ext cx="765776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Autofit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-ЕЧК-  </a:t>
            </a:r>
            <a:endParaRPr lang="ru-RU" sz="16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162" y="540801"/>
            <a:ext cx="2297327" cy="729091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существительных </a:t>
            </a:r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женского рода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образованных 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5664" y="2693995"/>
            <a:ext cx="4234289" cy="3905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Помни!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русском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языке нет 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безударного суффикса 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ячк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1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5208" y="1352019"/>
            <a:ext cx="2297327" cy="913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лестн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ичк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(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лестниц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луков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ичк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(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луковиц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пугов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ичк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(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пуговиц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умн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ичк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умниц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08128" y="540801"/>
            <a:ext cx="2297327" cy="559814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 мягких согласных и шипящих: </a:t>
            </a: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пеш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(пе</a:t>
            </a:r>
            <a:r>
              <a:rPr lang="ru-RU" sz="1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ка)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08128" y="1250617"/>
            <a:ext cx="2297327" cy="729091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образованиях от слов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-МЯ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врем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 плем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</a:t>
            </a: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стрем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тем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08128" y="1960432"/>
            <a:ext cx="2297327" cy="667536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именах собственных: </a:t>
            </a:r>
          </a:p>
          <a:p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Зо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Кол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(у этих слов основа не оканчивается на -</a:t>
            </a:r>
            <a:r>
              <a:rPr lang="ru-RU" sz="1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1714" y="135191"/>
            <a:ext cx="2252281" cy="2028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1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11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588" y="38249"/>
            <a:ext cx="5544616" cy="30963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5446" y="622293"/>
            <a:ext cx="4714907" cy="714380"/>
          </a:xfr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Правописание суффиксов </a:t>
            </a:r>
            <a:b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имён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прилагательных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b="5121"/>
          <a:stretch>
            <a:fillRect/>
          </a:stretch>
        </p:blipFill>
        <p:spPr bwMode="auto">
          <a:xfrm>
            <a:off x="1597017" y="1908177"/>
            <a:ext cx="2143140" cy="114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5765800" cy="3244850"/>
          </a:xfrm>
          <a:noFill/>
          <a:ln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1005903"/>
            <a:ext cx="4900930" cy="315471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Monotype Corsiva" pitchFamily="66" charset="0"/>
              </a:rPr>
              <a:t>Восстановите правило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50652" y="1550417"/>
            <a:ext cx="2905923" cy="3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1481" tIns="25740" rIns="51481" bIns="25740">
            <a:spAutoFit/>
          </a:bodyPr>
          <a:lstStyle/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       </a:t>
            </a:r>
            <a:r>
              <a:rPr lang="ru-RU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21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</a:t>
            </a:r>
            <a:r>
              <a:rPr lang="ru-RU" sz="2100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30772" y="1262385"/>
            <a:ext cx="541588" cy="3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1481" tIns="25740" rIns="51481" bIns="25740">
            <a:spAutoFit/>
          </a:bodyPr>
          <a:lstStyle/>
          <a:p>
            <a:r>
              <a:rPr lang="ru-RU" sz="2100" dirty="0">
                <a:solidFill>
                  <a:srgbClr val="FF0000"/>
                </a:solidFill>
              </a:rPr>
              <a:t>-</a:t>
            </a:r>
            <a:r>
              <a:rPr lang="ru-RU" sz="2100" dirty="0" smtClean="0">
                <a:solidFill>
                  <a:srgbClr val="FF0000"/>
                </a:solidFill>
              </a:rPr>
              <a:t>ив-</a:t>
            </a:r>
            <a:endParaRPr lang="ru-RU" sz="2100" dirty="0">
              <a:solidFill>
                <a:srgbClr val="FF0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30772" y="2270497"/>
            <a:ext cx="530366" cy="3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1481" tIns="25740" rIns="51481" bIns="25740">
            <a:spAutoFit/>
          </a:bodyPr>
          <a:lstStyle/>
          <a:p>
            <a:r>
              <a:rPr lang="ru-RU" sz="2100" dirty="0">
                <a:solidFill>
                  <a:srgbClr val="FF0000"/>
                </a:solidFill>
              </a:rPr>
              <a:t>-ев-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323060" y="2198489"/>
            <a:ext cx="1050056" cy="3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1481" tIns="25740" rIns="51481" bIns="25740">
            <a:spAutoFit/>
          </a:bodyPr>
          <a:lstStyle/>
          <a:p>
            <a:r>
              <a:rPr lang="ru-RU" sz="2100" dirty="0">
                <a:solidFill>
                  <a:srgbClr val="FF0000"/>
                </a:solidFill>
              </a:rPr>
              <a:t>    ев</a:t>
            </a:r>
            <a:endParaRPr lang="ru-RU" sz="2100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2435" y="622293"/>
            <a:ext cx="5175206" cy="1990975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2100" kern="0" dirty="0" smtClean="0"/>
              <a:t>Правописание суффиксов </a:t>
            </a:r>
            <a:r>
              <a:rPr lang="ru-RU" sz="2100" b="1" kern="0" dirty="0" smtClean="0"/>
              <a:t>-ив-</a:t>
            </a:r>
            <a:r>
              <a:rPr lang="ru-RU" sz="2100" kern="0" dirty="0" smtClean="0"/>
              <a:t>, </a:t>
            </a:r>
            <a:r>
              <a:rPr lang="ru-RU" sz="2100" b="1" kern="0" dirty="0" smtClean="0"/>
              <a:t>-ев-</a:t>
            </a:r>
            <a:r>
              <a:rPr lang="ru-RU" sz="2100" kern="0" dirty="0" smtClean="0"/>
              <a:t>.</a:t>
            </a:r>
          </a:p>
          <a:p>
            <a:endParaRPr lang="ru-RU" sz="2100" kern="0" dirty="0" smtClean="0"/>
          </a:p>
          <a:p>
            <a:r>
              <a:rPr lang="ru-RU" sz="2100" kern="0" dirty="0" smtClean="0"/>
              <a:t>Суффикс          пишется под ударением  (лен    </a:t>
            </a:r>
            <a:r>
              <a:rPr lang="ru-RU" sz="2100" kern="0" dirty="0" err="1" smtClean="0"/>
              <a:t>ый</a:t>
            </a:r>
            <a:r>
              <a:rPr lang="ru-RU" sz="2100" kern="0" dirty="0" smtClean="0"/>
              <a:t>, правд     </a:t>
            </a:r>
            <a:r>
              <a:rPr lang="ru-RU" sz="2100" kern="0" dirty="0" err="1" smtClean="0"/>
              <a:t>ый</a:t>
            </a:r>
            <a:r>
              <a:rPr lang="ru-RU" sz="2100" kern="0" dirty="0" smtClean="0"/>
              <a:t>)</a:t>
            </a:r>
          </a:p>
          <a:p>
            <a:r>
              <a:rPr lang="ru-RU" sz="2100" kern="0" dirty="0" err="1" smtClean="0"/>
              <a:t>Искл</a:t>
            </a:r>
            <a:r>
              <a:rPr lang="ru-RU" sz="2100" kern="0" dirty="0" smtClean="0"/>
              <a:t>. юродивый, милостивый.</a:t>
            </a:r>
          </a:p>
          <a:p>
            <a:r>
              <a:rPr lang="ru-RU" sz="2100" kern="0" dirty="0" smtClean="0"/>
              <a:t>Суффикс         - без ударения (со    </a:t>
            </a:r>
            <a:r>
              <a:rPr lang="ru-RU" sz="2100" kern="0" dirty="0" err="1" smtClean="0"/>
              <a:t>ый</a:t>
            </a:r>
            <a:r>
              <a:rPr lang="ru-RU" sz="2100" kern="0" dirty="0" smtClean="0"/>
              <a:t>)</a:t>
            </a:r>
            <a:endParaRPr lang="ru-RU" sz="2100" kern="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8" grpId="0"/>
      <p:bldP spid="5129" grpId="0"/>
      <p:bldP spid="5130" grpId="0"/>
      <p:bldP spid="5131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432435" y="123184"/>
            <a:ext cx="4900930" cy="315471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Суффиксы –лив- и –</a:t>
            </a:r>
            <a:r>
              <a:rPr lang="ru-RU" dirty="0" err="1" smtClean="0"/>
              <a:t>чив</a:t>
            </a:r>
            <a:r>
              <a:rPr lang="ru-RU" dirty="0" smtClean="0"/>
              <a:t>-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251" y="634699"/>
            <a:ext cx="5221252" cy="2180509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В суффиксах </a:t>
            </a:r>
            <a:r>
              <a:rPr lang="ru-RU" sz="2000" b="1" i="1" dirty="0" smtClean="0">
                <a:solidFill>
                  <a:srgbClr val="0070C0"/>
                </a:solidFill>
              </a:rPr>
              <a:t>-лив-</a:t>
            </a:r>
            <a:r>
              <a:rPr lang="ru-RU" sz="2000" dirty="0" smtClean="0">
                <a:solidFill>
                  <a:srgbClr val="0070C0"/>
                </a:solidFill>
              </a:rPr>
              <a:t> и </a:t>
            </a:r>
            <a:r>
              <a:rPr lang="ru-RU" sz="2000" b="1" i="1" dirty="0" smtClean="0">
                <a:solidFill>
                  <a:srgbClr val="0070C0"/>
                </a:solidFill>
              </a:rPr>
              <a:t>-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чив</a:t>
            </a:r>
            <a:r>
              <a:rPr lang="ru-RU" sz="2000" b="1" i="1" dirty="0" smtClean="0">
                <a:solidFill>
                  <a:srgbClr val="0070C0"/>
                </a:solidFill>
              </a:rPr>
              <a:t>-</a:t>
            </a:r>
            <a:endParaRPr lang="ru-RU" sz="2000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пишется </a:t>
            </a:r>
            <a:r>
              <a:rPr lang="ru-RU" sz="2000" b="1" i="1" dirty="0" smtClean="0">
                <a:solidFill>
                  <a:srgbClr val="0070C0"/>
                </a:solidFill>
              </a:rPr>
              <a:t>и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90408A"/>
                </a:solidFill>
              </a:rPr>
              <a:t>Например: </a:t>
            </a:r>
            <a:r>
              <a:rPr lang="ru-RU" sz="2000" i="1" dirty="0" smtClean="0">
                <a:solidFill>
                  <a:srgbClr val="90408A"/>
                </a:solidFill>
              </a:rPr>
              <a:t>забот</a:t>
            </a:r>
            <a:r>
              <a:rPr lang="ru-RU" sz="2000" b="1" i="1" u="sng" dirty="0" smtClean="0">
                <a:solidFill>
                  <a:srgbClr val="90408A"/>
                </a:solidFill>
              </a:rPr>
              <a:t>лив</a:t>
            </a:r>
            <a:r>
              <a:rPr lang="ru-RU" sz="2000" i="1" dirty="0" smtClean="0">
                <a:solidFill>
                  <a:srgbClr val="90408A"/>
                </a:solidFill>
              </a:rPr>
              <a:t>ый, занос</a:t>
            </a:r>
            <a:r>
              <a:rPr lang="ru-RU" sz="2000" b="1" i="1" u="sng" dirty="0" smtClean="0">
                <a:solidFill>
                  <a:srgbClr val="90408A"/>
                </a:solidFill>
              </a:rPr>
              <a:t>чив</a:t>
            </a:r>
            <a:r>
              <a:rPr lang="ru-RU" sz="2000" i="1" dirty="0" smtClean="0">
                <a:solidFill>
                  <a:srgbClr val="90408A"/>
                </a:solidFill>
              </a:rPr>
              <a:t>ый</a:t>
            </a:r>
            <a:r>
              <a:rPr lang="ru-RU" sz="2000" dirty="0" smtClean="0">
                <a:solidFill>
                  <a:srgbClr val="90408A"/>
                </a:solidFill>
              </a:rPr>
              <a:t>,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90408A"/>
                </a:solidFill>
              </a:rPr>
              <a:t>настой</a:t>
            </a:r>
            <a:r>
              <a:rPr lang="ru-RU" sz="2000" b="1" u="sng" dirty="0" smtClean="0">
                <a:solidFill>
                  <a:srgbClr val="90408A"/>
                </a:solidFill>
              </a:rPr>
              <a:t>чив</a:t>
            </a:r>
            <a:r>
              <a:rPr lang="ru-RU" sz="2000" dirty="0" smtClean="0">
                <a:solidFill>
                  <a:srgbClr val="90408A"/>
                </a:solidFill>
              </a:rPr>
              <a:t>ый, назой</a:t>
            </a:r>
            <a:r>
              <a:rPr lang="ru-RU" sz="2000" b="1" u="sng" dirty="0" smtClean="0">
                <a:solidFill>
                  <a:srgbClr val="90408A"/>
                </a:solidFill>
              </a:rPr>
              <a:t>лив</a:t>
            </a:r>
            <a:r>
              <a:rPr lang="ru-RU" sz="2000" dirty="0" smtClean="0">
                <a:solidFill>
                  <a:srgbClr val="90408A"/>
                </a:solidFill>
              </a:rPr>
              <a:t>ый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432435" y="123184"/>
            <a:ext cx="4900930" cy="315471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Суффиксы прилагательных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251" y="634699"/>
            <a:ext cx="5221252" cy="2180509"/>
          </a:xfrm>
        </p:spPr>
        <p:txBody>
          <a:bodyPr rtlCol="0"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90408A"/>
                </a:solidFill>
              </a:rPr>
              <a:t>Безударные суффиксы </a:t>
            </a:r>
            <a:r>
              <a:rPr lang="ru-RU" sz="2000" b="1" i="1" dirty="0" smtClean="0">
                <a:solidFill>
                  <a:srgbClr val="90408A"/>
                </a:solidFill>
              </a:rPr>
              <a:t>-</a:t>
            </a:r>
            <a:r>
              <a:rPr lang="ru-RU" sz="2000" b="1" i="1" dirty="0" err="1" smtClean="0">
                <a:solidFill>
                  <a:srgbClr val="90408A"/>
                </a:solidFill>
              </a:rPr>
              <a:t>ов</a:t>
            </a:r>
            <a:r>
              <a:rPr lang="ru-RU" sz="2000" b="1" i="1" dirty="0" smtClean="0">
                <a:solidFill>
                  <a:srgbClr val="90408A"/>
                </a:solidFill>
              </a:rPr>
              <a:t>-, -</a:t>
            </a:r>
            <a:r>
              <a:rPr lang="ru-RU" sz="2000" b="1" i="1" dirty="0" err="1" smtClean="0">
                <a:solidFill>
                  <a:srgbClr val="90408A"/>
                </a:solidFill>
              </a:rPr>
              <a:t>оват</a:t>
            </a:r>
            <a:r>
              <a:rPr lang="ru-RU" sz="2000" b="1" i="1" dirty="0" smtClean="0">
                <a:solidFill>
                  <a:srgbClr val="90408A"/>
                </a:solidFill>
              </a:rPr>
              <a:t>-, -овит-</a:t>
            </a:r>
            <a:r>
              <a:rPr lang="ru-RU" sz="2000" dirty="0" smtClean="0">
                <a:solidFill>
                  <a:srgbClr val="90408A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пишутся после твердых согласных</a:t>
            </a:r>
            <a:r>
              <a:rPr lang="ru-RU" sz="2000" dirty="0" smtClean="0">
                <a:solidFill>
                  <a:srgbClr val="90408A"/>
                </a:solidFill>
              </a:rPr>
              <a:t>;</a:t>
            </a:r>
          </a:p>
          <a:p>
            <a:pPr eaLnBrk="1" hangingPunct="1">
              <a:defRPr/>
            </a:pPr>
            <a:endParaRPr lang="ru-RU" sz="2000" dirty="0" smtClean="0">
              <a:solidFill>
                <a:srgbClr val="90408A"/>
              </a:solidFill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90408A"/>
                </a:solidFill>
              </a:rPr>
              <a:t> </a:t>
            </a:r>
            <a:r>
              <a:rPr lang="ru-RU" sz="2000" b="1" i="1" dirty="0" smtClean="0">
                <a:solidFill>
                  <a:srgbClr val="90408A"/>
                </a:solidFill>
              </a:rPr>
              <a:t>-ев-, -</a:t>
            </a:r>
            <a:r>
              <a:rPr lang="ru-RU" sz="2000" b="1" i="1" dirty="0" err="1" smtClean="0">
                <a:solidFill>
                  <a:srgbClr val="90408A"/>
                </a:solidFill>
              </a:rPr>
              <a:t>еват</a:t>
            </a:r>
            <a:r>
              <a:rPr lang="ru-RU" sz="2000" b="1" i="1" dirty="0" smtClean="0">
                <a:solidFill>
                  <a:srgbClr val="90408A"/>
                </a:solidFill>
              </a:rPr>
              <a:t>-, -</a:t>
            </a:r>
            <a:r>
              <a:rPr lang="ru-RU" sz="2000" b="1" i="1" dirty="0" err="1" smtClean="0">
                <a:solidFill>
                  <a:srgbClr val="90408A"/>
                </a:solidFill>
              </a:rPr>
              <a:t>евит</a:t>
            </a:r>
            <a:r>
              <a:rPr lang="ru-RU" sz="2000" b="1" i="1" dirty="0" smtClean="0">
                <a:solidFill>
                  <a:srgbClr val="90408A"/>
                </a:solidFill>
              </a:rPr>
              <a:t>-</a:t>
            </a:r>
            <a:r>
              <a:rPr lang="ru-RU" sz="2000" dirty="0" smtClean="0">
                <a:solidFill>
                  <a:srgbClr val="90408A"/>
                </a:solidFill>
              </a:rPr>
              <a:t> - после </a:t>
            </a:r>
            <a:r>
              <a:rPr lang="ru-RU" sz="2000" dirty="0" smtClean="0">
                <a:solidFill>
                  <a:srgbClr val="0070C0"/>
                </a:solidFill>
              </a:rPr>
              <a:t>мягких согласных</a:t>
            </a:r>
            <a:r>
              <a:rPr lang="ru-RU" sz="2000" dirty="0" smtClean="0">
                <a:solidFill>
                  <a:srgbClr val="90408A"/>
                </a:solidFill>
              </a:rPr>
              <a:t>,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шипящих</a:t>
            </a:r>
            <a:r>
              <a:rPr lang="ru-RU" sz="2000" dirty="0" smtClean="0">
                <a:solidFill>
                  <a:srgbClr val="90408A"/>
                </a:solidFill>
              </a:rPr>
              <a:t> и </a:t>
            </a:r>
            <a:r>
              <a:rPr lang="ru-RU" sz="2000" b="1" i="1" dirty="0" err="1" smtClean="0">
                <a:solidFill>
                  <a:srgbClr val="00B050"/>
                </a:solidFill>
              </a:rPr>
              <a:t>ц</a:t>
            </a:r>
            <a:r>
              <a:rPr lang="ru-RU" sz="2000" b="1" i="1" dirty="0" smtClean="0">
                <a:solidFill>
                  <a:srgbClr val="00B050"/>
                </a:solidFill>
              </a:rPr>
              <a:t>.</a:t>
            </a:r>
            <a:r>
              <a:rPr lang="ru-RU" sz="2000" dirty="0" smtClean="0">
                <a:solidFill>
                  <a:srgbClr val="90408A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rgbClr val="90408A"/>
                </a:solidFill>
              </a:rPr>
              <a:t>Например:</a:t>
            </a:r>
          </a:p>
          <a:p>
            <a:pPr lvl="1" eaLnBrk="1" hangingPunct="1">
              <a:defRPr/>
            </a:pPr>
            <a:r>
              <a:rPr lang="ru-RU" sz="2000" dirty="0" smtClean="0">
                <a:solidFill>
                  <a:srgbClr val="90408A"/>
                </a:solidFill>
              </a:rPr>
              <a:t>а)      </a:t>
            </a:r>
            <a:r>
              <a:rPr lang="ru-RU" sz="2000" i="1" dirty="0" smtClean="0">
                <a:solidFill>
                  <a:srgbClr val="90408A"/>
                </a:solidFill>
              </a:rPr>
              <a:t>де</a:t>
            </a:r>
            <a:r>
              <a:rPr lang="ru-RU" sz="2000" i="1" dirty="0" smtClean="0">
                <a:solidFill>
                  <a:srgbClr val="FF0000"/>
                </a:solidFill>
              </a:rPr>
              <a:t>л</a:t>
            </a:r>
            <a:r>
              <a:rPr lang="ru-RU" sz="2000" b="1" i="1" dirty="0" smtClean="0">
                <a:solidFill>
                  <a:srgbClr val="90408A"/>
                </a:solidFill>
              </a:rPr>
              <a:t>ов</a:t>
            </a:r>
            <a:r>
              <a:rPr lang="ru-RU" sz="2000" i="1" dirty="0" smtClean="0">
                <a:solidFill>
                  <a:srgbClr val="90408A"/>
                </a:solidFill>
              </a:rPr>
              <a:t>ой, крас</a:t>
            </a:r>
            <a:r>
              <a:rPr lang="ru-RU" sz="2000" i="1" dirty="0" smtClean="0">
                <a:solidFill>
                  <a:srgbClr val="FF0000"/>
                </a:solidFill>
              </a:rPr>
              <a:t>н</a:t>
            </a:r>
            <a:r>
              <a:rPr lang="ru-RU" sz="2000" b="1" i="1" dirty="0" smtClean="0">
                <a:solidFill>
                  <a:srgbClr val="90408A"/>
                </a:solidFill>
              </a:rPr>
              <a:t>оват</a:t>
            </a:r>
            <a:r>
              <a:rPr lang="ru-RU" sz="2000" i="1" dirty="0" smtClean="0">
                <a:solidFill>
                  <a:srgbClr val="90408A"/>
                </a:solidFill>
              </a:rPr>
              <a:t>ый, да</a:t>
            </a:r>
            <a:r>
              <a:rPr lang="ru-RU" sz="2000" i="1" dirty="0" smtClean="0">
                <a:solidFill>
                  <a:srgbClr val="FF0000"/>
                </a:solidFill>
              </a:rPr>
              <a:t>р</a:t>
            </a:r>
            <a:r>
              <a:rPr lang="ru-RU" sz="2000" b="1" i="1" dirty="0" smtClean="0">
                <a:solidFill>
                  <a:srgbClr val="90408A"/>
                </a:solidFill>
              </a:rPr>
              <a:t>овит</a:t>
            </a:r>
            <a:r>
              <a:rPr lang="ru-RU" sz="2000" i="1" dirty="0" smtClean="0">
                <a:solidFill>
                  <a:srgbClr val="90408A"/>
                </a:solidFill>
              </a:rPr>
              <a:t>ый;</a:t>
            </a:r>
            <a:endParaRPr lang="ru-RU" sz="2000" dirty="0" smtClean="0">
              <a:solidFill>
                <a:srgbClr val="90408A"/>
              </a:solidFill>
            </a:endParaRPr>
          </a:p>
          <a:p>
            <a:pPr lvl="1" eaLnBrk="1" hangingPunct="1">
              <a:defRPr/>
            </a:pPr>
            <a:r>
              <a:rPr lang="ru-RU" sz="2000" dirty="0" smtClean="0">
                <a:solidFill>
                  <a:srgbClr val="90408A"/>
                </a:solidFill>
              </a:rPr>
              <a:t>б)      </a:t>
            </a:r>
            <a:r>
              <a:rPr lang="ru-RU" sz="2000" i="1" dirty="0" smtClean="0">
                <a:solidFill>
                  <a:srgbClr val="90408A"/>
                </a:solidFill>
              </a:rPr>
              <a:t>ве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щ</a:t>
            </a:r>
            <a:r>
              <a:rPr lang="ru-RU" sz="2000" b="1" i="1" dirty="0" smtClean="0">
                <a:solidFill>
                  <a:srgbClr val="90408A"/>
                </a:solidFill>
              </a:rPr>
              <a:t>ев</a:t>
            </a:r>
            <a:r>
              <a:rPr lang="ru-RU" sz="2000" i="1" dirty="0" smtClean="0">
                <a:solidFill>
                  <a:srgbClr val="90408A"/>
                </a:solidFill>
              </a:rPr>
              <a:t>ой, </a:t>
            </a:r>
            <a:r>
              <a:rPr lang="ru-RU" sz="2000" i="1" dirty="0" smtClean="0">
                <a:solidFill>
                  <a:srgbClr val="0070C0"/>
                </a:solidFill>
              </a:rPr>
              <a:t>син</a:t>
            </a:r>
            <a:r>
              <a:rPr lang="ru-RU" sz="2000" b="1" i="1" dirty="0" smtClean="0">
                <a:solidFill>
                  <a:srgbClr val="0070C0"/>
                </a:solidFill>
              </a:rPr>
              <a:t>еват</a:t>
            </a:r>
            <a:r>
              <a:rPr lang="ru-RU" sz="2000" i="1" dirty="0" smtClean="0">
                <a:solidFill>
                  <a:srgbClr val="0070C0"/>
                </a:solidFill>
              </a:rPr>
              <a:t>ый</a:t>
            </a:r>
            <a:r>
              <a:rPr lang="ru-RU" sz="2000" i="1" dirty="0" smtClean="0">
                <a:solidFill>
                  <a:srgbClr val="90408A"/>
                </a:solidFill>
              </a:rPr>
              <a:t>, глян</a:t>
            </a:r>
            <a:r>
              <a:rPr lang="ru-RU" sz="2000" i="1" dirty="0" smtClean="0">
                <a:solidFill>
                  <a:srgbClr val="00B050"/>
                </a:solidFill>
              </a:rPr>
              <a:t>ц</a:t>
            </a:r>
            <a:r>
              <a:rPr lang="ru-RU" sz="2000" b="1" i="1" dirty="0" smtClean="0">
                <a:solidFill>
                  <a:srgbClr val="90408A"/>
                </a:solidFill>
              </a:rPr>
              <a:t>евит</a:t>
            </a:r>
            <a:r>
              <a:rPr lang="ru-RU" sz="2000" i="1" dirty="0" smtClean="0">
                <a:solidFill>
                  <a:srgbClr val="90408A"/>
                </a:solidFill>
              </a:rPr>
              <a:t>ый, Барен</a:t>
            </a:r>
            <a:r>
              <a:rPr lang="ru-RU" sz="2000" i="1" dirty="0" smtClean="0">
                <a:solidFill>
                  <a:srgbClr val="00B050"/>
                </a:solidFill>
              </a:rPr>
              <a:t>ц</a:t>
            </a:r>
            <a:r>
              <a:rPr lang="ru-RU" sz="2000" b="1" i="1" dirty="0" smtClean="0">
                <a:solidFill>
                  <a:srgbClr val="90408A"/>
                </a:solidFill>
              </a:rPr>
              <a:t>ев</a:t>
            </a:r>
            <a:r>
              <a:rPr lang="ru-RU" sz="2000" i="1" dirty="0" smtClean="0">
                <a:solidFill>
                  <a:srgbClr val="90408A"/>
                </a:solidFill>
              </a:rPr>
              <a:t>о море.</a:t>
            </a:r>
            <a:endParaRPr lang="ru-RU" sz="2000" dirty="0" smtClean="0">
              <a:solidFill>
                <a:srgbClr val="90408A"/>
              </a:solidFill>
            </a:endParaRP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Суффикс –</a:t>
            </a:r>
            <a:r>
              <a:rPr lang="ru-RU" dirty="0" err="1" smtClean="0"/>
              <a:t>ов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1"/>
            <a:ext cx="4935243" cy="2174877"/>
          </a:xfrm>
        </p:spPr>
        <p:txBody>
          <a:bodyPr/>
          <a:lstStyle/>
          <a:p>
            <a:pPr algn="ctr"/>
            <a:r>
              <a:rPr lang="ru-RU" sz="1600" dirty="0" smtClean="0"/>
              <a:t>Суффикс –</a:t>
            </a:r>
            <a:r>
              <a:rPr lang="ru-RU" sz="1600" dirty="0" err="1" smtClean="0"/>
              <a:t>ов</a:t>
            </a:r>
            <a:r>
              <a:rPr lang="ru-RU" sz="1600" dirty="0" smtClean="0"/>
              <a:t>- пишется </a:t>
            </a:r>
          </a:p>
          <a:p>
            <a:pPr algn="ctr"/>
            <a:r>
              <a:rPr lang="ru-RU" sz="1600" dirty="0" smtClean="0"/>
              <a:t>после шипящих и </a:t>
            </a:r>
            <a:r>
              <a:rPr lang="ru-RU" sz="1600" dirty="0" err="1" smtClean="0"/>
              <a:t>ц</a:t>
            </a:r>
            <a:r>
              <a:rPr lang="ru-RU" sz="1600" dirty="0" smtClean="0"/>
              <a:t> под ударением: 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2000" dirty="0" smtClean="0"/>
              <a:t>Пар</a:t>
            </a:r>
            <a:r>
              <a:rPr lang="ru-RU" sz="2000" dirty="0" smtClean="0">
                <a:solidFill>
                  <a:srgbClr val="00B050"/>
                </a:solidFill>
              </a:rPr>
              <a:t>ч</a:t>
            </a:r>
            <a:r>
              <a:rPr lang="ru-RU" sz="2000" dirty="0" smtClean="0">
                <a:solidFill>
                  <a:srgbClr val="0070C0"/>
                </a:solidFill>
              </a:rPr>
              <a:t>ов</a:t>
            </a:r>
            <a:r>
              <a:rPr lang="ru-RU" sz="2000" dirty="0" smtClean="0"/>
              <a:t>ый</a:t>
            </a:r>
          </a:p>
          <a:p>
            <a:pPr algn="ctr"/>
            <a:r>
              <a:rPr lang="ru-RU" sz="2000" dirty="0" smtClean="0"/>
              <a:t>Образ</a:t>
            </a:r>
            <a:r>
              <a:rPr lang="ru-RU" sz="2000" dirty="0" smtClean="0">
                <a:solidFill>
                  <a:srgbClr val="00B050"/>
                </a:solidFill>
              </a:rPr>
              <a:t>ц</a:t>
            </a:r>
            <a:r>
              <a:rPr lang="ru-RU" sz="2000" dirty="0" smtClean="0">
                <a:solidFill>
                  <a:srgbClr val="0070C0"/>
                </a:solidFill>
              </a:rPr>
              <a:t>ов</a:t>
            </a:r>
            <a:r>
              <a:rPr lang="ru-RU" sz="2000" dirty="0" smtClean="0"/>
              <a:t>ый</a:t>
            </a:r>
          </a:p>
          <a:p>
            <a:pPr algn="ctr"/>
            <a:r>
              <a:rPr lang="ru-RU" sz="2000" dirty="0" smtClean="0"/>
              <a:t>Свин</a:t>
            </a:r>
            <a:r>
              <a:rPr lang="ru-RU" sz="2000" dirty="0" smtClean="0">
                <a:solidFill>
                  <a:srgbClr val="00B050"/>
                </a:solidFill>
              </a:rPr>
              <a:t>ц</a:t>
            </a:r>
            <a:r>
              <a:rPr lang="ru-RU" sz="2000" dirty="0" smtClean="0">
                <a:solidFill>
                  <a:srgbClr val="0070C0"/>
                </a:solidFill>
              </a:rPr>
              <a:t>ов</a:t>
            </a:r>
            <a:r>
              <a:rPr lang="ru-RU" sz="2000" dirty="0" smtClean="0"/>
              <a:t>ый</a:t>
            </a:r>
          </a:p>
          <a:p>
            <a:pPr algn="ctr"/>
            <a:r>
              <a:rPr lang="ru-RU" sz="2000" dirty="0" smtClean="0"/>
              <a:t>Хол</a:t>
            </a:r>
            <a:r>
              <a:rPr lang="ru-RU" sz="2000" dirty="0" smtClean="0">
                <a:solidFill>
                  <a:srgbClr val="00B050"/>
                </a:solidFill>
              </a:rPr>
              <a:t>щ</a:t>
            </a:r>
            <a:r>
              <a:rPr lang="ru-RU" sz="2000" dirty="0" smtClean="0">
                <a:solidFill>
                  <a:srgbClr val="0070C0"/>
                </a:solidFill>
              </a:rPr>
              <a:t>ов</a:t>
            </a:r>
            <a:r>
              <a:rPr lang="ru-RU" sz="2000" dirty="0" smtClean="0"/>
              <a:t>ый</a:t>
            </a:r>
            <a:endParaRPr lang="ru-RU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Суффикс –</a:t>
            </a:r>
            <a:r>
              <a:rPr lang="ru-RU" dirty="0" err="1" smtClean="0"/>
              <a:t>ист</a:t>
            </a:r>
            <a:r>
              <a:rPr lang="ru-RU" dirty="0" smtClean="0"/>
              <a:t>- в прилагательных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2154436"/>
          </a:xfrm>
        </p:spPr>
        <p:txBody>
          <a:bodyPr/>
          <a:lstStyle/>
          <a:p>
            <a:pPr algn="ctr"/>
            <a:r>
              <a:rPr lang="ru-RU" sz="1800" dirty="0" smtClean="0"/>
              <a:t>Суффикс </a:t>
            </a:r>
            <a:r>
              <a:rPr lang="ru-RU" sz="1800" b="1" dirty="0" smtClean="0">
                <a:solidFill>
                  <a:srgbClr val="0070C0"/>
                </a:solidFill>
              </a:rPr>
              <a:t>–</a:t>
            </a:r>
            <a:r>
              <a:rPr lang="ru-RU" sz="1800" b="1" dirty="0" err="1" smtClean="0">
                <a:solidFill>
                  <a:srgbClr val="0070C0"/>
                </a:solidFill>
              </a:rPr>
              <a:t>ист</a:t>
            </a:r>
            <a:r>
              <a:rPr lang="ru-RU" sz="1800" b="1" dirty="0" smtClean="0">
                <a:solidFill>
                  <a:srgbClr val="0070C0"/>
                </a:solidFill>
              </a:rPr>
              <a:t>- </a:t>
            </a:r>
            <a:r>
              <a:rPr lang="ru-RU" sz="1800" dirty="0" smtClean="0"/>
              <a:t>в прилагательных пишется только с буквой и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2800" dirty="0" smtClean="0"/>
              <a:t>Залив</a:t>
            </a:r>
            <a:r>
              <a:rPr lang="ru-RU" sz="2800" dirty="0" smtClean="0">
                <a:solidFill>
                  <a:srgbClr val="FF0000"/>
                </a:solidFill>
              </a:rPr>
              <a:t>ист</a:t>
            </a:r>
            <a:r>
              <a:rPr lang="ru-RU" sz="2800" dirty="0" smtClean="0"/>
              <a:t>ый</a:t>
            </a:r>
          </a:p>
          <a:p>
            <a:pPr algn="ctr"/>
            <a:r>
              <a:rPr lang="ru-RU" sz="2800" dirty="0" smtClean="0"/>
              <a:t>Болот</a:t>
            </a:r>
            <a:r>
              <a:rPr lang="ru-RU" sz="2800" dirty="0" smtClean="0">
                <a:solidFill>
                  <a:srgbClr val="00B050"/>
                </a:solidFill>
              </a:rPr>
              <a:t>ист</a:t>
            </a:r>
            <a:r>
              <a:rPr lang="ru-RU" sz="2800" dirty="0" smtClean="0"/>
              <a:t>ый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295298" y="123184"/>
            <a:ext cx="5175206" cy="276999"/>
          </a:xfrm>
        </p:spPr>
        <p:txBody>
          <a:bodyPr/>
          <a:lstStyle/>
          <a:p>
            <a:pPr algn="ctr" eaLnBrk="1" hangingPunct="1"/>
            <a:r>
              <a:rPr lang="ru-RU" sz="1800" dirty="0" smtClean="0"/>
              <a:t>Суффиксы –к- и –</a:t>
            </a:r>
            <a:r>
              <a:rPr lang="ru-RU" sz="1800" dirty="0" err="1" smtClean="0"/>
              <a:t>ск</a:t>
            </a:r>
            <a:r>
              <a:rPr lang="ru-RU" sz="1800" dirty="0" smtClean="0"/>
              <a:t>-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251" y="550854"/>
            <a:ext cx="5221252" cy="2570811"/>
          </a:xfrm>
        </p:spPr>
        <p:txBody>
          <a:bodyPr rtlCol="0">
            <a:normAutofit/>
          </a:bodyPr>
          <a:lstStyle/>
          <a:p>
            <a:pPr algn="just" eaLnBrk="1" hangingPunct="1">
              <a:defRPr/>
            </a:pPr>
            <a:r>
              <a:rPr lang="ru-RU" sz="1400" dirty="0" smtClean="0">
                <a:solidFill>
                  <a:srgbClr val="90408A"/>
                </a:solidFill>
              </a:rPr>
              <a:t>С суффиксом </a:t>
            </a:r>
            <a:r>
              <a:rPr lang="ru-RU" sz="1400" b="1" i="1" dirty="0" smtClean="0">
                <a:solidFill>
                  <a:srgbClr val="90408A"/>
                </a:solidFill>
              </a:rPr>
              <a:t>-</a:t>
            </a:r>
            <a:r>
              <a:rPr lang="ru-RU" sz="1400" b="1" i="1" dirty="0" err="1" smtClean="0">
                <a:solidFill>
                  <a:srgbClr val="FF0000"/>
                </a:solidFill>
              </a:rPr>
              <a:t>ск</a:t>
            </a:r>
            <a:r>
              <a:rPr lang="ru-RU" sz="1400" b="1" i="1" dirty="0" smtClean="0">
                <a:solidFill>
                  <a:srgbClr val="FF0000"/>
                </a:solidFill>
              </a:rPr>
              <a:t>-</a:t>
            </a:r>
            <a:r>
              <a:rPr lang="ru-RU" sz="1400" dirty="0" smtClean="0">
                <a:solidFill>
                  <a:srgbClr val="90408A"/>
                </a:solidFill>
              </a:rPr>
              <a:t> пишутся относительные прилагательные (они не образуют краткой формы): </a:t>
            </a:r>
            <a:r>
              <a:rPr lang="ru-RU" sz="1400" i="1" dirty="0" smtClean="0">
                <a:solidFill>
                  <a:srgbClr val="90408A"/>
                </a:solidFill>
              </a:rPr>
              <a:t>черкес - черкес</a:t>
            </a:r>
            <a:r>
              <a:rPr lang="ru-RU" sz="1400" b="1" i="1" dirty="0" smtClean="0">
                <a:solidFill>
                  <a:srgbClr val="FF0000"/>
                </a:solidFill>
              </a:rPr>
              <a:t>ск</a:t>
            </a:r>
            <a:r>
              <a:rPr lang="ru-RU" sz="1400" i="1" dirty="0" smtClean="0">
                <a:solidFill>
                  <a:srgbClr val="90408A"/>
                </a:solidFill>
              </a:rPr>
              <a:t>ий, Кавказ - кавказ</a:t>
            </a:r>
            <a:r>
              <a:rPr lang="ru-RU" sz="1400" b="1" i="1" dirty="0" smtClean="0">
                <a:solidFill>
                  <a:srgbClr val="FF0000"/>
                </a:solidFill>
              </a:rPr>
              <a:t>ск</a:t>
            </a:r>
            <a:r>
              <a:rPr lang="ru-RU" sz="1400" i="1" dirty="0" smtClean="0">
                <a:solidFill>
                  <a:srgbClr val="90408A"/>
                </a:solidFill>
              </a:rPr>
              <a:t>ий;</a:t>
            </a:r>
          </a:p>
          <a:p>
            <a:pPr algn="just" eaLnBrk="1" hangingPunct="1">
              <a:defRPr/>
            </a:pPr>
            <a:r>
              <a:rPr lang="ru-RU" sz="1400" dirty="0" smtClean="0">
                <a:solidFill>
                  <a:srgbClr val="90408A"/>
                </a:solidFill>
              </a:rPr>
              <a:t> с суффиксом </a:t>
            </a:r>
            <a:r>
              <a:rPr lang="ru-RU" sz="1400" b="1" i="1" dirty="0" smtClean="0">
                <a:solidFill>
                  <a:srgbClr val="00B050"/>
                </a:solidFill>
              </a:rPr>
              <a:t>-к-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smtClean="0">
                <a:solidFill>
                  <a:srgbClr val="90408A"/>
                </a:solidFill>
              </a:rPr>
              <a:t>– качественные прилагательные (они образуют краткую форму):</a:t>
            </a:r>
          </a:p>
          <a:p>
            <a:pPr algn="just" eaLnBrk="1" hangingPunct="1">
              <a:defRPr/>
            </a:pPr>
            <a:r>
              <a:rPr lang="ru-RU" sz="1400" dirty="0" smtClean="0">
                <a:solidFill>
                  <a:srgbClr val="90408A"/>
                </a:solidFill>
              </a:rPr>
              <a:t> </a:t>
            </a:r>
            <a:r>
              <a:rPr lang="ru-RU" sz="1400" i="1" dirty="0" smtClean="0">
                <a:solidFill>
                  <a:srgbClr val="90408A"/>
                </a:solidFill>
              </a:rPr>
              <a:t>вяз</a:t>
            </a:r>
            <a:r>
              <a:rPr lang="ru-RU" sz="1400" b="1" i="1" dirty="0" smtClean="0">
                <a:solidFill>
                  <a:srgbClr val="00B050"/>
                </a:solidFill>
              </a:rPr>
              <a:t>к</a:t>
            </a:r>
            <a:r>
              <a:rPr lang="ru-RU" sz="1400" i="1" dirty="0" smtClean="0">
                <a:solidFill>
                  <a:srgbClr val="90408A"/>
                </a:solidFill>
              </a:rPr>
              <a:t>ий (вязок), низ</a:t>
            </a:r>
            <a:r>
              <a:rPr lang="ru-RU" sz="1400" b="1" i="1" dirty="0" smtClean="0">
                <a:solidFill>
                  <a:srgbClr val="00B050"/>
                </a:solidFill>
              </a:rPr>
              <a:t>к</a:t>
            </a:r>
            <a:r>
              <a:rPr lang="ru-RU" sz="1400" i="1" dirty="0" smtClean="0">
                <a:solidFill>
                  <a:srgbClr val="90408A"/>
                </a:solidFill>
              </a:rPr>
              <a:t>ий (низок), жид</a:t>
            </a:r>
            <a:r>
              <a:rPr lang="ru-RU" sz="1400" b="1" i="1" dirty="0" smtClean="0">
                <a:solidFill>
                  <a:srgbClr val="00B050"/>
                </a:solidFill>
              </a:rPr>
              <a:t>к</a:t>
            </a:r>
            <a:r>
              <a:rPr lang="ru-RU" sz="1400" i="1" dirty="0" smtClean="0">
                <a:solidFill>
                  <a:srgbClr val="90408A"/>
                </a:solidFill>
              </a:rPr>
              <a:t>ий (жидок).</a:t>
            </a:r>
            <a:endParaRPr lang="ru-RU" sz="1400" dirty="0" smtClean="0">
              <a:solidFill>
                <a:srgbClr val="90408A"/>
              </a:solidFill>
            </a:endParaRPr>
          </a:p>
          <a:p>
            <a:pPr algn="just" eaLnBrk="1" hangingPunct="1">
              <a:defRPr/>
            </a:pPr>
            <a:r>
              <a:rPr lang="ru-RU" sz="1400" dirty="0" smtClean="0">
                <a:solidFill>
                  <a:srgbClr val="90408A"/>
                </a:solidFill>
              </a:rPr>
              <a:t>В образованных от географических названий прилагательных, оканчивающихся на </a:t>
            </a:r>
            <a:r>
              <a:rPr lang="ru-RU" sz="1400" b="1" i="1" dirty="0" smtClean="0">
                <a:solidFill>
                  <a:srgbClr val="90408A"/>
                </a:solidFill>
              </a:rPr>
              <a:t>с</a:t>
            </a:r>
            <a:r>
              <a:rPr lang="ru-RU" sz="1400" dirty="0" smtClean="0">
                <a:solidFill>
                  <a:srgbClr val="90408A"/>
                </a:solidFill>
              </a:rPr>
              <a:t> </a:t>
            </a:r>
            <a:r>
              <a:rPr lang="ru-RU" sz="1400" dirty="0" err="1" smtClean="0">
                <a:solidFill>
                  <a:srgbClr val="90408A"/>
                </a:solidFill>
              </a:rPr>
              <a:t>с</a:t>
            </a:r>
            <a:r>
              <a:rPr lang="ru-RU" sz="1400" dirty="0" smtClean="0">
                <a:solidFill>
                  <a:srgbClr val="90408A"/>
                </a:solidFill>
              </a:rPr>
              <a:t> предшествующей согласной, наблюдаются колебания в написании перед суффиксом </a:t>
            </a:r>
            <a:r>
              <a:rPr lang="ru-RU" sz="1400" b="1" i="1" dirty="0" smtClean="0">
                <a:solidFill>
                  <a:srgbClr val="90408A"/>
                </a:solidFill>
              </a:rPr>
              <a:t>-</a:t>
            </a:r>
            <a:r>
              <a:rPr lang="ru-RU" sz="1400" b="1" i="1" dirty="0" err="1" smtClean="0">
                <a:solidFill>
                  <a:srgbClr val="90408A"/>
                </a:solidFill>
              </a:rPr>
              <a:t>ск</a:t>
            </a:r>
            <a:r>
              <a:rPr lang="ru-RU" sz="1400" b="1" i="1" dirty="0" smtClean="0">
                <a:solidFill>
                  <a:srgbClr val="90408A"/>
                </a:solidFill>
              </a:rPr>
              <a:t>-,</a:t>
            </a:r>
            <a:r>
              <a:rPr lang="ru-RU" sz="1400" dirty="0" smtClean="0">
                <a:solidFill>
                  <a:srgbClr val="90408A"/>
                </a:solidFill>
              </a:rPr>
              <a:t> например: </a:t>
            </a:r>
            <a:r>
              <a:rPr lang="ru-RU" sz="1400" i="1" dirty="0" smtClean="0">
                <a:solidFill>
                  <a:srgbClr val="90408A"/>
                </a:solidFill>
              </a:rPr>
              <a:t>Уэл</a:t>
            </a:r>
            <a:r>
              <a:rPr lang="ru-RU" sz="1400" b="1" i="1" dirty="0" smtClean="0">
                <a:solidFill>
                  <a:srgbClr val="90408A"/>
                </a:solidFill>
              </a:rPr>
              <a:t>ьс</a:t>
            </a:r>
            <a:r>
              <a:rPr lang="ru-RU" sz="1400" i="1" dirty="0" smtClean="0">
                <a:solidFill>
                  <a:srgbClr val="90408A"/>
                </a:solidFill>
              </a:rPr>
              <a:t> - уэль</a:t>
            </a:r>
            <a:r>
              <a:rPr lang="ru-RU" sz="1400" b="1" i="1" dirty="0" smtClean="0">
                <a:solidFill>
                  <a:srgbClr val="90408A"/>
                </a:solidFill>
              </a:rPr>
              <a:t>ск</a:t>
            </a:r>
            <a:r>
              <a:rPr lang="ru-RU" sz="1400" i="1" dirty="0" smtClean="0">
                <a:solidFill>
                  <a:srgbClr val="90408A"/>
                </a:solidFill>
              </a:rPr>
              <a:t>им и </a:t>
            </a:r>
            <a:r>
              <a:rPr lang="ru-RU" sz="1400" i="1" dirty="0" err="1" smtClean="0">
                <a:solidFill>
                  <a:srgbClr val="90408A"/>
                </a:solidFill>
              </a:rPr>
              <a:t>уэль</a:t>
            </a:r>
            <a:r>
              <a:rPr lang="ru-RU" sz="1400" b="1" i="1" dirty="0" err="1" smtClean="0">
                <a:solidFill>
                  <a:srgbClr val="90408A"/>
                </a:solidFill>
              </a:rPr>
              <a:t>сск</a:t>
            </a:r>
            <a:r>
              <a:rPr lang="ru-RU" sz="1400" i="1" dirty="0" err="1" smtClean="0">
                <a:solidFill>
                  <a:srgbClr val="90408A"/>
                </a:solidFill>
              </a:rPr>
              <a:t>ий</a:t>
            </a:r>
            <a:r>
              <a:rPr lang="ru-RU" sz="1400" i="1" dirty="0" smtClean="0">
                <a:solidFill>
                  <a:srgbClr val="90408A"/>
                </a:solidFill>
              </a:rPr>
              <a:t>.</a:t>
            </a:r>
          </a:p>
          <a:p>
            <a:pPr algn="just" eaLnBrk="1" hangingPunct="1">
              <a:defRPr/>
            </a:pPr>
            <a:r>
              <a:rPr lang="ru-RU" sz="1400" i="1" dirty="0" smtClean="0">
                <a:solidFill>
                  <a:srgbClr val="90408A"/>
                </a:solidFill>
              </a:rPr>
              <a:t> </a:t>
            </a:r>
            <a:r>
              <a:rPr lang="ru-RU" sz="1400" dirty="0" smtClean="0">
                <a:solidFill>
                  <a:srgbClr val="90408A"/>
                </a:solidFill>
              </a:rPr>
              <a:t>Если же перед суффиксом </a:t>
            </a:r>
            <a:r>
              <a:rPr lang="ru-RU" sz="1400" b="1" i="1" dirty="0" smtClean="0">
                <a:solidFill>
                  <a:srgbClr val="90408A"/>
                </a:solidFill>
              </a:rPr>
              <a:t>-</a:t>
            </a:r>
            <a:r>
              <a:rPr lang="ru-RU" sz="1400" b="1" i="1" dirty="0" err="1" smtClean="0">
                <a:solidFill>
                  <a:srgbClr val="90408A"/>
                </a:solidFill>
              </a:rPr>
              <a:t>ск</a:t>
            </a:r>
            <a:r>
              <a:rPr lang="ru-RU" sz="1400" b="1" i="1" dirty="0" smtClean="0">
                <a:solidFill>
                  <a:srgbClr val="90408A"/>
                </a:solidFill>
              </a:rPr>
              <a:t>-</a:t>
            </a:r>
            <a:r>
              <a:rPr lang="ru-RU" sz="1400" dirty="0" smtClean="0">
                <a:solidFill>
                  <a:srgbClr val="90408A"/>
                </a:solidFill>
              </a:rPr>
              <a:t> пишется гласная, то второе </a:t>
            </a:r>
            <a:r>
              <a:rPr lang="ru-RU" sz="1400" b="1" i="1" dirty="0" smtClean="0">
                <a:solidFill>
                  <a:srgbClr val="90408A"/>
                </a:solidFill>
              </a:rPr>
              <a:t>с</a:t>
            </a:r>
            <a:r>
              <a:rPr lang="ru-RU" sz="1400" dirty="0" smtClean="0">
                <a:solidFill>
                  <a:srgbClr val="90408A"/>
                </a:solidFill>
              </a:rPr>
              <a:t> сохраняется, например: </a:t>
            </a:r>
            <a:r>
              <a:rPr lang="ru-RU" sz="1400" i="1" dirty="0" smtClean="0">
                <a:solidFill>
                  <a:srgbClr val="90408A"/>
                </a:solidFill>
              </a:rPr>
              <a:t>Вильн</a:t>
            </a:r>
            <a:r>
              <a:rPr lang="ru-RU" sz="1400" b="1" i="1" dirty="0" smtClean="0">
                <a:solidFill>
                  <a:srgbClr val="90408A"/>
                </a:solidFill>
              </a:rPr>
              <a:t>юс</a:t>
            </a:r>
            <a:r>
              <a:rPr lang="ru-RU" sz="1400" i="1" dirty="0" smtClean="0">
                <a:solidFill>
                  <a:srgbClr val="90408A"/>
                </a:solidFill>
              </a:rPr>
              <a:t> – вильн</a:t>
            </a:r>
            <a:r>
              <a:rPr lang="ru-RU" sz="1400" b="1" i="1" dirty="0" smtClean="0">
                <a:solidFill>
                  <a:srgbClr val="90408A"/>
                </a:solidFill>
              </a:rPr>
              <a:t>юсск</a:t>
            </a:r>
            <a:r>
              <a:rPr lang="ru-RU" sz="1400" i="1" dirty="0" smtClean="0">
                <a:solidFill>
                  <a:srgbClr val="90408A"/>
                </a:solidFill>
              </a:rPr>
              <a:t>ий.</a:t>
            </a:r>
            <a:endParaRPr lang="ru-RU" sz="1400" dirty="0" smtClean="0">
              <a:solidFill>
                <a:srgbClr val="90408A"/>
              </a:solidFill>
            </a:endParaRPr>
          </a:p>
          <a:p>
            <a:pPr algn="just">
              <a:defRPr/>
            </a:pPr>
            <a:endParaRPr lang="ru-RU" sz="1100" b="1" dirty="0" smtClean="0">
              <a:solidFill>
                <a:srgbClr val="9040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№179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22294"/>
            <a:ext cx="4935243" cy="2286016"/>
          </a:xfrm>
        </p:spPr>
        <p:txBody>
          <a:bodyPr/>
          <a:lstStyle/>
          <a:p>
            <a:r>
              <a:rPr lang="ru-RU" b="1" dirty="0" smtClean="0"/>
              <a:t>б) Низ</a:t>
            </a:r>
            <a:r>
              <a:rPr lang="ru-RU" b="1" dirty="0" smtClean="0">
                <a:solidFill>
                  <a:srgbClr val="FF0000"/>
                </a:solidFill>
              </a:rPr>
              <a:t>к</a:t>
            </a:r>
            <a:r>
              <a:rPr lang="ru-RU" b="1" dirty="0" smtClean="0"/>
              <a:t>ие потолки, ко</a:t>
            </a:r>
            <a:r>
              <a:rPr lang="ru-RU" b="1" u="sng" dirty="0" smtClean="0">
                <a:solidFill>
                  <a:srgbClr val="0070C0"/>
                </a:solidFill>
              </a:rPr>
              <a:t>ч</a:t>
            </a:r>
            <a:r>
              <a:rPr lang="ru-RU" b="1" dirty="0" smtClean="0">
                <a:solidFill>
                  <a:srgbClr val="FF0000"/>
                </a:solidFill>
              </a:rPr>
              <a:t>ев</a:t>
            </a:r>
            <a:r>
              <a:rPr lang="ru-RU" b="1" dirty="0" smtClean="0"/>
              <a:t>ое скотоводство, усид</a:t>
            </a:r>
            <a:r>
              <a:rPr lang="ru-RU" b="1" dirty="0" smtClean="0">
                <a:solidFill>
                  <a:srgbClr val="00B050"/>
                </a:solidFill>
              </a:rPr>
              <a:t>чив</a:t>
            </a:r>
            <a:r>
              <a:rPr lang="ru-RU" b="1" dirty="0" smtClean="0"/>
              <a:t>ый ученик, ил</a:t>
            </a:r>
            <a:r>
              <a:rPr lang="ru-RU" b="1" dirty="0" smtClean="0">
                <a:solidFill>
                  <a:srgbClr val="00B050"/>
                </a:solidFill>
              </a:rPr>
              <a:t>ист</a:t>
            </a:r>
            <a:r>
              <a:rPr lang="ru-RU" b="1" dirty="0" smtClean="0"/>
              <a:t>ые почвы, ступен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чат</a:t>
            </a:r>
            <a:r>
              <a:rPr lang="ru-RU" b="1" dirty="0" smtClean="0"/>
              <a:t>ые террасы, француз</a:t>
            </a:r>
            <a:r>
              <a:rPr lang="ru-RU" b="1" dirty="0" smtClean="0">
                <a:solidFill>
                  <a:srgbClr val="FF0000"/>
                </a:solidFill>
              </a:rPr>
              <a:t>ск</a:t>
            </a:r>
            <a:r>
              <a:rPr lang="ru-RU" b="1" dirty="0" smtClean="0"/>
              <a:t>ий язык, скольз</a:t>
            </a:r>
            <a:r>
              <a:rPr lang="ru-RU" b="1" dirty="0" smtClean="0">
                <a:solidFill>
                  <a:srgbClr val="FF0000"/>
                </a:solidFill>
              </a:rPr>
              <a:t>к</a:t>
            </a:r>
            <a:r>
              <a:rPr lang="ru-RU" b="1" dirty="0" smtClean="0"/>
              <a:t>ая тропа, Петербург</a:t>
            </a:r>
            <a:r>
              <a:rPr lang="ru-RU" b="1" dirty="0" smtClean="0">
                <a:solidFill>
                  <a:srgbClr val="FF0000"/>
                </a:solidFill>
              </a:rPr>
              <a:t>ск</a:t>
            </a:r>
            <a:r>
              <a:rPr lang="ru-RU" b="1" dirty="0" smtClean="0"/>
              <a:t>ое общество, гру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ш</a:t>
            </a:r>
            <a:r>
              <a:rPr lang="ru-RU" b="1" dirty="0" smtClean="0">
                <a:solidFill>
                  <a:srgbClr val="0070C0"/>
                </a:solidFill>
              </a:rPr>
              <a:t>ев</a:t>
            </a:r>
            <a:r>
              <a:rPr lang="ru-RU" b="1" dirty="0" smtClean="0"/>
              <a:t>ый сад, пород</a:t>
            </a:r>
            <a:r>
              <a:rPr lang="ru-RU" b="1" dirty="0" smtClean="0">
                <a:solidFill>
                  <a:srgbClr val="00B050"/>
                </a:solidFill>
              </a:rPr>
              <a:t>ист</a:t>
            </a:r>
            <a:r>
              <a:rPr lang="ru-RU" b="1" dirty="0" smtClean="0"/>
              <a:t>ый конь, вя</a:t>
            </a:r>
            <a:r>
              <a:rPr lang="ru-RU" b="1" dirty="0" smtClean="0">
                <a:solidFill>
                  <a:srgbClr val="00B050"/>
                </a:solidFill>
              </a:rPr>
              <a:t>з</a:t>
            </a:r>
            <a:r>
              <a:rPr lang="ru-RU" b="1" dirty="0" smtClean="0">
                <a:solidFill>
                  <a:srgbClr val="FF0000"/>
                </a:solidFill>
              </a:rPr>
              <a:t>к</a:t>
            </a:r>
            <a:r>
              <a:rPr lang="ru-RU" b="1" dirty="0" smtClean="0"/>
              <a:t>ая почва, гигант</a:t>
            </a:r>
            <a:r>
              <a:rPr lang="ru-RU" b="1" dirty="0" smtClean="0">
                <a:solidFill>
                  <a:srgbClr val="FF0000"/>
                </a:solidFill>
              </a:rPr>
              <a:t>ск</a:t>
            </a:r>
            <a:r>
              <a:rPr lang="ru-RU" b="1" dirty="0" smtClean="0"/>
              <a:t>ий завод, матрос</a:t>
            </a:r>
            <a:r>
              <a:rPr lang="ru-RU" b="1" dirty="0" smtClean="0">
                <a:solidFill>
                  <a:srgbClr val="FF0000"/>
                </a:solidFill>
              </a:rPr>
              <a:t>ск</a:t>
            </a:r>
            <a:r>
              <a:rPr lang="ru-RU" b="1" dirty="0" smtClean="0"/>
              <a:t>ая душа, киргиз</a:t>
            </a:r>
            <a:r>
              <a:rPr lang="ru-RU" b="1" dirty="0" smtClean="0">
                <a:solidFill>
                  <a:srgbClr val="FF0000"/>
                </a:solidFill>
              </a:rPr>
              <a:t>ск</a:t>
            </a:r>
            <a:r>
              <a:rPr lang="ru-RU" b="1" dirty="0" smtClean="0"/>
              <a:t>ие степи, колен</a:t>
            </a:r>
            <a:r>
              <a:rPr lang="ru-RU" b="1" dirty="0" smtClean="0">
                <a:solidFill>
                  <a:srgbClr val="00B050"/>
                </a:solidFill>
              </a:rPr>
              <a:t>чат</a:t>
            </a:r>
            <a:r>
              <a:rPr lang="ru-RU" b="1" dirty="0" smtClean="0"/>
              <a:t>ый вал, дощатый настил, болот</a:t>
            </a:r>
            <a:r>
              <a:rPr lang="ru-RU" b="1" dirty="0" smtClean="0">
                <a:solidFill>
                  <a:srgbClr val="00B050"/>
                </a:solidFill>
              </a:rPr>
              <a:t>ист</a:t>
            </a:r>
            <a:r>
              <a:rPr lang="ru-RU" b="1" dirty="0" smtClean="0"/>
              <a:t>ое место, рез</a:t>
            </a:r>
            <a:r>
              <a:rPr lang="ru-RU" b="1" dirty="0" smtClean="0">
                <a:solidFill>
                  <a:srgbClr val="FF0000"/>
                </a:solidFill>
              </a:rPr>
              <a:t>к</a:t>
            </a:r>
            <a:r>
              <a:rPr lang="ru-RU" b="1" dirty="0" smtClean="0"/>
              <a:t>ий тон, черкес</a:t>
            </a:r>
            <a:r>
              <a:rPr lang="ru-RU" b="1" dirty="0" smtClean="0">
                <a:solidFill>
                  <a:srgbClr val="FF0000"/>
                </a:solidFill>
              </a:rPr>
              <a:t>ск</a:t>
            </a:r>
            <a:r>
              <a:rPr lang="ru-RU" b="1" dirty="0" smtClean="0"/>
              <a:t>ая шапка, тка</a:t>
            </a:r>
            <a:r>
              <a:rPr lang="ru-RU" b="1" dirty="0" smtClean="0">
                <a:solidFill>
                  <a:srgbClr val="0070C0"/>
                </a:solidFill>
              </a:rPr>
              <a:t>ц</a:t>
            </a:r>
            <a:r>
              <a:rPr lang="ru-RU" b="1" dirty="0" smtClean="0">
                <a:solidFill>
                  <a:srgbClr val="00B050"/>
                </a:solidFill>
              </a:rPr>
              <a:t>к</a:t>
            </a:r>
            <a:r>
              <a:rPr lang="ru-RU" b="1" dirty="0" smtClean="0"/>
              <a:t>ий станок, сибир</a:t>
            </a:r>
            <a:r>
              <a:rPr lang="ru-RU" b="1" dirty="0" smtClean="0">
                <a:solidFill>
                  <a:srgbClr val="0070C0"/>
                </a:solidFill>
              </a:rPr>
              <a:t>ск</a:t>
            </a:r>
            <a:r>
              <a:rPr lang="ru-RU" b="1" dirty="0" smtClean="0"/>
              <a:t>ая деревня, забот</a:t>
            </a:r>
            <a:r>
              <a:rPr lang="ru-RU" b="1" dirty="0" smtClean="0">
                <a:solidFill>
                  <a:srgbClr val="00B050"/>
                </a:solidFill>
              </a:rPr>
              <a:t>лив</a:t>
            </a:r>
            <a:r>
              <a:rPr lang="ru-RU" b="1" dirty="0" smtClean="0"/>
              <a:t>ый хозяин, завист</a:t>
            </a:r>
            <a:r>
              <a:rPr lang="ru-RU" b="1" dirty="0" smtClean="0">
                <a:solidFill>
                  <a:srgbClr val="00B050"/>
                </a:solidFill>
              </a:rPr>
              <a:t>лив</a:t>
            </a:r>
            <a:r>
              <a:rPr lang="ru-RU" b="1" dirty="0" smtClean="0"/>
              <a:t>ый человек, поклад</a:t>
            </a:r>
            <a:r>
              <a:rPr lang="ru-RU" b="1" dirty="0" smtClean="0">
                <a:solidFill>
                  <a:srgbClr val="00B050"/>
                </a:solidFill>
              </a:rPr>
              <a:t>ист</a:t>
            </a:r>
            <a:r>
              <a:rPr lang="ru-RU" b="1" dirty="0" smtClean="0"/>
              <a:t>ый характер, яблон</a:t>
            </a:r>
            <a:r>
              <a:rPr lang="ru-RU" b="1" dirty="0" smtClean="0">
                <a:solidFill>
                  <a:srgbClr val="00B050"/>
                </a:solidFill>
              </a:rPr>
              <a:t>ев</a:t>
            </a:r>
            <a:r>
              <a:rPr lang="ru-RU" b="1" dirty="0" smtClean="0"/>
              <a:t>ый сад, талант</a:t>
            </a:r>
            <a:r>
              <a:rPr lang="ru-RU" b="1" dirty="0" smtClean="0">
                <a:solidFill>
                  <a:srgbClr val="00B050"/>
                </a:solidFill>
              </a:rPr>
              <a:t>лив</a:t>
            </a:r>
            <a:r>
              <a:rPr lang="ru-RU" b="1" dirty="0" smtClean="0"/>
              <a:t>ый инженер, рыбац</a:t>
            </a:r>
            <a:r>
              <a:rPr lang="ru-RU" b="1" dirty="0" smtClean="0">
                <a:solidFill>
                  <a:srgbClr val="00B0F0"/>
                </a:solidFill>
              </a:rPr>
              <a:t>к</a:t>
            </a:r>
            <a:r>
              <a:rPr lang="ru-RU" b="1" dirty="0" smtClean="0"/>
              <a:t>ий поселок, Оренбург</a:t>
            </a:r>
            <a:r>
              <a:rPr lang="ru-RU" b="1" dirty="0" smtClean="0">
                <a:solidFill>
                  <a:srgbClr val="0070C0"/>
                </a:solidFill>
              </a:rPr>
              <a:t>ск</a:t>
            </a:r>
            <a:r>
              <a:rPr lang="ru-RU" b="1" dirty="0" smtClean="0"/>
              <a:t>ие степи, свет</a:t>
            </a:r>
            <a:r>
              <a:rPr lang="ru-RU" b="1" dirty="0" smtClean="0">
                <a:solidFill>
                  <a:srgbClr val="00B050"/>
                </a:solidFill>
              </a:rPr>
              <a:t>ск</a:t>
            </a:r>
            <a:r>
              <a:rPr lang="ru-RU" b="1" dirty="0" smtClean="0"/>
              <a:t>ое общество, </a:t>
            </a:r>
            <a:r>
              <a:rPr lang="ru-RU" b="1" dirty="0" err="1" smtClean="0"/>
              <a:t>полес</a:t>
            </a:r>
            <a:r>
              <a:rPr lang="ru-RU" b="1" dirty="0" err="1" smtClean="0">
                <a:solidFill>
                  <a:srgbClr val="0070C0"/>
                </a:solidFill>
              </a:rPr>
              <a:t>ск</a:t>
            </a:r>
            <a:r>
              <a:rPr lang="ru-RU" b="1" dirty="0" err="1" smtClean="0"/>
              <a:t>ие</a:t>
            </a:r>
            <a:r>
              <a:rPr lang="ru-RU" b="1" dirty="0" smtClean="0"/>
              <a:t> леса, богатыр</a:t>
            </a:r>
            <a:r>
              <a:rPr lang="ru-RU" b="1" dirty="0" smtClean="0">
                <a:solidFill>
                  <a:srgbClr val="0070C0"/>
                </a:solidFill>
              </a:rPr>
              <a:t>ск</a:t>
            </a:r>
            <a:r>
              <a:rPr lang="ru-RU" b="1" dirty="0" smtClean="0"/>
              <a:t>ое здоровье.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58764" y="1117208"/>
            <a:ext cx="3528392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Вспомним правописание суффиксов имён существительных и прилагательных</a:t>
            </a:r>
          </a:p>
        </p:txBody>
      </p:sp>
      <p:sp>
        <p:nvSpPr>
          <p:cNvPr id="4" name="Овал 3"/>
          <p:cNvSpPr/>
          <p:nvPr/>
        </p:nvSpPr>
        <p:spPr>
          <a:xfrm>
            <a:off x="938685" y="1045200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938685" y="1693272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658764" y="1766441"/>
            <a:ext cx="33123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Сделаем упражнения для закрепления по данной теме</a:t>
            </a:r>
          </a:p>
        </p:txBody>
      </p:sp>
    </p:spTree>
    <p:extLst>
      <p:ext uri="{BB962C8B-B14F-4D97-AF65-F5344CB8AC3E}">
        <p14:creationId xmlns:p14="http://schemas.microsoft.com/office/powerpoint/2010/main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58764" y="1190377"/>
            <a:ext cx="3528392" cy="646331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Вспомнили правописание </a:t>
            </a:r>
            <a:r>
              <a:rPr lang="ru-RU" sz="1400" dirty="0" smtClean="0">
                <a:solidFill>
                  <a:srgbClr val="0070C0"/>
                </a:solidFill>
              </a:rPr>
              <a:t>суффиксов имён существительных и прилагательных</a:t>
            </a:r>
          </a:p>
          <a:p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38685" y="1118369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938685" y="1766441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86756" y="1766441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400" dirty="0">
                <a:solidFill>
                  <a:srgbClr val="0070C0"/>
                </a:solidFill>
                <a:latin typeface="Arial"/>
                <a:cs typeface="Arial"/>
              </a:rPr>
              <a:t>Сделали упражнения для закрепления по данной теме</a:t>
            </a:r>
          </a:p>
        </p:txBody>
      </p:sp>
    </p:spTree>
    <p:extLst>
      <p:ext uri="{BB962C8B-B14F-4D97-AF65-F5344CB8AC3E}">
        <p14:creationId xmlns:p14="http://schemas.microsoft.com/office/powerpoint/2010/main" val="8481885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676" y="902345"/>
            <a:ext cx="4608512" cy="584775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Выполнить упражнение №76 на странице 59</a:t>
            </a:r>
          </a:p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Выполнить упражнение № 77 (а) на странице 55</a:t>
            </a:r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5446" y="622293"/>
            <a:ext cx="4714907" cy="714380"/>
          </a:xfr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Правописание суффиксов </a:t>
            </a:r>
            <a:b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имён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существительных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b="5121"/>
          <a:stretch>
            <a:fillRect/>
          </a:stretch>
        </p:blipFill>
        <p:spPr bwMode="auto">
          <a:xfrm>
            <a:off x="1597017" y="1908177"/>
            <a:ext cx="2143140" cy="114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кругленный прямоугольник 57"/>
          <p:cNvSpPr/>
          <p:nvPr/>
        </p:nvSpPr>
        <p:spPr>
          <a:xfrm>
            <a:off x="1168388" y="122227"/>
            <a:ext cx="3643338" cy="344226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Суффиксы существительных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973" y="902345"/>
            <a:ext cx="900913" cy="338008"/>
          </a:xfr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-ЧИК-  </a:t>
            </a:r>
            <a:endParaRPr lang="ru-RU" sz="1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0345" y="2095635"/>
            <a:ext cx="104032" cy="328982"/>
          </a:xfrm>
          <a:prstGeom prst="rect">
            <a:avLst/>
          </a:prstGeom>
          <a:noFill/>
        </p:spPr>
        <p:txBody>
          <a:bodyPr wrap="none" lIns="51481" tIns="25740" rIns="51481" bIns="25740" rtlCol="0">
            <a:spAutoFit/>
          </a:bodyPr>
          <a:lstStyle/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971808" y="865435"/>
            <a:ext cx="1801813" cy="390537"/>
          </a:xfrm>
          <a:prstGeom prst="rect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1481" tIns="25740" rIns="51481" bIns="25740">
            <a:spAutoFit/>
          </a:bodyPr>
          <a:lstStyle/>
          <a:p>
            <a:pPr algn="ctr">
              <a:defRPr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исходная </a:t>
            </a:r>
          </a:p>
          <a:p>
            <a:pPr algn="ctr">
              <a:defRPr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часть слова</a:t>
            </a:r>
            <a:endParaRPr lang="ru-RU" sz="11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66676" y="1406401"/>
            <a:ext cx="1479600" cy="421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3300"/>
            </a:solidFill>
          </a:ln>
        </p:spPr>
        <p:txBody>
          <a:bodyPr wrap="none" lIns="51481" tIns="25740" rIns="51481" bIns="25740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Оканчивается на 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2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- т, </a:t>
            </a:r>
            <a:r>
              <a:rPr lang="ru-RU" sz="1200" b="1" i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2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- с, ж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02980" y="1478409"/>
            <a:ext cx="1584176" cy="39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3300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Оканчивается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1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   </a:t>
            </a:r>
            <a:r>
              <a:rPr lang="ru-RU" sz="11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 - т, з - с, ж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035028" y="2054473"/>
            <a:ext cx="835825" cy="3289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-</a:t>
            </a:r>
            <a:r>
              <a:rPr lang="ru-RU" b="1" dirty="0">
                <a:solidFill>
                  <a:srgbClr val="FF3300"/>
                </a:solidFill>
                <a:latin typeface="Arial" charset="0"/>
                <a:cs typeface="Arial" charset="0"/>
              </a:rPr>
              <a:t>Щ</a:t>
            </a:r>
            <a:r>
              <a:rPr lang="ru-RU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ИК-</a:t>
            </a:r>
            <a:endParaRPr lang="ru-RU" b="1" dirty="0">
              <a:solidFill>
                <a:srgbClr val="FF3300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311264" y="2050483"/>
            <a:ext cx="727536" cy="3289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lIns="51481" tIns="25740" rIns="51481" bIns="25740"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Arial" charset="0"/>
                <a:cs typeface="Arial" charset="0"/>
              </a:rPr>
              <a:t>-ЧИК-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6884" y="622293"/>
            <a:ext cx="5000659" cy="2135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1481" tIns="25740" rIns="51481" bIns="25740"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Значение лица по профессии, роду занятий</a:t>
            </a:r>
            <a:endParaRPr lang="ru-RU" sz="1050" dirty="0"/>
          </a:p>
        </p:txBody>
      </p:sp>
      <p:cxnSp>
        <p:nvCxnSpPr>
          <p:cNvPr id="41" name="Прямая со стрелкой 40"/>
          <p:cNvCxnSpPr>
            <a:stCxn id="34" idx="2"/>
          </p:cNvCxnSpPr>
          <p:nvPr/>
        </p:nvCxnSpPr>
        <p:spPr>
          <a:xfrm flipH="1">
            <a:off x="1730772" y="1255972"/>
            <a:ext cx="1141943" cy="1504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882900" y="1262385"/>
            <a:ext cx="1008112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низ 48"/>
          <p:cNvSpPr/>
          <p:nvPr/>
        </p:nvSpPr>
        <p:spPr>
          <a:xfrm>
            <a:off x="1525578" y="1836169"/>
            <a:ext cx="180183" cy="236605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4323060" y="1838449"/>
            <a:ext cx="180183" cy="236605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40528" y="2399843"/>
            <a:ext cx="1939406" cy="7290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51481" tIns="25740" rIns="51481" bIns="25740" rtlCol="0">
            <a:spAutoFit/>
          </a:bodyPr>
          <a:lstStyle/>
          <a:p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Перевод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ить – 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перевод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чик</a:t>
            </a:r>
          </a:p>
          <a:p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Воз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ить – 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воз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чик</a:t>
            </a:r>
          </a:p>
          <a:p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Разнос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ить – 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разнос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чик</a:t>
            </a:r>
          </a:p>
          <a:p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Перебеж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ать – 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перебеж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чик</a:t>
            </a:r>
            <a:endParaRPr lang="ru-RU" sz="1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14948" y="2414513"/>
            <a:ext cx="2125355" cy="7290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51481" tIns="25740" rIns="51481" bIns="25740" rtlCol="0">
            <a:spAutoFit/>
          </a:bodyPr>
          <a:lstStyle/>
          <a:p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Бето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бето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щик</a:t>
            </a:r>
            <a:endParaRPr lang="ru-RU" sz="1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Компьюте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 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компьюте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щик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Экскавато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экскавато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щик</a:t>
            </a:r>
          </a:p>
          <a:p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Лакиро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ать – лакиро</a:t>
            </a:r>
            <a:r>
              <a:rPr lang="ru-RU" sz="11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щик</a:t>
            </a:r>
            <a:endParaRPr lang="ru-RU" sz="1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06636" y="2414513"/>
            <a:ext cx="5000065" cy="729091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Помнить!</a:t>
            </a:r>
          </a:p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Перед 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суффиксом </a:t>
            </a: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щик</a:t>
            </a: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Ь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пишется только после </a:t>
            </a: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Л-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: крове</a:t>
            </a:r>
            <a:r>
              <a:rPr lang="ru-RU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щик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, пи</a:t>
            </a: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щик, прогу</a:t>
            </a: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щик,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тексти</a:t>
            </a:r>
            <a:r>
              <a:rPr lang="ru-RU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щик</a:t>
            </a:r>
          </a:p>
          <a:p>
            <a:pPr algn="ctr"/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4179044" y="902345"/>
            <a:ext cx="900913" cy="285752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51481" tIns="25740" rIns="51481" bIns="25740" rtlCol="0" anchor="ctr">
            <a:normAutofit fontScale="92500" lnSpcReduction="1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-ЩИК-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9" grpId="0" animBg="1"/>
      <p:bldP spid="50" grpId="0" animBg="1"/>
      <p:bldP spid="52" grpId="0" build="allAtOnce" animBg="1"/>
      <p:bldP spid="53" grpId="0" build="allAtOnce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Суффиксы –чик-  и –</a:t>
            </a:r>
            <a:r>
              <a:rPr lang="ru-RU" dirty="0" err="1" smtClean="0"/>
              <a:t>щик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54436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Основа заканчивается на </a:t>
            </a:r>
            <a:r>
              <a:rPr lang="ru-RU" sz="1600" b="1" dirty="0" err="1" smtClean="0">
                <a:solidFill>
                  <a:srgbClr val="0070C0"/>
                </a:solidFill>
              </a:rPr>
              <a:t>д</a:t>
            </a:r>
            <a:r>
              <a:rPr lang="ru-RU" sz="1600" b="1" dirty="0" smtClean="0">
                <a:solidFill>
                  <a:srgbClr val="0070C0"/>
                </a:solidFill>
              </a:rPr>
              <a:t>, т, </a:t>
            </a:r>
            <a:r>
              <a:rPr lang="ru-RU" sz="1600" b="1" dirty="0" err="1" smtClean="0">
                <a:solidFill>
                  <a:srgbClr val="0070C0"/>
                </a:solidFill>
              </a:rPr>
              <a:t>з</a:t>
            </a:r>
            <a:r>
              <a:rPr lang="ru-RU" sz="1600" b="1" dirty="0" smtClean="0">
                <a:solidFill>
                  <a:srgbClr val="0070C0"/>
                </a:solidFill>
              </a:rPr>
              <a:t>, с </a:t>
            </a:r>
            <a:r>
              <a:rPr lang="ru-RU" sz="1600" dirty="0" smtClean="0"/>
              <a:t>и </a:t>
            </a:r>
            <a:r>
              <a:rPr lang="ru-RU" sz="1600" b="1" dirty="0" smtClean="0">
                <a:solidFill>
                  <a:srgbClr val="0070C0"/>
                </a:solidFill>
              </a:rPr>
              <a:t>ж</a:t>
            </a:r>
            <a:r>
              <a:rPr lang="ru-RU" sz="1600" dirty="0" smtClean="0"/>
              <a:t> </a:t>
            </a:r>
          </a:p>
          <a:p>
            <a:endParaRPr lang="ru-RU" sz="1800" dirty="0" smtClean="0"/>
          </a:p>
          <a:p>
            <a:r>
              <a:rPr lang="ru-RU" sz="1800" dirty="0" smtClean="0"/>
              <a:t>Во</a:t>
            </a:r>
            <a:r>
              <a:rPr lang="ru-RU" sz="1800" dirty="0" smtClean="0">
                <a:solidFill>
                  <a:srgbClr val="0070C0"/>
                </a:solidFill>
              </a:rPr>
              <a:t>з</a:t>
            </a:r>
            <a:r>
              <a:rPr lang="ru-RU" sz="1800" dirty="0" smtClean="0">
                <a:solidFill>
                  <a:srgbClr val="FF0000"/>
                </a:solidFill>
              </a:rPr>
              <a:t>чик</a:t>
            </a: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Нала</a:t>
            </a:r>
            <a:r>
              <a:rPr lang="ru-RU" sz="1800" dirty="0" smtClean="0">
                <a:solidFill>
                  <a:srgbClr val="0070C0"/>
                </a:solidFill>
              </a:rPr>
              <a:t>д</a:t>
            </a:r>
            <a:r>
              <a:rPr lang="ru-RU" sz="1800" dirty="0" smtClean="0">
                <a:solidFill>
                  <a:srgbClr val="FF0000"/>
                </a:solidFill>
              </a:rPr>
              <a:t>чик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Перепи</a:t>
            </a:r>
            <a:r>
              <a:rPr lang="ru-RU" sz="1800" dirty="0" smtClean="0">
                <a:solidFill>
                  <a:srgbClr val="0070C0"/>
                </a:solidFill>
              </a:rPr>
              <a:t>с</a:t>
            </a:r>
            <a:r>
              <a:rPr lang="ru-RU" sz="1800" dirty="0" smtClean="0">
                <a:solidFill>
                  <a:srgbClr val="FF0000"/>
                </a:solidFill>
              </a:rPr>
              <a:t>чик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215991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Во всех остальных случаях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Ба</a:t>
            </a:r>
            <a:r>
              <a:rPr lang="ru-RU" sz="1600" dirty="0" smtClean="0">
                <a:solidFill>
                  <a:srgbClr val="00B050"/>
                </a:solidFill>
              </a:rPr>
              <a:t>н</a:t>
            </a:r>
            <a:r>
              <a:rPr lang="ru-RU" sz="1600" dirty="0" smtClean="0">
                <a:solidFill>
                  <a:srgbClr val="FF0000"/>
                </a:solidFill>
              </a:rPr>
              <a:t>щик</a:t>
            </a:r>
          </a:p>
          <a:p>
            <a:endParaRPr lang="ru-RU" sz="1600" dirty="0" smtClean="0"/>
          </a:p>
          <a:p>
            <a:r>
              <a:rPr lang="ru-RU" sz="1600" dirty="0" smtClean="0"/>
              <a:t>Фрезеро</a:t>
            </a:r>
            <a:r>
              <a:rPr lang="ru-RU" sz="1600" dirty="0" smtClean="0">
                <a:solidFill>
                  <a:srgbClr val="00B050"/>
                </a:solidFill>
              </a:rPr>
              <a:t>в</a:t>
            </a:r>
            <a:r>
              <a:rPr lang="ru-RU" sz="1600" dirty="0" smtClean="0">
                <a:solidFill>
                  <a:srgbClr val="FF0000"/>
                </a:solidFill>
              </a:rPr>
              <a:t>щик</a:t>
            </a:r>
          </a:p>
          <a:p>
            <a:endParaRPr lang="ru-RU" sz="1600" dirty="0" smtClean="0"/>
          </a:p>
          <a:p>
            <a:r>
              <a:rPr lang="ru-RU" sz="1600" dirty="0" smtClean="0"/>
              <a:t>Пиль</a:t>
            </a:r>
            <a:r>
              <a:rPr lang="ru-RU" sz="1600" dirty="0" smtClean="0">
                <a:solidFill>
                  <a:srgbClr val="FF0000"/>
                </a:solidFill>
              </a:rPr>
              <a:t>щик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10801" y="236594"/>
            <a:ext cx="855867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2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-ЕК-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254" y="777406"/>
            <a:ext cx="2120096" cy="4828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lIns="51481" tIns="25740" rIns="51481" bIns="25740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 склонении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гласный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-Е-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выпадает 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527" y="1250617"/>
            <a:ext cx="1593158" cy="390537"/>
          </a:xfrm>
          <a:prstGeom prst="rect">
            <a:avLst/>
          </a:prstGeom>
          <a:noFill/>
        </p:spPr>
        <p:txBody>
          <a:bodyPr wrap="none" lIns="51481" tIns="25740" rIns="51481" bIns="25740" rtlCol="0">
            <a:spAutoFit/>
          </a:bodyPr>
          <a:lstStyle/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Кусоч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кусоч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Платоч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платоч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3082" y="777406"/>
            <a:ext cx="2387798" cy="4828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lIns="51481" tIns="25740" rIns="51481" bIns="25740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 склонении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гласный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-И-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выпадает 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8585" y="1250617"/>
            <a:ext cx="1549876" cy="390537"/>
          </a:xfrm>
          <a:prstGeom prst="rect">
            <a:avLst/>
          </a:prstGeom>
          <a:noFill/>
        </p:spPr>
        <p:txBody>
          <a:bodyPr wrap="none" lIns="51481" tIns="25740" rIns="51481" bIns="25740" rtlCol="0">
            <a:spAutoFit/>
          </a:bodyPr>
          <a:lstStyle/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Ключ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ключ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Пальч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пальч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</a:t>
            </a:r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41440" y="1825230"/>
            <a:ext cx="675684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2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-ОК-  </a:t>
            </a:r>
            <a:endParaRPr lang="ru-RU" sz="15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153174" y="1825230"/>
            <a:ext cx="675684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2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-ЕК-  </a:t>
            </a:r>
            <a:endParaRPr lang="ru-RU" sz="15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56759" y="2061835"/>
            <a:ext cx="1801825" cy="202805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85000" lnSpcReduction="2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после шипящих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216213" y="2095636"/>
            <a:ext cx="540546" cy="23660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58584" y="2095636"/>
            <a:ext cx="495502" cy="23660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0436" y="2366042"/>
            <a:ext cx="1331160" cy="221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lIns="51481" tIns="25740" rIns="51481" bIns="25740" rtlCol="0">
            <a:spAutoFit/>
          </a:bodyPr>
          <a:lstStyle/>
          <a:p>
            <a:r>
              <a:rPr lang="ru-RU" sz="1100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од ударением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58584" y="2366042"/>
            <a:ext cx="1216232" cy="221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lIns="51481" tIns="25740" rIns="51481" bIns="25740" rtlCol="0">
            <a:spAutoFit/>
          </a:bodyPr>
          <a:lstStyle/>
          <a:p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без ударения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5573" y="2568846"/>
            <a:ext cx="790053" cy="390537"/>
          </a:xfrm>
          <a:prstGeom prst="rect">
            <a:avLst/>
          </a:prstGeom>
          <a:noFill/>
        </p:spPr>
        <p:txBody>
          <a:bodyPr wrap="none" lIns="51481" tIns="25740" rIns="51481" bIns="25740" rtlCol="0">
            <a:spAutoFit/>
          </a:bodyPr>
          <a:lstStyle/>
          <a:p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крюч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земляч</a:t>
            </a:r>
            <a:r>
              <a:rPr lang="ru-RU" sz="11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3813" y="2568846"/>
            <a:ext cx="711506" cy="498259"/>
          </a:xfrm>
          <a:prstGeom prst="rect">
            <a:avLst/>
          </a:prstGeom>
          <a:noFill/>
        </p:spPr>
        <p:txBody>
          <a:bodyPr wrap="none" lIns="51481" tIns="25740" rIns="51481" bIns="25740" rtlCol="0">
            <a:spAutoFit/>
          </a:bodyPr>
          <a:lstStyle/>
          <a:p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горОш</a:t>
            </a:r>
            <a:r>
              <a:rPr lang="ru-RU" sz="1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144178" y="236594"/>
            <a:ext cx="855867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2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-ИК-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39892" y="122227"/>
            <a:ext cx="2395157" cy="357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>
              <a:lnSpc>
                <a:spcPct val="90000"/>
              </a:lnSpc>
            </a:pPr>
            <a:r>
              <a:rPr lang="ru-RU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1126121" y="540801"/>
            <a:ext cx="225228" cy="1690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459497" y="540801"/>
            <a:ext cx="225228" cy="16900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4588" y="38249"/>
            <a:ext cx="5544616" cy="30963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1" grpId="0" animBg="1"/>
      <p:bldP spid="20" grpId="0" animBg="1"/>
      <p:bldP spid="21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1896" y="168993"/>
            <a:ext cx="2030777" cy="359759"/>
          </a:xfrm>
          <a:prstGeom prst="rect">
            <a:avLst/>
          </a:prstGeom>
          <a:noFill/>
        </p:spPr>
        <p:txBody>
          <a:bodyPr wrap="none" lIns="51481" tIns="25740" rIns="51481" bIns="25740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-ЕК-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-ИК-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570" y="722603"/>
            <a:ext cx="2207236" cy="2267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Станоч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Кирпич…к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Листоч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Ключ…к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Человеч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...к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Денёч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Гвозд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...к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Осл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63082" y="709805"/>
            <a:ext cx="2207236" cy="22679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Станоч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Кирпич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Листоч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Ключ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Человеч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Денёч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Гвозд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Осл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Прянич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1928" y="758329"/>
            <a:ext cx="2207236" cy="22145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Рисунок6"/>
          <p:cNvPicPr/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4168784" y="1408111"/>
            <a:ext cx="984030" cy="7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144178" y="168992"/>
            <a:ext cx="675684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2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-ИЦ-  </a:t>
            </a:r>
            <a:endParaRPr lang="ru-RU" sz="15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45938" y="168992"/>
            <a:ext cx="675684" cy="270406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1481" tIns="25740" rIns="51481" bIns="25740" anchor="ctr">
            <a:normAutofit fontScale="92500" lnSpcReduction="20000"/>
          </a:bodyPr>
          <a:lstStyle/>
          <a:p>
            <a:pPr algn="ctr" defTabSz="514807"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-ЕЦ-  </a:t>
            </a:r>
            <a:endParaRPr lang="ru-RU" sz="15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253" y="574602"/>
            <a:ext cx="2477510" cy="390537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100" b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latin typeface="Arial" pitchFamily="34" charset="0"/>
                <a:cs typeface="Arial" pitchFamily="34" charset="0"/>
              </a:rPr>
              <a:t>существительных  </a:t>
            </a:r>
            <a:endParaRPr lang="ru-RU" sz="11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u="sng" dirty="0" smtClean="0">
                <a:latin typeface="Arial" pitchFamily="34" charset="0"/>
                <a:cs typeface="Arial" pitchFamily="34" charset="0"/>
              </a:rPr>
              <a:t>мужского рода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63083" y="574602"/>
            <a:ext cx="2387408" cy="605981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 существительных  </a:t>
            </a:r>
          </a:p>
          <a:p>
            <a:pPr algn="ctr"/>
            <a:r>
              <a:rPr lang="ru-RU" sz="1200" b="1" u="sng" dirty="0" smtClean="0">
                <a:latin typeface="Arial" pitchFamily="34" charset="0"/>
                <a:cs typeface="Arial" pitchFamily="34" charset="0"/>
              </a:rPr>
              <a:t>женского рода</a:t>
            </a: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0254" y="1193797"/>
            <a:ext cx="2522555" cy="7290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владел</a:t>
            </a:r>
            <a:r>
              <a:rPr lang="ru-RU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(владель</a:t>
            </a:r>
            <a:r>
              <a:rPr lang="ru-RU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капитал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(капиталь</a:t>
            </a:r>
            <a:r>
              <a:rPr lang="ru-RU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мороз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endParaRPr lang="ru-RU" sz="11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рассказ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endParaRPr lang="ru-RU" sz="11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08129" y="1250617"/>
            <a:ext cx="1935366" cy="7906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 lIns="51481" tIns="25740" rIns="51481" bIns="25740">
            <a:spAutoFit/>
          </a:bodyPr>
          <a:lstStyle/>
          <a:p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книж</a:t>
            </a:r>
            <a:r>
              <a:rPr lang="ru-RU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 (книж</a:t>
            </a:r>
            <a:r>
              <a:rPr lang="ru-RU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расав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 (красав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ы) </a:t>
            </a:r>
          </a:p>
          <a:p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владел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луж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6486" y="2028034"/>
            <a:ext cx="2866199" cy="236649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1481" tIns="25740" rIns="51481" bIns="2574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 существительных  </a:t>
            </a:r>
            <a:r>
              <a:rPr lang="ru-RU" sz="1200" b="1" u="sng" dirty="0" smtClean="0">
                <a:latin typeface="Arial" pitchFamily="34" charset="0"/>
                <a:cs typeface="Arial" pitchFamily="34" charset="0"/>
              </a:rPr>
              <a:t>среднего рода 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8256" y="2265367"/>
            <a:ext cx="2113969" cy="421315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-ЕЦ-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если ударение</a:t>
            </a:r>
          </a:p>
          <a:p>
            <a:pPr algn="ctr"/>
            <a:r>
              <a:rPr lang="ru-RU" sz="800" b="1" dirty="0" smtClean="0">
                <a:latin typeface="Arial" pitchFamily="34" charset="0"/>
                <a:cs typeface="Arial" pitchFamily="34" charset="0"/>
              </a:rPr>
              <a:t> падает на окончание</a:t>
            </a:r>
            <a:endParaRPr lang="ru-RU" sz="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63082" y="2265367"/>
            <a:ext cx="1981998" cy="513648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-ИЦ- </a:t>
            </a:r>
          </a:p>
          <a:p>
            <a:pPr algn="ctr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если ударение</a:t>
            </a:r>
          </a:p>
          <a:p>
            <a:pPr algn="ctr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предшествует суффиксу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0345" y="2765433"/>
            <a:ext cx="1789622" cy="421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пальт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письм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ружь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1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25776" y="2693995"/>
            <a:ext cx="2289588" cy="421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здАнь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здорОвь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крЕсл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1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56760" y="101391"/>
            <a:ext cx="2252281" cy="2028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1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11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588" y="38249"/>
            <a:ext cx="5544616" cy="30963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90" y="129944"/>
            <a:ext cx="5189220" cy="377056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-ЕЦ- 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-ИЦ-?</a:t>
            </a:r>
            <a:endParaRPr lang="ru-RU" sz="20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5390" y="574602"/>
            <a:ext cx="2207236" cy="17755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>
              <a:buNone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Скитал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ца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Однофамил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ца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Копь…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цо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Кресл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Счастлив…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ца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Честолюб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Письм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цо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63082" y="574602"/>
            <a:ext cx="2207236" cy="202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lIns="51481" tIns="25740" rIns="51481" bIns="25740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Скитал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ца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Однофамил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ца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Копь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цо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Кресл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це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Счастлив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ца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Честолюб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цо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Страдал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ца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97214" y="622293"/>
            <a:ext cx="2207236" cy="2501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6"/>
          <p:cNvPicPr/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4454536" y="1550987"/>
            <a:ext cx="698278" cy="73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0a17134532b92d674cbcb6c86a59b3a469a13f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8266</TotalTime>
  <Words>848</Words>
  <Application>Microsoft Office PowerPoint</Application>
  <PresentationFormat>Произвольный</PresentationFormat>
  <Paragraphs>224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Monotype Corsiva</vt:lpstr>
      <vt:lpstr>Times New Roman</vt:lpstr>
      <vt:lpstr>Wingdings</vt:lpstr>
      <vt:lpstr>Office Theme</vt:lpstr>
      <vt:lpstr>Русский язык </vt:lpstr>
      <vt:lpstr>Сегодня на уроке </vt:lpstr>
      <vt:lpstr>Правописание суффиксов  имён существительных</vt:lpstr>
      <vt:lpstr>-ЧИК-  </vt:lpstr>
      <vt:lpstr>Суффиксы –чик-  и –щик-</vt:lpstr>
      <vt:lpstr>Презентация PowerPoint</vt:lpstr>
      <vt:lpstr>Презентация PowerPoint</vt:lpstr>
      <vt:lpstr>Презентация PowerPoint</vt:lpstr>
      <vt:lpstr>-ЕЦ-  или  -ИЦ-?</vt:lpstr>
      <vt:lpstr>Презентация PowerPoint</vt:lpstr>
      <vt:lpstr>Презентация PowerPoint</vt:lpstr>
      <vt:lpstr>Правописание суффиксов  имён прилагательных</vt:lpstr>
      <vt:lpstr>Восстановите правило</vt:lpstr>
      <vt:lpstr>Суффиксы –лив- и –чив-</vt:lpstr>
      <vt:lpstr>Суффиксы прилагательных</vt:lpstr>
      <vt:lpstr>Суффикс –ов-</vt:lpstr>
      <vt:lpstr>Суффикс –ист- в прилагательных</vt:lpstr>
      <vt:lpstr>Суффиксы –к- и –ск- </vt:lpstr>
      <vt:lpstr>Упражнение №179</vt:lpstr>
      <vt:lpstr>Сегодня на уроке 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Закирова Ф.М</cp:lastModifiedBy>
  <cp:revision>851</cp:revision>
  <dcterms:created xsi:type="dcterms:W3CDTF">2020-04-13T08:06:06Z</dcterms:created>
  <dcterms:modified xsi:type="dcterms:W3CDTF">2020-11-17T02:53:49Z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