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23"/>
  </p:notesMasterIdLst>
  <p:sldIdLst>
    <p:sldId id="256" r:id="rId2"/>
    <p:sldId id="380" r:id="rId3"/>
    <p:sldId id="403" r:id="rId4"/>
    <p:sldId id="404" r:id="rId5"/>
    <p:sldId id="411" r:id="rId6"/>
    <p:sldId id="405" r:id="rId7"/>
    <p:sldId id="409" r:id="rId8"/>
    <p:sldId id="406" r:id="rId9"/>
    <p:sldId id="410" r:id="rId10"/>
    <p:sldId id="408" r:id="rId11"/>
    <p:sldId id="407" r:id="rId12"/>
    <p:sldId id="420" r:id="rId13"/>
    <p:sldId id="413" r:id="rId14"/>
    <p:sldId id="415" r:id="rId15"/>
    <p:sldId id="416" r:id="rId16"/>
    <p:sldId id="418" r:id="rId17"/>
    <p:sldId id="422" r:id="rId18"/>
    <p:sldId id="417" r:id="rId19"/>
    <p:sldId id="421" r:id="rId20"/>
    <p:sldId id="401" r:id="rId21"/>
    <p:sldId id="298" r:id="rId22"/>
  </p:sldIdLst>
  <p:sldSz cx="5765800" cy="3244850"/>
  <p:notesSz cx="5765800" cy="3244850"/>
  <p:custDataLst>
    <p:tags r:id="rId24"/>
  </p:custDataLst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00239"/>
    <a:srgbClr val="FF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265" autoAdjust="0"/>
    <p:restoredTop sz="83396" autoAdjust="0"/>
  </p:normalViewPr>
  <p:slideViewPr>
    <p:cSldViewPr>
      <p:cViewPr varScale="1">
        <p:scale>
          <a:sx n="91" d="100"/>
          <a:sy n="91" d="100"/>
        </p:scale>
        <p:origin x="461" y="58"/>
      </p:cViewPr>
      <p:guideLst>
        <p:guide orient="horz" pos="288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gs" Target="tags/tag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265488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ABC7B9F-CF58-4E55-B55B-710E01FEC8D9}" type="datetimeFigureOut">
              <a:rPr lang="ru-RU" smtClean="0"/>
              <a:pPr/>
              <a:t>17.11.2020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911350" y="406400"/>
            <a:ext cx="1943100" cy="10937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576263" y="1562100"/>
            <a:ext cx="4613275" cy="12779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3082925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265488" y="3082925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9474D3D-D129-4517-98CF-316D724B133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488648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474D3D-D129-4517-98CF-316D724B133F}" type="slidenum">
              <a:rPr lang="ru-RU" smtClean="0"/>
              <a:pPr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540541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432435" y="1005903"/>
            <a:ext cx="4900930" cy="68141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864870" y="1817116"/>
            <a:ext cx="4036060" cy="8112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11/17/2020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11/17/2020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288290" y="746315"/>
            <a:ext cx="2508123" cy="21416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2969387" y="746315"/>
            <a:ext cx="2508123" cy="21416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11/17/2020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11/17/2020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>
    <p:wedg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11/17/2020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88290" y="726336"/>
            <a:ext cx="2547563" cy="215444"/>
          </a:xfrm>
        </p:spPr>
        <p:txBody>
          <a:bodyPr anchor="b"/>
          <a:lstStyle>
            <a:lvl1pPr marL="0" indent="0">
              <a:buNone/>
              <a:defRPr sz="1400" b="1"/>
            </a:lvl1pPr>
            <a:lvl2pPr marL="257404" indent="0">
              <a:buNone/>
              <a:defRPr sz="1100" b="1"/>
            </a:lvl2pPr>
            <a:lvl3pPr marL="514807" indent="0">
              <a:buNone/>
              <a:defRPr sz="1000" b="1"/>
            </a:lvl3pPr>
            <a:lvl4pPr marL="772211" indent="0">
              <a:buNone/>
              <a:defRPr sz="900" b="1"/>
            </a:lvl4pPr>
            <a:lvl5pPr marL="1029614" indent="0">
              <a:buNone/>
              <a:defRPr sz="900" b="1"/>
            </a:lvl5pPr>
            <a:lvl6pPr marL="1287018" indent="0">
              <a:buNone/>
              <a:defRPr sz="900" b="1"/>
            </a:lvl6pPr>
            <a:lvl7pPr marL="1544422" indent="0">
              <a:buNone/>
              <a:defRPr sz="900" b="1"/>
            </a:lvl7pPr>
            <a:lvl8pPr marL="1801825" indent="0">
              <a:buNone/>
              <a:defRPr sz="900" b="1"/>
            </a:lvl8pPr>
            <a:lvl9pPr marL="2059229" indent="0">
              <a:buNone/>
              <a:defRPr sz="9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288290" y="1029038"/>
            <a:ext cx="2547563" cy="954107"/>
          </a:xfrm>
        </p:spPr>
        <p:txBody>
          <a:bodyPr/>
          <a:lstStyle>
            <a:lvl1pPr>
              <a:defRPr sz="1400"/>
            </a:lvl1pPr>
            <a:lvl2pPr>
              <a:defRPr sz="11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2928946" y="726336"/>
            <a:ext cx="2548564" cy="215444"/>
          </a:xfrm>
        </p:spPr>
        <p:txBody>
          <a:bodyPr anchor="b"/>
          <a:lstStyle>
            <a:lvl1pPr marL="0" indent="0">
              <a:buNone/>
              <a:defRPr sz="1400" b="1"/>
            </a:lvl1pPr>
            <a:lvl2pPr marL="257404" indent="0">
              <a:buNone/>
              <a:defRPr sz="1100" b="1"/>
            </a:lvl2pPr>
            <a:lvl3pPr marL="514807" indent="0">
              <a:buNone/>
              <a:defRPr sz="1000" b="1"/>
            </a:lvl3pPr>
            <a:lvl4pPr marL="772211" indent="0">
              <a:buNone/>
              <a:defRPr sz="900" b="1"/>
            </a:lvl4pPr>
            <a:lvl5pPr marL="1029614" indent="0">
              <a:buNone/>
              <a:defRPr sz="900" b="1"/>
            </a:lvl5pPr>
            <a:lvl6pPr marL="1287018" indent="0">
              <a:buNone/>
              <a:defRPr sz="900" b="1"/>
            </a:lvl6pPr>
            <a:lvl7pPr marL="1544422" indent="0">
              <a:buNone/>
              <a:defRPr sz="900" b="1"/>
            </a:lvl7pPr>
            <a:lvl8pPr marL="1801825" indent="0">
              <a:buNone/>
              <a:defRPr sz="900" b="1"/>
            </a:lvl8pPr>
            <a:lvl9pPr marL="2059229" indent="0">
              <a:buNone/>
              <a:defRPr sz="9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2928946" y="1029038"/>
            <a:ext cx="2548564" cy="954107"/>
          </a:xfrm>
        </p:spPr>
        <p:txBody>
          <a:bodyPr/>
          <a:lstStyle>
            <a:lvl1pPr>
              <a:defRPr sz="1400"/>
            </a:lvl1pPr>
            <a:lvl2pPr>
              <a:defRPr sz="11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>
          <a:xfrm>
            <a:off x="288290" y="3017710"/>
            <a:ext cx="1326134" cy="276999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832045-EBBC-4309-99B0-BEF11014E37E}" type="datetimeFigureOut">
              <a:rPr lang="ru-RU"/>
              <a:pPr>
                <a:defRPr/>
              </a:pPr>
              <a:t>17.11.2020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960372" y="3017710"/>
            <a:ext cx="1845056" cy="276999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4151376" y="3017710"/>
            <a:ext cx="1326134" cy="276999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D414B5-34A8-42CC-88A3-025F6DB2EFC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32435" y="1008007"/>
            <a:ext cx="4900930" cy="315471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864870" y="1838749"/>
            <a:ext cx="4036060" cy="184666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5740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5148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7722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0296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28701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54442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8018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05922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288290" y="3017710"/>
            <a:ext cx="1326134" cy="276999"/>
          </a:xfrm>
        </p:spPr>
        <p:txBody>
          <a:bodyPr/>
          <a:lstStyle/>
          <a:p>
            <a:fld id="{EE844E36-0C7A-4774-B3D2-E249B07836CA}" type="datetimeFigureOut">
              <a:rPr lang="ru-RU" smtClean="0"/>
              <a:pPr/>
              <a:t>17.11.2020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960372" y="3017710"/>
            <a:ext cx="1845056" cy="276999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4151376" y="3017710"/>
            <a:ext cx="1326134" cy="276999"/>
          </a:xfrm>
        </p:spPr>
        <p:txBody>
          <a:bodyPr/>
          <a:lstStyle/>
          <a:p>
            <a:fld id="{8C91E5DA-F6FD-44C1-8A96-975D7F40D7C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288290" y="757132"/>
            <a:ext cx="2546562" cy="1092607"/>
          </a:xfrm>
        </p:spPr>
        <p:txBody>
          <a:bodyPr/>
          <a:lstStyle>
            <a:lvl1pPr>
              <a:defRPr sz="1600"/>
            </a:lvl1pPr>
            <a:lvl2pPr>
              <a:defRPr sz="1400"/>
            </a:lvl2pPr>
            <a:lvl3pPr>
              <a:defRPr sz="1100"/>
            </a:lvl3pPr>
            <a:lvl4pPr>
              <a:defRPr sz="1000"/>
            </a:lvl4pPr>
            <a:lvl5pPr>
              <a:defRPr sz="1000"/>
            </a:lvl5pPr>
            <a:lvl6pPr>
              <a:defRPr sz="1000"/>
            </a:lvl6pPr>
            <a:lvl7pPr>
              <a:defRPr sz="1000"/>
            </a:lvl7pPr>
            <a:lvl8pPr>
              <a:defRPr sz="1000"/>
            </a:lvl8pPr>
            <a:lvl9pPr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2930948" y="757132"/>
            <a:ext cx="2546562" cy="1092607"/>
          </a:xfrm>
        </p:spPr>
        <p:txBody>
          <a:bodyPr/>
          <a:lstStyle>
            <a:lvl1pPr>
              <a:defRPr sz="1600"/>
            </a:lvl1pPr>
            <a:lvl2pPr>
              <a:defRPr sz="1400"/>
            </a:lvl2pPr>
            <a:lvl3pPr>
              <a:defRPr sz="1100"/>
            </a:lvl3pPr>
            <a:lvl4pPr>
              <a:defRPr sz="1000"/>
            </a:lvl4pPr>
            <a:lvl5pPr>
              <a:defRPr sz="1000"/>
            </a:lvl5pPr>
            <a:lvl6pPr>
              <a:defRPr sz="1000"/>
            </a:lvl6pPr>
            <a:lvl7pPr>
              <a:defRPr sz="1000"/>
            </a:lvl7pPr>
            <a:lvl8pPr>
              <a:defRPr sz="1000"/>
            </a:lvl8pPr>
            <a:lvl9pPr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288290" y="3017710"/>
            <a:ext cx="1326134" cy="276999"/>
          </a:xfrm>
        </p:spPr>
        <p:txBody>
          <a:bodyPr/>
          <a:lstStyle/>
          <a:p>
            <a:fld id="{EE844E36-0C7A-4774-B3D2-E249B07836CA}" type="datetimeFigureOut">
              <a:rPr lang="ru-RU" smtClean="0"/>
              <a:pPr/>
              <a:t>17.11.2020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960372" y="3017710"/>
            <a:ext cx="1845056" cy="276999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4151376" y="3017710"/>
            <a:ext cx="1326134" cy="276999"/>
          </a:xfrm>
        </p:spPr>
        <p:txBody>
          <a:bodyPr/>
          <a:lstStyle/>
          <a:p>
            <a:fld id="{8C91E5DA-F6FD-44C1-8A96-975D7F40D7C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288290" y="3017710"/>
            <a:ext cx="1326134" cy="276999"/>
          </a:xfrm>
        </p:spPr>
        <p:txBody>
          <a:bodyPr/>
          <a:lstStyle/>
          <a:p>
            <a:fld id="{EE844E36-0C7A-4774-B3D2-E249B07836CA}" type="datetimeFigureOut">
              <a:rPr lang="ru-RU" smtClean="0"/>
              <a:pPr/>
              <a:t>17.11.2020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>
          <a:xfrm>
            <a:off x="1960372" y="3017710"/>
            <a:ext cx="1845056" cy="276999"/>
          </a:xfrm>
        </p:spPr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4151376" y="3017710"/>
            <a:ext cx="1326134" cy="276999"/>
          </a:xfrm>
        </p:spPr>
        <p:txBody>
          <a:bodyPr/>
          <a:lstStyle/>
          <a:p>
            <a:fld id="{8C91E5DA-F6FD-44C1-8A96-975D7F40D7C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0" y="536168"/>
            <a:ext cx="5650865" cy="2649220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66848" y="71163"/>
            <a:ext cx="5650865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6388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15278" y="1083504"/>
            <a:ext cx="4935243" cy="142493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1960372" y="3017710"/>
            <a:ext cx="1845056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288290" y="3017710"/>
            <a:ext cx="1326134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11/17/2020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4151376" y="3017710"/>
            <a:ext cx="1326134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</p:sldLayoutIdLst>
  <p:transition spd="med">
    <p:wedge/>
  </p:transition>
  <p:timing>
    <p:tnLst>
      <p:par>
        <p:cTn id="1" dur="indefinite" restart="never" nodeType="tmRoot"/>
      </p:par>
    </p:tnLst>
  </p:timing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1535"/>
            <a:ext cx="5760085" cy="1021080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2"/>
                </a:lnTo>
                <a:lnTo>
                  <a:pt x="5759640" y="1020952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967816" y="222930"/>
            <a:ext cx="3553385" cy="384078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14"/>
              </a:spcBef>
            </a:pPr>
            <a:r>
              <a:rPr lang="ru-RU" sz="2400" dirty="0" smtClean="0">
                <a:latin typeface="Arial Black" pitchFamily="34" charset="0"/>
                <a:cs typeface="Times New Roman" pitchFamily="18" charset="0"/>
              </a:rPr>
              <a:t>Русский язык </a:t>
            </a:r>
            <a:endParaRPr sz="2400" dirty="0">
              <a:latin typeface="Arial Black" pitchFamily="34" charset="0"/>
              <a:cs typeface="Times New Roman" pitchFamily="18" charset="0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847901" y="1457018"/>
            <a:ext cx="2998355" cy="378052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681" algn="ctr">
              <a:lnSpc>
                <a:spcPts val="2791"/>
              </a:lnSpc>
            </a:pPr>
            <a:endParaRPr sz="2800" b="1" dirty="0">
              <a:latin typeface="Arial Black" pitchFamily="34" charset="0"/>
              <a:cs typeface="Arial" pitchFamily="34" charset="0"/>
            </a:endParaRPr>
          </a:p>
        </p:txBody>
      </p:sp>
      <p:grpSp>
        <p:nvGrpSpPr>
          <p:cNvPr id="27" name="object 27"/>
          <p:cNvGrpSpPr/>
          <p:nvPr/>
        </p:nvGrpSpPr>
        <p:grpSpPr>
          <a:xfrm>
            <a:off x="4686759" y="212868"/>
            <a:ext cx="634365" cy="634365"/>
            <a:chOff x="4686759" y="212868"/>
            <a:chExt cx="634365" cy="634365"/>
          </a:xfrm>
        </p:grpSpPr>
        <p:sp>
          <p:nvSpPr>
            <p:cNvPr id="28" name="object 28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603608" y="0"/>
                  </a:moveTo>
                  <a:lnTo>
                    <a:pt x="0" y="0"/>
                  </a:lnTo>
                  <a:lnTo>
                    <a:pt x="0" y="603609"/>
                  </a:lnTo>
                  <a:lnTo>
                    <a:pt x="603608" y="603609"/>
                  </a:lnTo>
                  <a:lnTo>
                    <a:pt x="603608" y="0"/>
                  </a:lnTo>
                  <a:close/>
                </a:path>
              </a:pathLst>
            </a:custGeom>
            <a:solidFill>
              <a:srgbClr val="00A65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" name="object 29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8" y="0"/>
                  </a:lnTo>
                  <a:lnTo>
                    <a:pt x="603608" y="603609"/>
                  </a:lnTo>
                  <a:lnTo>
                    <a:pt x="0" y="603609"/>
                  </a:lnTo>
                  <a:lnTo>
                    <a:pt x="0" y="0"/>
                  </a:lnTo>
                  <a:close/>
                </a:path>
              </a:pathLst>
            </a:custGeom>
            <a:ln w="30481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0" name="object 30"/>
          <p:cNvSpPr txBox="1"/>
          <p:nvPr/>
        </p:nvSpPr>
        <p:spPr>
          <a:xfrm>
            <a:off x="4870296" y="249024"/>
            <a:ext cx="374804" cy="362279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25"/>
              </a:spcBef>
            </a:pPr>
            <a:r>
              <a:rPr lang="uz-Latn-UZ" sz="2250" b="1" spc="10" dirty="0" smtClean="0">
                <a:solidFill>
                  <a:srgbClr val="FFFFFF"/>
                </a:solidFill>
                <a:latin typeface="Arial"/>
                <a:cs typeface="Arial"/>
              </a:rPr>
              <a:t>1</a:t>
            </a:r>
            <a:r>
              <a:rPr lang="ru-RU" sz="2250" b="1" spc="10" dirty="0" smtClean="0">
                <a:solidFill>
                  <a:srgbClr val="FFFFFF"/>
                </a:solidFill>
                <a:latin typeface="Arial"/>
                <a:cs typeface="Arial"/>
              </a:rPr>
              <a:t>0</a:t>
            </a:r>
            <a:endParaRPr sz="2250" dirty="0">
              <a:latin typeface="Arial"/>
              <a:cs typeface="Arial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4870296" y="541953"/>
            <a:ext cx="441496" cy="212238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95"/>
              </a:spcBef>
            </a:pPr>
            <a:r>
              <a:rPr lang="ru-RU" sz="1300" spc="-5" dirty="0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к</a:t>
            </a:r>
            <a:r>
              <a:rPr lang="ru-RU" sz="1000" spc="-5" dirty="0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ласс</a:t>
            </a:r>
            <a:endParaRPr sz="10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882636" y="1193796"/>
            <a:ext cx="371477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ts val="600"/>
              </a:spcBef>
            </a:pPr>
            <a:r>
              <a:rPr lang="ru-RU" altLang="ru-RU" b="1" kern="0" dirty="0" smtClean="0">
                <a:solidFill>
                  <a:srgbClr val="0070C0"/>
                </a:solidFill>
              </a:rPr>
              <a:t>Суффиксы имён существительных и прилагательных</a:t>
            </a:r>
          </a:p>
        </p:txBody>
      </p:sp>
      <p:pic>
        <p:nvPicPr>
          <p:cNvPr id="12" name="Рисунок 11"/>
          <p:cNvPicPr/>
          <p:nvPr/>
        </p:nvPicPr>
        <p:blipFill>
          <a:blip r:embed="rId2"/>
          <a:srcRect b="5121"/>
          <a:stretch>
            <a:fillRect/>
          </a:stretch>
        </p:blipFill>
        <p:spPr bwMode="auto">
          <a:xfrm>
            <a:off x="3097214" y="1908177"/>
            <a:ext cx="1988233" cy="11490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1891896" y="135191"/>
            <a:ext cx="2252281" cy="202805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1481" tIns="25740" rIns="51481" bIns="25740" rtlCol="0" anchor="ctr"/>
          <a:lstStyle/>
          <a:p>
            <a:pPr algn="ctr"/>
            <a:r>
              <a:rPr lang="ru-RU" sz="11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</a:t>
            </a:r>
            <a:r>
              <a:rPr lang="ru-RU" sz="11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уффиксы существительных</a:t>
            </a:r>
            <a:endParaRPr lang="ru-RU" sz="1100" b="1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675664" y="202793"/>
            <a:ext cx="900913" cy="270406"/>
          </a:xfrm>
          <a:prstGeom prst="rect">
            <a:avLst/>
          </a:prstGeom>
          <a:ln w="9525" cap="flat" cmpd="sng" algn="ctr">
            <a:solidFill>
              <a:srgbClr val="002060"/>
            </a:solidFill>
            <a:prstDash val="solid"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51481" tIns="25740" rIns="51481" bIns="25740" anchor="ctr">
            <a:normAutofit fontScale="92500" lnSpcReduction="10000"/>
          </a:bodyPr>
          <a:lstStyle/>
          <a:p>
            <a:pPr algn="ctr" defTabSz="514807">
              <a:spcBef>
                <a:spcPct val="0"/>
              </a:spcBef>
              <a:defRPr/>
            </a:pPr>
            <a:r>
              <a:rPr lang="ru-RU" sz="1600" b="1" i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-ОНЬК-  </a:t>
            </a:r>
            <a:endParaRPr lang="ru-RU" sz="1600" b="1" i="1" dirty="0" smtClean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4324360" y="202793"/>
            <a:ext cx="900913" cy="270406"/>
          </a:xfrm>
          <a:prstGeom prst="rect">
            <a:avLst/>
          </a:prstGeom>
          <a:ln w="9525" cap="flat" cmpd="sng" algn="ctr">
            <a:solidFill>
              <a:srgbClr val="002060"/>
            </a:solidFill>
            <a:prstDash val="solid"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51481" tIns="25740" rIns="51481" bIns="25740" anchor="ctr">
            <a:normAutofit fontScale="92500" lnSpcReduction="10000"/>
          </a:bodyPr>
          <a:lstStyle/>
          <a:p>
            <a:pPr algn="ctr" defTabSz="514807">
              <a:spcBef>
                <a:spcPct val="0"/>
              </a:spcBef>
              <a:defRPr/>
            </a:pPr>
            <a:r>
              <a:rPr lang="ru-RU" sz="1600" b="1" i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-ЕНЬК-  </a:t>
            </a:r>
            <a:endParaRPr lang="ru-RU" sz="1600" b="1" i="1" dirty="0" smtClean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25208" y="540801"/>
            <a:ext cx="2252281" cy="559814"/>
          </a:xfrm>
          <a:prstGeom prst="rect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lIns="51481" tIns="25740" rIns="51481" bIns="25740">
            <a:spAutoFit/>
          </a:bodyPr>
          <a:lstStyle/>
          <a:p>
            <a:pPr algn="ctr"/>
            <a:r>
              <a:rPr lang="ru-RU" sz="11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у  </a:t>
            </a:r>
            <a:r>
              <a:rPr lang="ru-RU" sz="11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существительных, </a:t>
            </a:r>
          </a:p>
          <a:p>
            <a:pPr algn="ctr"/>
            <a:r>
              <a:rPr lang="ru-RU" sz="11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корень </a:t>
            </a:r>
            <a:r>
              <a:rPr lang="ru-RU" sz="11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которых оканчивается </a:t>
            </a:r>
            <a:endParaRPr lang="ru-RU" sz="1100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ru-RU" sz="11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на </a:t>
            </a:r>
            <a:r>
              <a:rPr lang="ru-RU" sz="1100" b="1" u="sng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твердый согласный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405390" y="1352019"/>
            <a:ext cx="1982008" cy="106764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solidFill>
              <a:srgbClr val="002060"/>
            </a:solidFill>
          </a:ln>
        </p:spPr>
        <p:txBody>
          <a:bodyPr wrap="square" lIns="51481" tIns="25740" rIns="51481" bIns="25740">
            <a:spAutoFit/>
          </a:bodyPr>
          <a:lstStyle/>
          <a:p>
            <a:r>
              <a:rPr lang="ru-RU" sz="11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берез-</a:t>
            </a:r>
            <a:r>
              <a:rPr lang="ru-RU" sz="11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оньк</a:t>
            </a:r>
            <a:r>
              <a:rPr lang="ru-RU" sz="11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а</a:t>
            </a:r>
            <a:r>
              <a:rPr lang="ru-RU" sz="11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r>
              <a:rPr lang="ru-RU" sz="11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голов-</a:t>
            </a:r>
            <a:r>
              <a:rPr lang="ru-RU" sz="11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оньк</a:t>
            </a:r>
            <a:r>
              <a:rPr lang="ru-RU" sz="11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а</a:t>
            </a:r>
            <a:r>
              <a:rPr lang="ru-RU" sz="11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r>
              <a:rPr lang="ru-RU" sz="11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дев-</a:t>
            </a:r>
            <a:r>
              <a:rPr lang="ru-RU" sz="11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оньк</a:t>
            </a:r>
            <a:r>
              <a:rPr lang="ru-RU" sz="11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а</a:t>
            </a:r>
            <a:r>
              <a:rPr lang="ru-RU" sz="11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r>
              <a:rPr lang="ru-RU" sz="11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кос-</a:t>
            </a:r>
            <a:r>
              <a:rPr lang="ru-RU" sz="11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оньк</a:t>
            </a:r>
            <a:r>
              <a:rPr lang="ru-RU" sz="11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а</a:t>
            </a:r>
            <a:r>
              <a:rPr lang="ru-RU" sz="11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r>
              <a:rPr lang="ru-RU" sz="11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НО</a:t>
            </a:r>
            <a:r>
              <a:rPr lang="ru-RU" sz="11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:</a:t>
            </a:r>
          </a:p>
          <a:p>
            <a:r>
              <a:rPr lang="ru-RU" sz="11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Марфа – </a:t>
            </a:r>
            <a:r>
              <a:rPr lang="ru-RU" sz="110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Марф'-</a:t>
            </a:r>
            <a:r>
              <a:rPr lang="ru-RU" sz="11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еньк</a:t>
            </a:r>
            <a:r>
              <a:rPr lang="ru-RU" sz="110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а</a:t>
            </a:r>
            <a:endParaRPr lang="ru-RU" sz="11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3018037" y="540801"/>
            <a:ext cx="2477510" cy="729091"/>
          </a:xfrm>
          <a:prstGeom prst="rect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lIns="51481" tIns="25740" rIns="51481" bIns="25740">
            <a:spAutoFit/>
          </a:bodyPr>
          <a:lstStyle/>
          <a:p>
            <a:pPr algn="ctr"/>
            <a:r>
              <a:rPr lang="ru-RU" sz="11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у  </a:t>
            </a:r>
            <a:r>
              <a:rPr lang="ru-RU" sz="11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существительных, </a:t>
            </a:r>
          </a:p>
          <a:p>
            <a:pPr algn="ctr"/>
            <a:r>
              <a:rPr lang="ru-RU" sz="11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корень </a:t>
            </a:r>
            <a:r>
              <a:rPr lang="ru-RU" sz="11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которых оканчивается на </a:t>
            </a:r>
            <a:r>
              <a:rPr lang="ru-RU" sz="1100" b="1" u="sng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мягкий согласный</a:t>
            </a:r>
            <a:r>
              <a:rPr lang="ru-RU" sz="11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1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или </a:t>
            </a:r>
            <a:r>
              <a:rPr lang="ru-RU" sz="1100" b="1" u="sng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на шипящий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3468493" y="1352019"/>
            <a:ext cx="1531551" cy="66753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solidFill>
              <a:srgbClr val="002060"/>
            </a:solidFill>
          </a:ln>
        </p:spPr>
        <p:txBody>
          <a:bodyPr wrap="square" lIns="51481" tIns="25740" rIns="51481" bIns="25740">
            <a:spAutoFit/>
          </a:bodyPr>
          <a:lstStyle/>
          <a:p>
            <a:r>
              <a:rPr lang="ru-RU" sz="1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Вал</a:t>
            </a:r>
            <a:r>
              <a:rPr lang="ru-RU" sz="100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'-</a:t>
            </a:r>
            <a:r>
              <a:rPr lang="ru-RU" sz="10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еньк</a:t>
            </a:r>
            <a:r>
              <a:rPr lang="ru-RU" sz="1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а</a:t>
            </a:r>
            <a:r>
              <a:rPr lang="ru-RU" sz="1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r>
              <a:rPr lang="ru-RU" sz="1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дорож-</a:t>
            </a:r>
            <a:r>
              <a:rPr lang="ru-RU" sz="10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еньк</a:t>
            </a:r>
            <a:r>
              <a:rPr lang="ru-RU" sz="1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а</a:t>
            </a:r>
            <a:endParaRPr lang="ru-RU" sz="1000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sz="1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доч</a:t>
            </a:r>
            <a:r>
              <a:rPr lang="ru-RU" sz="100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'-</a:t>
            </a:r>
            <a:r>
              <a:rPr lang="ru-RU" sz="10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еньк</a:t>
            </a:r>
            <a:r>
              <a:rPr lang="ru-RU" sz="1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а</a:t>
            </a:r>
            <a:r>
              <a:rPr lang="ru-RU" sz="1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r>
              <a:rPr lang="ru-RU" sz="1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ноч</a:t>
            </a:r>
            <a:r>
              <a:rPr lang="ru-RU" sz="100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'-</a:t>
            </a:r>
            <a:r>
              <a:rPr lang="ru-RU" sz="10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еньк</a:t>
            </a:r>
            <a:r>
              <a:rPr lang="ru-RU" sz="1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а</a:t>
            </a:r>
            <a:r>
              <a:rPr lang="ru-RU" sz="1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2668586" y="2336805"/>
            <a:ext cx="2241367" cy="72909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solidFill>
              <a:srgbClr val="002060"/>
            </a:solidFill>
          </a:ln>
        </p:spPr>
        <p:txBody>
          <a:bodyPr wrap="square" lIns="51481" tIns="25740" rIns="51481" bIns="25740">
            <a:spAutoFit/>
          </a:bodyPr>
          <a:lstStyle/>
          <a:p>
            <a:pPr algn="ctr"/>
            <a:r>
              <a:rPr lang="ru-RU" sz="11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Исключение</a:t>
            </a:r>
            <a:r>
              <a:rPr lang="ru-RU" sz="11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:</a:t>
            </a:r>
          </a:p>
          <a:p>
            <a:pPr algn="ctr"/>
            <a:r>
              <a:rPr lang="ru-RU" sz="11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1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ба</a:t>
            </a:r>
            <a:r>
              <a:rPr lang="ru-RU" sz="11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иньк</a:t>
            </a:r>
            <a:r>
              <a:rPr lang="ru-RU" sz="11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и</a:t>
            </a:r>
            <a:endParaRPr lang="ru-RU" sz="1100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ru-RU" sz="11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за</a:t>
            </a:r>
            <a:r>
              <a:rPr lang="ru-RU" sz="11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иньк</a:t>
            </a:r>
            <a:r>
              <a:rPr lang="ru-RU" sz="11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а</a:t>
            </a:r>
          </a:p>
          <a:p>
            <a:pPr algn="ctr"/>
            <a:r>
              <a:rPr lang="ru-RU" sz="11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па</a:t>
            </a:r>
            <a:r>
              <a:rPr lang="ru-RU" sz="11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иньк</a:t>
            </a:r>
            <a:r>
              <a:rPr lang="ru-RU" sz="11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а</a:t>
            </a:r>
            <a:endParaRPr lang="ru-RU" sz="11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74588" y="38249"/>
            <a:ext cx="5544616" cy="3096344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000"/>
                            </p:stCondLst>
                            <p:childTnLst>
                              <p:par>
                                <p:cTn id="30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9" grpId="0" animBg="1"/>
      <p:bldP spid="10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855847" y="202793"/>
            <a:ext cx="720730" cy="270406"/>
          </a:xfrm>
          <a:prstGeom prst="rect">
            <a:avLst/>
          </a:prstGeom>
          <a:ln w="9525" cap="flat" cmpd="sng" algn="ctr">
            <a:solidFill>
              <a:srgbClr val="002060"/>
            </a:solidFill>
            <a:prstDash val="solid"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51481" tIns="25740" rIns="51481" bIns="25740" anchor="ctr">
            <a:normAutofit fontScale="92500" lnSpcReduction="10000"/>
          </a:bodyPr>
          <a:lstStyle/>
          <a:p>
            <a:pPr algn="ctr" defTabSz="514807">
              <a:spcBef>
                <a:spcPct val="0"/>
              </a:spcBef>
              <a:defRPr/>
            </a:pPr>
            <a:r>
              <a:rPr lang="ru-RU" sz="1600" b="1" i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-ИЧК-  </a:t>
            </a:r>
            <a:endParaRPr lang="ru-RU" sz="1600" b="1" i="1" dirty="0" smtClean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Заголовок 1"/>
          <p:cNvSpPr txBox="1">
            <a:spLocks/>
          </p:cNvSpPr>
          <p:nvPr/>
        </p:nvSpPr>
        <p:spPr>
          <a:xfrm>
            <a:off x="4099132" y="202793"/>
            <a:ext cx="765776" cy="270406"/>
          </a:xfrm>
          <a:prstGeom prst="rect">
            <a:avLst/>
          </a:prstGeom>
          <a:ln w="9525" cap="flat" cmpd="sng" algn="ctr">
            <a:solidFill>
              <a:srgbClr val="002060"/>
            </a:solidFill>
            <a:prstDash val="solid"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51481" tIns="25740" rIns="51481" bIns="25740" anchor="ctr">
            <a:noAutofit/>
          </a:bodyPr>
          <a:lstStyle/>
          <a:p>
            <a:pPr algn="ctr" defTabSz="514807">
              <a:spcBef>
                <a:spcPct val="0"/>
              </a:spcBef>
              <a:defRPr/>
            </a:pPr>
            <a:r>
              <a:rPr lang="ru-RU" sz="1600" b="1" i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-ЕЧК-  </a:t>
            </a:r>
            <a:endParaRPr lang="ru-RU" sz="1600" b="1" i="1" dirty="0" smtClean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80162" y="540801"/>
            <a:ext cx="2297327" cy="729091"/>
          </a:xfrm>
          <a:prstGeom prst="rect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lIns="51481" tIns="25740" rIns="51481" bIns="25740">
            <a:spAutoFit/>
          </a:bodyPr>
          <a:lstStyle/>
          <a:p>
            <a:pPr algn="ctr"/>
            <a:r>
              <a:rPr lang="ru-RU" sz="11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у  существительных </a:t>
            </a:r>
            <a:endParaRPr lang="ru-RU" sz="1100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ru-RU" sz="11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100" b="1" u="sng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женского рода</a:t>
            </a:r>
            <a:r>
              <a:rPr lang="ru-RU" sz="11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endParaRPr lang="ru-RU" sz="1100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ru-RU" sz="11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образованных </a:t>
            </a:r>
            <a:r>
              <a:rPr lang="ru-RU" sz="11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от </a:t>
            </a:r>
            <a:r>
              <a:rPr lang="ru-RU" sz="11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основ</a:t>
            </a:r>
          </a:p>
          <a:p>
            <a:pPr algn="ctr"/>
            <a:r>
              <a:rPr lang="ru-RU" sz="11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на  </a:t>
            </a:r>
            <a:r>
              <a:rPr lang="ru-RU" sz="11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-</a:t>
            </a:r>
            <a:r>
              <a:rPr lang="ru-RU" sz="11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иц</a:t>
            </a:r>
            <a:r>
              <a:rPr lang="ru-RU" sz="11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-</a:t>
            </a:r>
            <a:r>
              <a:rPr lang="ru-RU" sz="11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675664" y="2693995"/>
            <a:ext cx="4234289" cy="390537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38100">
            <a:solidFill>
              <a:srgbClr val="002060"/>
            </a:solidFill>
          </a:ln>
        </p:spPr>
        <p:txBody>
          <a:bodyPr wrap="square" lIns="51481" tIns="25740" rIns="51481" bIns="25740">
            <a:spAutoFit/>
          </a:bodyPr>
          <a:lstStyle/>
          <a:p>
            <a:pPr algn="ctr"/>
            <a:r>
              <a:rPr lang="ru-RU" sz="11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Помни!</a:t>
            </a:r>
          </a:p>
          <a:p>
            <a:pPr algn="ctr"/>
            <a:r>
              <a:rPr lang="ru-RU" sz="11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В </a:t>
            </a:r>
            <a:r>
              <a:rPr lang="ru-RU" sz="11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русском </a:t>
            </a:r>
            <a:r>
              <a:rPr lang="ru-RU" sz="11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языке нет </a:t>
            </a:r>
            <a:r>
              <a:rPr lang="ru-RU" sz="11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безударного суффикса </a:t>
            </a:r>
            <a:r>
              <a:rPr lang="ru-RU" sz="11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ru-RU" sz="11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-</a:t>
            </a:r>
            <a:r>
              <a:rPr lang="ru-RU" sz="11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ячк</a:t>
            </a:r>
            <a:r>
              <a:rPr lang="ru-RU" sz="11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-</a:t>
            </a:r>
            <a:endParaRPr lang="ru-RU" sz="11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25208" y="1352019"/>
            <a:ext cx="2297327" cy="91375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solidFill>
              <a:schemeClr val="tx1"/>
            </a:solidFill>
          </a:ln>
        </p:spPr>
        <p:txBody>
          <a:bodyPr wrap="square" lIns="51481" tIns="25740" rIns="51481" bIns="25740">
            <a:spAutoFit/>
          </a:bodyPr>
          <a:lstStyle/>
          <a:p>
            <a:r>
              <a:rPr lang="ru-RU" sz="1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лестн</a:t>
            </a:r>
            <a:r>
              <a:rPr lang="ru-RU" sz="1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ичк</a:t>
            </a:r>
            <a:r>
              <a:rPr lang="ru-RU" sz="1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а (</a:t>
            </a:r>
            <a:r>
              <a:rPr lang="ru-RU" sz="14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лестниц</a:t>
            </a:r>
            <a:r>
              <a:rPr lang="ru-RU" sz="1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-а</a:t>
            </a:r>
            <a:r>
              <a:rPr lang="ru-RU" sz="1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)</a:t>
            </a:r>
          </a:p>
          <a:p>
            <a:r>
              <a:rPr lang="ru-RU" sz="1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луков</a:t>
            </a:r>
            <a:r>
              <a:rPr lang="ru-RU" sz="1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ичк</a:t>
            </a:r>
            <a:r>
              <a:rPr lang="ru-RU" sz="1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а (</a:t>
            </a:r>
            <a:r>
              <a:rPr lang="ru-RU" sz="14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луковиц</a:t>
            </a:r>
            <a:r>
              <a:rPr lang="ru-RU" sz="1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-а</a:t>
            </a:r>
            <a:r>
              <a:rPr lang="ru-RU" sz="1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)</a:t>
            </a:r>
          </a:p>
          <a:p>
            <a:r>
              <a:rPr lang="ru-RU" sz="1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пугов</a:t>
            </a:r>
            <a:r>
              <a:rPr lang="ru-RU" sz="1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ичк</a:t>
            </a:r>
            <a:r>
              <a:rPr lang="ru-RU" sz="1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а (</a:t>
            </a:r>
            <a:r>
              <a:rPr lang="ru-RU" sz="14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пуговиц</a:t>
            </a:r>
            <a:r>
              <a:rPr lang="ru-RU" sz="1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-а</a:t>
            </a:r>
            <a:r>
              <a:rPr lang="ru-RU" sz="1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)</a:t>
            </a:r>
          </a:p>
          <a:p>
            <a:r>
              <a:rPr lang="ru-RU" sz="1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умн</a:t>
            </a:r>
            <a:r>
              <a:rPr lang="ru-RU" sz="14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ичк</a:t>
            </a:r>
            <a:r>
              <a:rPr lang="ru-RU" sz="1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а</a:t>
            </a:r>
            <a:r>
              <a:rPr lang="ru-RU" sz="1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(</a:t>
            </a:r>
            <a:r>
              <a:rPr lang="ru-RU" sz="14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умниц</a:t>
            </a:r>
            <a:r>
              <a:rPr lang="ru-RU" sz="1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-а</a:t>
            </a:r>
            <a:r>
              <a:rPr lang="ru-RU" sz="1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)</a:t>
            </a:r>
            <a:endParaRPr lang="ru-RU" sz="14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3108128" y="540801"/>
            <a:ext cx="2297327" cy="559814"/>
          </a:xfrm>
          <a:prstGeom prst="rect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lIns="51481" tIns="25740" rIns="51481" bIns="25740">
            <a:spAutoFit/>
          </a:bodyPr>
          <a:lstStyle/>
          <a:p>
            <a:pPr algn="ctr">
              <a:buFont typeface="Wingdings" pitchFamily="2" charset="2"/>
              <a:buChar char="ü"/>
            </a:pPr>
            <a:r>
              <a:rPr lang="ru-RU" sz="11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После мягких согласных и шипящих: </a:t>
            </a:r>
          </a:p>
          <a:p>
            <a:r>
              <a:rPr lang="ru-RU" sz="11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пеш</a:t>
            </a:r>
            <a:r>
              <a:rPr lang="ru-RU" sz="11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ечк</a:t>
            </a:r>
            <a:r>
              <a:rPr lang="ru-RU" sz="11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а (пе</a:t>
            </a:r>
            <a:r>
              <a:rPr lang="ru-RU" sz="11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ш</a:t>
            </a:r>
            <a:r>
              <a:rPr lang="ru-RU" sz="11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ка)  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3108128" y="1250617"/>
            <a:ext cx="2297327" cy="729091"/>
          </a:xfrm>
          <a:prstGeom prst="rect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lIns="51481" tIns="25740" rIns="51481" bIns="25740">
            <a:spAutoFit/>
          </a:bodyPr>
          <a:lstStyle/>
          <a:p>
            <a:pPr algn="ctr">
              <a:buFont typeface="Wingdings" pitchFamily="2" charset="2"/>
              <a:buChar char="ü"/>
            </a:pPr>
            <a:r>
              <a:rPr lang="ru-RU" sz="11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в образованиях от слов </a:t>
            </a:r>
          </a:p>
          <a:p>
            <a:pPr algn="ctr"/>
            <a:r>
              <a:rPr lang="ru-RU" sz="11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на </a:t>
            </a:r>
            <a:r>
              <a:rPr lang="ru-RU" sz="11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-МЯ</a:t>
            </a:r>
            <a:r>
              <a:rPr lang="ru-RU" sz="11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: </a:t>
            </a:r>
          </a:p>
          <a:p>
            <a:r>
              <a:rPr lang="ru-RU" sz="11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врем</a:t>
            </a:r>
            <a:r>
              <a:rPr lang="ru-RU" sz="11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ечк</a:t>
            </a:r>
            <a:r>
              <a:rPr lang="ru-RU" sz="11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о,  плем</a:t>
            </a:r>
            <a:r>
              <a:rPr lang="ru-RU" sz="11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ечк</a:t>
            </a:r>
            <a:r>
              <a:rPr lang="ru-RU" sz="11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о </a:t>
            </a:r>
          </a:p>
          <a:p>
            <a:r>
              <a:rPr lang="ru-RU" sz="11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стрем</a:t>
            </a:r>
            <a:r>
              <a:rPr lang="ru-RU" sz="11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ечк</a:t>
            </a:r>
            <a:r>
              <a:rPr lang="ru-RU" sz="11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о, тем</a:t>
            </a:r>
            <a:r>
              <a:rPr lang="ru-RU" sz="11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ечк</a:t>
            </a:r>
            <a:r>
              <a:rPr lang="ru-RU" sz="11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о</a:t>
            </a:r>
            <a:endParaRPr lang="ru-RU" sz="1100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3108128" y="1960432"/>
            <a:ext cx="2297327" cy="667536"/>
          </a:xfrm>
          <a:prstGeom prst="rect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lIns="51481" tIns="25740" rIns="51481" bIns="25740">
            <a:spAutoFit/>
          </a:bodyPr>
          <a:lstStyle/>
          <a:p>
            <a:pPr>
              <a:buFont typeface="Wingdings" pitchFamily="2" charset="2"/>
              <a:buChar char="ü"/>
            </a:pPr>
            <a:r>
              <a:rPr lang="ru-RU" sz="1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в именах собственных: </a:t>
            </a:r>
          </a:p>
          <a:p>
            <a:r>
              <a:rPr lang="ru-RU" sz="1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Вал</a:t>
            </a:r>
            <a:r>
              <a:rPr lang="ru-RU" sz="1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ечк</a:t>
            </a:r>
            <a:r>
              <a:rPr lang="ru-RU" sz="1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а, Зо</a:t>
            </a:r>
            <a:r>
              <a:rPr lang="ru-RU" sz="1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ечк</a:t>
            </a:r>
            <a:r>
              <a:rPr lang="ru-RU" sz="1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а, </a:t>
            </a:r>
            <a:r>
              <a:rPr lang="ru-RU" sz="1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И</a:t>
            </a:r>
            <a:r>
              <a:rPr lang="ru-RU" sz="10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ечк</a:t>
            </a:r>
            <a:r>
              <a:rPr lang="ru-RU" sz="1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а</a:t>
            </a:r>
            <a:r>
              <a:rPr lang="ru-RU" sz="1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Кол</a:t>
            </a:r>
            <a:r>
              <a:rPr lang="ru-RU" sz="1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ечк</a:t>
            </a:r>
            <a:r>
              <a:rPr lang="ru-RU" sz="1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а</a:t>
            </a:r>
          </a:p>
          <a:p>
            <a:pPr algn="ctr"/>
            <a:r>
              <a:rPr lang="ru-RU" sz="1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(у этих слов основа не оканчивается на -</a:t>
            </a:r>
            <a:r>
              <a:rPr lang="ru-RU" sz="1000" b="1" i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иц</a:t>
            </a:r>
            <a:r>
              <a:rPr lang="ru-RU" sz="1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)</a:t>
            </a:r>
            <a:endParaRPr lang="ru-RU" sz="1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1711714" y="135191"/>
            <a:ext cx="2252281" cy="202805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1481" tIns="25740" rIns="51481" bIns="25740" rtlCol="0" anchor="ctr"/>
          <a:lstStyle/>
          <a:p>
            <a:pPr algn="ctr"/>
            <a:r>
              <a:rPr lang="ru-RU" sz="11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</a:t>
            </a:r>
            <a:r>
              <a:rPr lang="ru-RU" sz="11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уффиксы существительных</a:t>
            </a:r>
            <a:endParaRPr lang="ru-RU" sz="1100" b="1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74588" y="38249"/>
            <a:ext cx="5544616" cy="3096344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  <p:bldP spid="7" grpId="0" animBg="1"/>
      <p:bldP spid="8" grpId="0" animBg="1"/>
      <p:bldP spid="9" grpId="0" animBg="1"/>
      <p:bldP spid="10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25446" y="622293"/>
            <a:ext cx="4714907" cy="714380"/>
          </a:xfrm>
          <a:ln w="38100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t">
            <a:normAutofit/>
          </a:bodyPr>
          <a:lstStyle/>
          <a:p>
            <a:pPr algn="ctr"/>
            <a:r>
              <a:rPr lang="ru-RU" sz="20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Правописание суффиксов </a:t>
            </a:r>
            <a:br>
              <a:rPr lang="ru-RU" sz="20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</a:br>
            <a:r>
              <a:rPr lang="ru-RU" sz="20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имён </a:t>
            </a:r>
            <a:r>
              <a:rPr lang="ru-RU" sz="20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прилагательных</a:t>
            </a:r>
            <a:endParaRPr lang="ru-RU" sz="2000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Рисунок 4"/>
          <p:cNvPicPr/>
          <p:nvPr/>
        </p:nvPicPr>
        <p:blipFill>
          <a:blip r:embed="rId2"/>
          <a:srcRect b="5121"/>
          <a:stretch>
            <a:fillRect/>
          </a:stretch>
        </p:blipFill>
        <p:spPr bwMode="auto">
          <a:xfrm>
            <a:off x="1597017" y="1908177"/>
            <a:ext cx="2143140" cy="11490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4" name="Picture 4"/>
          <p:cNvPicPr>
            <a:picLocks noGrp="1" noChangeAspect="1" noChangeArrowheads="1"/>
          </p:cNvPicPr>
          <p:nvPr>
            <p:ph idx="4294967295"/>
          </p:nvPr>
        </p:nvPicPr>
        <p:blipFill>
          <a:blip r:embed="rId2"/>
          <a:srcRect/>
          <a:stretch>
            <a:fillRect/>
          </a:stretch>
        </p:blipFill>
        <p:spPr>
          <a:xfrm>
            <a:off x="0" y="0"/>
            <a:ext cx="5765800" cy="3244850"/>
          </a:xfrm>
          <a:noFill/>
          <a:ln/>
        </p:spPr>
      </p:pic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432435" y="1005903"/>
            <a:ext cx="4900930" cy="315471"/>
          </a:xfrm>
        </p:spPr>
        <p:txBody>
          <a:bodyPr/>
          <a:lstStyle/>
          <a:p>
            <a:r>
              <a:rPr lang="ru-RU" dirty="0">
                <a:solidFill>
                  <a:srgbClr val="7030A0"/>
                </a:solidFill>
                <a:latin typeface="Monotype Corsiva" pitchFamily="66" charset="0"/>
              </a:rPr>
              <a:t>Восстановите правило</a:t>
            </a:r>
          </a:p>
        </p:txBody>
      </p:sp>
      <p:sp>
        <p:nvSpPr>
          <p:cNvPr id="5128" name="Text Box 8"/>
          <p:cNvSpPr txBox="1">
            <a:spLocks noChangeArrowheads="1"/>
          </p:cNvSpPr>
          <p:nvPr/>
        </p:nvSpPr>
        <p:spPr bwMode="auto">
          <a:xfrm>
            <a:off x="650652" y="1550417"/>
            <a:ext cx="2905923" cy="3751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51481" tIns="25740" rIns="51481" bIns="25740">
            <a:spAutoFit/>
          </a:bodyPr>
          <a:lstStyle/>
          <a:p>
            <a:r>
              <a:rPr lang="ru-RU" sz="2100" dirty="0"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ru-RU" sz="21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ив       </a:t>
            </a:r>
            <a:r>
              <a:rPr lang="ru-RU" sz="21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</a:t>
            </a:r>
            <a:r>
              <a:rPr lang="ru-RU" sz="2100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ив</a:t>
            </a:r>
            <a:r>
              <a:rPr lang="ru-RU" sz="2100" dirty="0" smtClean="0">
                <a:solidFill>
                  <a:srgbClr val="FF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</a:t>
            </a:r>
            <a:endParaRPr lang="ru-RU" sz="2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129" name="Text Box 9"/>
          <p:cNvSpPr txBox="1">
            <a:spLocks noChangeArrowheads="1"/>
          </p:cNvSpPr>
          <p:nvPr/>
        </p:nvSpPr>
        <p:spPr bwMode="auto">
          <a:xfrm>
            <a:off x="1730772" y="1262385"/>
            <a:ext cx="541588" cy="3751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51481" tIns="25740" rIns="51481" bIns="25740">
            <a:spAutoFit/>
          </a:bodyPr>
          <a:lstStyle/>
          <a:p>
            <a:r>
              <a:rPr lang="ru-RU" sz="2100" dirty="0">
                <a:solidFill>
                  <a:srgbClr val="FF0000"/>
                </a:solidFill>
              </a:rPr>
              <a:t>-</a:t>
            </a:r>
            <a:r>
              <a:rPr lang="ru-RU" sz="2100" dirty="0" smtClean="0">
                <a:solidFill>
                  <a:srgbClr val="FF0000"/>
                </a:solidFill>
              </a:rPr>
              <a:t>ив-</a:t>
            </a:r>
            <a:endParaRPr lang="ru-RU" sz="2100" dirty="0">
              <a:solidFill>
                <a:srgbClr val="FF0000"/>
              </a:solidFill>
            </a:endParaRPr>
          </a:p>
        </p:txBody>
      </p:sp>
      <p:sp>
        <p:nvSpPr>
          <p:cNvPr id="5130" name="Text Box 10"/>
          <p:cNvSpPr txBox="1">
            <a:spLocks noChangeArrowheads="1"/>
          </p:cNvSpPr>
          <p:nvPr/>
        </p:nvSpPr>
        <p:spPr bwMode="auto">
          <a:xfrm>
            <a:off x="1730772" y="2270497"/>
            <a:ext cx="530366" cy="3751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51481" tIns="25740" rIns="51481" bIns="25740">
            <a:spAutoFit/>
          </a:bodyPr>
          <a:lstStyle/>
          <a:p>
            <a:r>
              <a:rPr lang="ru-RU" sz="2100" dirty="0">
                <a:solidFill>
                  <a:srgbClr val="FF0000"/>
                </a:solidFill>
              </a:rPr>
              <a:t>-ев-</a:t>
            </a:r>
          </a:p>
        </p:txBody>
      </p:sp>
      <p:sp>
        <p:nvSpPr>
          <p:cNvPr id="5131" name="Text Box 11"/>
          <p:cNvSpPr txBox="1">
            <a:spLocks noChangeArrowheads="1"/>
          </p:cNvSpPr>
          <p:nvPr/>
        </p:nvSpPr>
        <p:spPr bwMode="auto">
          <a:xfrm>
            <a:off x="4323060" y="2198489"/>
            <a:ext cx="1050056" cy="3751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51481" tIns="25740" rIns="51481" bIns="25740">
            <a:spAutoFit/>
          </a:bodyPr>
          <a:lstStyle/>
          <a:p>
            <a:r>
              <a:rPr lang="ru-RU" sz="2100" dirty="0">
                <a:solidFill>
                  <a:srgbClr val="FF0000"/>
                </a:solidFill>
              </a:rPr>
              <a:t>    ев</a:t>
            </a:r>
            <a:endParaRPr lang="ru-RU" sz="2100" dirty="0"/>
          </a:p>
        </p:txBody>
      </p:sp>
      <p:sp>
        <p:nvSpPr>
          <p:cNvPr id="9" name="Rectangle 6"/>
          <p:cNvSpPr txBox="1">
            <a:spLocks noChangeArrowheads="1"/>
          </p:cNvSpPr>
          <p:nvPr/>
        </p:nvSpPr>
        <p:spPr>
          <a:xfrm>
            <a:off x="432435" y="622293"/>
            <a:ext cx="5175206" cy="1990975"/>
          </a:xfrm>
          <a:prstGeom prst="rect">
            <a:avLst/>
          </a:prstGeom>
        </p:spPr>
        <p:txBody>
          <a:bodyPr wrap="square" lIns="51481" tIns="25740" rIns="51481" bIns="25740">
            <a:spAutoFit/>
          </a:bodyPr>
          <a:lstStyle>
            <a:lvl1pPr marL="0">
              <a:defRPr sz="1200" b="0" i="0">
                <a:solidFill>
                  <a:srgbClr val="231F20"/>
                </a:solidFill>
                <a:latin typeface="Arial"/>
                <a:ea typeface="+mn-ea"/>
                <a:cs typeface="Arial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r>
              <a:rPr lang="ru-RU" sz="2100" kern="0" dirty="0" smtClean="0"/>
              <a:t>Правописание суффиксов </a:t>
            </a:r>
            <a:r>
              <a:rPr lang="ru-RU" sz="2100" b="1" kern="0" dirty="0" smtClean="0"/>
              <a:t>-ив-</a:t>
            </a:r>
            <a:r>
              <a:rPr lang="ru-RU" sz="2100" kern="0" dirty="0" smtClean="0"/>
              <a:t>, </a:t>
            </a:r>
            <a:r>
              <a:rPr lang="ru-RU" sz="2100" b="1" kern="0" dirty="0" smtClean="0"/>
              <a:t>-ев-</a:t>
            </a:r>
            <a:r>
              <a:rPr lang="ru-RU" sz="2100" kern="0" dirty="0" smtClean="0"/>
              <a:t>.</a:t>
            </a:r>
          </a:p>
          <a:p>
            <a:endParaRPr lang="ru-RU" sz="2100" kern="0" dirty="0" smtClean="0"/>
          </a:p>
          <a:p>
            <a:r>
              <a:rPr lang="ru-RU" sz="2100" kern="0" dirty="0" smtClean="0"/>
              <a:t>Суффикс          пишется под ударением  (лен    </a:t>
            </a:r>
            <a:r>
              <a:rPr lang="ru-RU" sz="2100" kern="0" dirty="0" err="1" smtClean="0"/>
              <a:t>ый</a:t>
            </a:r>
            <a:r>
              <a:rPr lang="ru-RU" sz="2100" kern="0" dirty="0" smtClean="0"/>
              <a:t>, правд     </a:t>
            </a:r>
            <a:r>
              <a:rPr lang="ru-RU" sz="2100" kern="0" dirty="0" err="1" smtClean="0"/>
              <a:t>ый</a:t>
            </a:r>
            <a:r>
              <a:rPr lang="ru-RU" sz="2100" kern="0" dirty="0" smtClean="0"/>
              <a:t>)</a:t>
            </a:r>
          </a:p>
          <a:p>
            <a:r>
              <a:rPr lang="ru-RU" sz="2100" kern="0" dirty="0" err="1" smtClean="0"/>
              <a:t>Искл</a:t>
            </a:r>
            <a:r>
              <a:rPr lang="ru-RU" sz="2100" kern="0" dirty="0" smtClean="0"/>
              <a:t>. юродивый, милостивый.</a:t>
            </a:r>
          </a:p>
          <a:p>
            <a:r>
              <a:rPr lang="ru-RU" sz="2100" kern="0" dirty="0" smtClean="0"/>
              <a:t>Суффикс         - без ударения (со    </a:t>
            </a:r>
            <a:r>
              <a:rPr lang="ru-RU" sz="2100" kern="0" dirty="0" err="1" smtClean="0"/>
              <a:t>ый</a:t>
            </a:r>
            <a:r>
              <a:rPr lang="ru-RU" sz="2100" kern="0" dirty="0" smtClean="0"/>
              <a:t>)</a:t>
            </a:r>
            <a:endParaRPr lang="ru-RU" sz="2100" kern="0" dirty="0"/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1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20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28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29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512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51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51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3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3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513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51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51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46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47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513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51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51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2" grpId="0"/>
      <p:bldP spid="5128" grpId="0"/>
      <p:bldP spid="5129" grpId="0"/>
      <p:bldP spid="5130" grpId="0"/>
      <p:bldP spid="5131" grpId="0"/>
      <p:bldP spid="9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Заголовок 1"/>
          <p:cNvSpPr>
            <a:spLocks noGrp="1"/>
          </p:cNvSpPr>
          <p:nvPr>
            <p:ph type="ctrTitle"/>
          </p:nvPr>
        </p:nvSpPr>
        <p:spPr>
          <a:xfrm>
            <a:off x="432435" y="123184"/>
            <a:ext cx="4900930" cy="315471"/>
          </a:xfrm>
        </p:spPr>
        <p:txBody>
          <a:bodyPr/>
          <a:lstStyle/>
          <a:p>
            <a:pPr algn="ctr" eaLnBrk="1" hangingPunct="1"/>
            <a:r>
              <a:rPr lang="ru-RU" dirty="0" smtClean="0"/>
              <a:t>Суффиксы –лив- и –</a:t>
            </a:r>
            <a:r>
              <a:rPr lang="ru-RU" dirty="0" err="1" smtClean="0"/>
              <a:t>чив</a:t>
            </a:r>
            <a:r>
              <a:rPr lang="ru-RU" dirty="0" smtClean="0"/>
              <a:t>-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49251" y="634699"/>
            <a:ext cx="5221252" cy="2180509"/>
          </a:xfrm>
        </p:spPr>
        <p:txBody>
          <a:bodyPr rtlCol="0">
            <a:normAutofit/>
          </a:bodyPr>
          <a:lstStyle/>
          <a:p>
            <a:pPr eaLnBrk="1" hangingPunct="1">
              <a:defRPr/>
            </a:pPr>
            <a:r>
              <a:rPr lang="ru-RU" sz="2000" dirty="0" smtClean="0">
                <a:solidFill>
                  <a:srgbClr val="0070C0"/>
                </a:solidFill>
              </a:rPr>
              <a:t>В суффиксах </a:t>
            </a:r>
            <a:r>
              <a:rPr lang="ru-RU" sz="2000" b="1" i="1" dirty="0" smtClean="0">
                <a:solidFill>
                  <a:srgbClr val="0070C0"/>
                </a:solidFill>
              </a:rPr>
              <a:t>-лив-</a:t>
            </a:r>
            <a:r>
              <a:rPr lang="ru-RU" sz="2000" dirty="0" smtClean="0">
                <a:solidFill>
                  <a:srgbClr val="0070C0"/>
                </a:solidFill>
              </a:rPr>
              <a:t> и </a:t>
            </a:r>
            <a:r>
              <a:rPr lang="ru-RU" sz="2000" b="1" i="1" dirty="0" smtClean="0">
                <a:solidFill>
                  <a:srgbClr val="0070C0"/>
                </a:solidFill>
              </a:rPr>
              <a:t>-</a:t>
            </a:r>
            <a:r>
              <a:rPr lang="ru-RU" sz="2000" b="1" i="1" dirty="0" err="1" smtClean="0">
                <a:solidFill>
                  <a:srgbClr val="0070C0"/>
                </a:solidFill>
              </a:rPr>
              <a:t>чив</a:t>
            </a:r>
            <a:r>
              <a:rPr lang="ru-RU" sz="2000" b="1" i="1" dirty="0" smtClean="0">
                <a:solidFill>
                  <a:srgbClr val="0070C0"/>
                </a:solidFill>
              </a:rPr>
              <a:t>-</a:t>
            </a:r>
            <a:endParaRPr lang="ru-RU" sz="2000" dirty="0" smtClean="0">
              <a:solidFill>
                <a:srgbClr val="0070C0"/>
              </a:solidFill>
            </a:endParaRPr>
          </a:p>
          <a:p>
            <a:pPr eaLnBrk="1" hangingPunct="1">
              <a:defRPr/>
            </a:pPr>
            <a:r>
              <a:rPr lang="ru-RU" sz="2000" dirty="0" smtClean="0">
                <a:solidFill>
                  <a:srgbClr val="0070C0"/>
                </a:solidFill>
              </a:rPr>
              <a:t>пишется </a:t>
            </a:r>
            <a:r>
              <a:rPr lang="ru-RU" sz="2000" b="1" i="1" dirty="0" smtClean="0">
                <a:solidFill>
                  <a:srgbClr val="0070C0"/>
                </a:solidFill>
              </a:rPr>
              <a:t>и</a:t>
            </a:r>
            <a:r>
              <a:rPr lang="ru-RU" sz="2000" dirty="0" smtClean="0">
                <a:solidFill>
                  <a:srgbClr val="0070C0"/>
                </a:solidFill>
              </a:rPr>
              <a:t> </a:t>
            </a:r>
          </a:p>
          <a:p>
            <a:pPr eaLnBrk="1" hangingPunct="1">
              <a:defRPr/>
            </a:pPr>
            <a:r>
              <a:rPr lang="ru-RU" sz="2000" dirty="0" smtClean="0">
                <a:solidFill>
                  <a:srgbClr val="90408A"/>
                </a:solidFill>
              </a:rPr>
              <a:t>Например: </a:t>
            </a:r>
            <a:r>
              <a:rPr lang="ru-RU" sz="2000" i="1" dirty="0" smtClean="0">
                <a:solidFill>
                  <a:srgbClr val="90408A"/>
                </a:solidFill>
              </a:rPr>
              <a:t>забот</a:t>
            </a:r>
            <a:r>
              <a:rPr lang="ru-RU" sz="2000" b="1" i="1" u="sng" dirty="0" smtClean="0">
                <a:solidFill>
                  <a:srgbClr val="90408A"/>
                </a:solidFill>
              </a:rPr>
              <a:t>лив</a:t>
            </a:r>
            <a:r>
              <a:rPr lang="ru-RU" sz="2000" i="1" dirty="0" smtClean="0">
                <a:solidFill>
                  <a:srgbClr val="90408A"/>
                </a:solidFill>
              </a:rPr>
              <a:t>ый, занос</a:t>
            </a:r>
            <a:r>
              <a:rPr lang="ru-RU" sz="2000" b="1" i="1" u="sng" dirty="0" smtClean="0">
                <a:solidFill>
                  <a:srgbClr val="90408A"/>
                </a:solidFill>
              </a:rPr>
              <a:t>чив</a:t>
            </a:r>
            <a:r>
              <a:rPr lang="ru-RU" sz="2000" i="1" dirty="0" smtClean="0">
                <a:solidFill>
                  <a:srgbClr val="90408A"/>
                </a:solidFill>
              </a:rPr>
              <a:t>ый</a:t>
            </a:r>
            <a:r>
              <a:rPr lang="ru-RU" sz="2000" dirty="0" smtClean="0">
                <a:solidFill>
                  <a:srgbClr val="90408A"/>
                </a:solidFill>
              </a:rPr>
              <a:t>,</a:t>
            </a:r>
          </a:p>
          <a:p>
            <a:pPr eaLnBrk="1" hangingPunct="1">
              <a:defRPr/>
            </a:pPr>
            <a:r>
              <a:rPr lang="ru-RU" sz="2000" dirty="0" smtClean="0">
                <a:solidFill>
                  <a:srgbClr val="90408A"/>
                </a:solidFill>
              </a:rPr>
              <a:t>настой</a:t>
            </a:r>
            <a:r>
              <a:rPr lang="ru-RU" sz="2000" b="1" u="sng" dirty="0" smtClean="0">
                <a:solidFill>
                  <a:srgbClr val="90408A"/>
                </a:solidFill>
              </a:rPr>
              <a:t>чив</a:t>
            </a:r>
            <a:r>
              <a:rPr lang="ru-RU" sz="2000" dirty="0" smtClean="0">
                <a:solidFill>
                  <a:srgbClr val="90408A"/>
                </a:solidFill>
              </a:rPr>
              <a:t>ый, назой</a:t>
            </a:r>
            <a:r>
              <a:rPr lang="ru-RU" sz="2000" b="1" u="sng" dirty="0" smtClean="0">
                <a:solidFill>
                  <a:srgbClr val="90408A"/>
                </a:solidFill>
              </a:rPr>
              <a:t>лив</a:t>
            </a:r>
            <a:r>
              <a:rPr lang="ru-RU" sz="2000" dirty="0" smtClean="0">
                <a:solidFill>
                  <a:srgbClr val="90408A"/>
                </a:solidFill>
              </a:rPr>
              <a:t>ый </a:t>
            </a:r>
          </a:p>
          <a:p>
            <a:pPr eaLnBrk="1" hangingPunct="1">
              <a:defRPr/>
            </a:pPr>
            <a:endParaRPr lang="ru-RU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Заголовок 1"/>
          <p:cNvSpPr>
            <a:spLocks noGrp="1"/>
          </p:cNvSpPr>
          <p:nvPr>
            <p:ph type="ctrTitle"/>
          </p:nvPr>
        </p:nvSpPr>
        <p:spPr>
          <a:xfrm>
            <a:off x="432435" y="123184"/>
            <a:ext cx="4900930" cy="315471"/>
          </a:xfrm>
        </p:spPr>
        <p:txBody>
          <a:bodyPr/>
          <a:lstStyle/>
          <a:p>
            <a:pPr algn="ctr" eaLnBrk="1" hangingPunct="1"/>
            <a:r>
              <a:rPr lang="ru-RU" dirty="0" smtClean="0"/>
              <a:t>Суффиксы прилагательных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49251" y="634699"/>
            <a:ext cx="5221252" cy="2180509"/>
          </a:xfrm>
        </p:spPr>
        <p:txBody>
          <a:bodyPr rtlCol="0">
            <a:normAutofit fontScale="92500" lnSpcReduction="20000"/>
          </a:bodyPr>
          <a:lstStyle/>
          <a:p>
            <a:pPr eaLnBrk="1" hangingPunct="1">
              <a:defRPr/>
            </a:pPr>
            <a:r>
              <a:rPr lang="ru-RU" sz="2000" dirty="0" smtClean="0">
                <a:solidFill>
                  <a:srgbClr val="90408A"/>
                </a:solidFill>
              </a:rPr>
              <a:t>Безударные суффиксы </a:t>
            </a:r>
            <a:r>
              <a:rPr lang="ru-RU" sz="2000" b="1" i="1" dirty="0" smtClean="0">
                <a:solidFill>
                  <a:srgbClr val="90408A"/>
                </a:solidFill>
              </a:rPr>
              <a:t>-</a:t>
            </a:r>
            <a:r>
              <a:rPr lang="ru-RU" sz="2000" b="1" i="1" dirty="0" err="1" smtClean="0">
                <a:solidFill>
                  <a:srgbClr val="90408A"/>
                </a:solidFill>
              </a:rPr>
              <a:t>ов</a:t>
            </a:r>
            <a:r>
              <a:rPr lang="ru-RU" sz="2000" b="1" i="1" dirty="0" smtClean="0">
                <a:solidFill>
                  <a:srgbClr val="90408A"/>
                </a:solidFill>
              </a:rPr>
              <a:t>-, -</a:t>
            </a:r>
            <a:r>
              <a:rPr lang="ru-RU" sz="2000" b="1" i="1" dirty="0" err="1" smtClean="0">
                <a:solidFill>
                  <a:srgbClr val="90408A"/>
                </a:solidFill>
              </a:rPr>
              <a:t>оват</a:t>
            </a:r>
            <a:r>
              <a:rPr lang="ru-RU" sz="2000" b="1" i="1" dirty="0" smtClean="0">
                <a:solidFill>
                  <a:srgbClr val="90408A"/>
                </a:solidFill>
              </a:rPr>
              <a:t>-, -овит-</a:t>
            </a:r>
            <a:r>
              <a:rPr lang="ru-RU" sz="2000" dirty="0" smtClean="0">
                <a:solidFill>
                  <a:srgbClr val="90408A"/>
                </a:solidFill>
              </a:rPr>
              <a:t> </a:t>
            </a:r>
            <a:r>
              <a:rPr lang="ru-RU" sz="2000" dirty="0" smtClean="0">
                <a:solidFill>
                  <a:srgbClr val="FF0000"/>
                </a:solidFill>
              </a:rPr>
              <a:t>пишутся после твердых согласных</a:t>
            </a:r>
            <a:r>
              <a:rPr lang="ru-RU" sz="2000" dirty="0" smtClean="0">
                <a:solidFill>
                  <a:srgbClr val="90408A"/>
                </a:solidFill>
              </a:rPr>
              <a:t>;</a:t>
            </a:r>
          </a:p>
          <a:p>
            <a:pPr eaLnBrk="1" hangingPunct="1">
              <a:defRPr/>
            </a:pPr>
            <a:endParaRPr lang="ru-RU" sz="2000" dirty="0" smtClean="0">
              <a:solidFill>
                <a:srgbClr val="90408A"/>
              </a:solidFill>
            </a:endParaRPr>
          </a:p>
          <a:p>
            <a:pPr eaLnBrk="1" hangingPunct="1">
              <a:defRPr/>
            </a:pPr>
            <a:r>
              <a:rPr lang="ru-RU" sz="2000" dirty="0" smtClean="0">
                <a:solidFill>
                  <a:srgbClr val="90408A"/>
                </a:solidFill>
              </a:rPr>
              <a:t> </a:t>
            </a:r>
            <a:r>
              <a:rPr lang="ru-RU" sz="2000" b="1" i="1" dirty="0" smtClean="0">
                <a:solidFill>
                  <a:srgbClr val="90408A"/>
                </a:solidFill>
              </a:rPr>
              <a:t>-ев-, -</a:t>
            </a:r>
            <a:r>
              <a:rPr lang="ru-RU" sz="2000" b="1" i="1" dirty="0" err="1" smtClean="0">
                <a:solidFill>
                  <a:srgbClr val="90408A"/>
                </a:solidFill>
              </a:rPr>
              <a:t>еват</a:t>
            </a:r>
            <a:r>
              <a:rPr lang="ru-RU" sz="2000" b="1" i="1" dirty="0" smtClean="0">
                <a:solidFill>
                  <a:srgbClr val="90408A"/>
                </a:solidFill>
              </a:rPr>
              <a:t>-, -</a:t>
            </a:r>
            <a:r>
              <a:rPr lang="ru-RU" sz="2000" b="1" i="1" dirty="0" err="1" smtClean="0">
                <a:solidFill>
                  <a:srgbClr val="90408A"/>
                </a:solidFill>
              </a:rPr>
              <a:t>евит</a:t>
            </a:r>
            <a:r>
              <a:rPr lang="ru-RU" sz="2000" b="1" i="1" dirty="0" smtClean="0">
                <a:solidFill>
                  <a:srgbClr val="90408A"/>
                </a:solidFill>
              </a:rPr>
              <a:t>-</a:t>
            </a:r>
            <a:r>
              <a:rPr lang="ru-RU" sz="2000" dirty="0" smtClean="0">
                <a:solidFill>
                  <a:srgbClr val="90408A"/>
                </a:solidFill>
              </a:rPr>
              <a:t> - после </a:t>
            </a:r>
            <a:r>
              <a:rPr lang="ru-RU" sz="2000" dirty="0" smtClean="0">
                <a:solidFill>
                  <a:srgbClr val="0070C0"/>
                </a:solidFill>
              </a:rPr>
              <a:t>мягких согласных</a:t>
            </a:r>
            <a:r>
              <a:rPr lang="ru-RU" sz="2000" dirty="0" smtClean="0">
                <a:solidFill>
                  <a:srgbClr val="90408A"/>
                </a:solidFill>
              </a:rPr>
              <a:t>, </a:t>
            </a:r>
            <a:r>
              <a:rPr lang="ru-RU" sz="2000" dirty="0" smtClean="0">
                <a:solidFill>
                  <a:schemeClr val="accent6">
                    <a:lumMod val="75000"/>
                  </a:schemeClr>
                </a:solidFill>
              </a:rPr>
              <a:t>шипящих</a:t>
            </a:r>
            <a:r>
              <a:rPr lang="ru-RU" sz="2000" dirty="0" smtClean="0">
                <a:solidFill>
                  <a:srgbClr val="90408A"/>
                </a:solidFill>
              </a:rPr>
              <a:t> и </a:t>
            </a:r>
            <a:r>
              <a:rPr lang="ru-RU" sz="2000" b="1" i="1" dirty="0" err="1" smtClean="0">
                <a:solidFill>
                  <a:srgbClr val="00B050"/>
                </a:solidFill>
              </a:rPr>
              <a:t>ц</a:t>
            </a:r>
            <a:r>
              <a:rPr lang="ru-RU" sz="2000" b="1" i="1" dirty="0" smtClean="0">
                <a:solidFill>
                  <a:srgbClr val="00B050"/>
                </a:solidFill>
              </a:rPr>
              <a:t>.</a:t>
            </a:r>
            <a:r>
              <a:rPr lang="ru-RU" sz="2000" dirty="0" smtClean="0">
                <a:solidFill>
                  <a:srgbClr val="90408A"/>
                </a:solidFill>
              </a:rPr>
              <a:t> </a:t>
            </a:r>
          </a:p>
          <a:p>
            <a:pPr eaLnBrk="1" hangingPunct="1">
              <a:defRPr/>
            </a:pPr>
            <a:r>
              <a:rPr lang="ru-RU" sz="2000" dirty="0" smtClean="0">
                <a:solidFill>
                  <a:srgbClr val="90408A"/>
                </a:solidFill>
              </a:rPr>
              <a:t>Например:</a:t>
            </a:r>
          </a:p>
          <a:p>
            <a:pPr lvl="1" eaLnBrk="1" hangingPunct="1">
              <a:defRPr/>
            </a:pPr>
            <a:r>
              <a:rPr lang="ru-RU" sz="2000" dirty="0" smtClean="0">
                <a:solidFill>
                  <a:srgbClr val="90408A"/>
                </a:solidFill>
              </a:rPr>
              <a:t>а)      </a:t>
            </a:r>
            <a:r>
              <a:rPr lang="ru-RU" sz="2000" i="1" dirty="0" smtClean="0">
                <a:solidFill>
                  <a:srgbClr val="90408A"/>
                </a:solidFill>
              </a:rPr>
              <a:t>де</a:t>
            </a:r>
            <a:r>
              <a:rPr lang="ru-RU" sz="2000" i="1" dirty="0" smtClean="0">
                <a:solidFill>
                  <a:srgbClr val="FF0000"/>
                </a:solidFill>
              </a:rPr>
              <a:t>л</a:t>
            </a:r>
            <a:r>
              <a:rPr lang="ru-RU" sz="2000" b="1" i="1" dirty="0" smtClean="0">
                <a:solidFill>
                  <a:srgbClr val="90408A"/>
                </a:solidFill>
              </a:rPr>
              <a:t>ов</a:t>
            </a:r>
            <a:r>
              <a:rPr lang="ru-RU" sz="2000" i="1" dirty="0" smtClean="0">
                <a:solidFill>
                  <a:srgbClr val="90408A"/>
                </a:solidFill>
              </a:rPr>
              <a:t>ой, крас</a:t>
            </a:r>
            <a:r>
              <a:rPr lang="ru-RU" sz="2000" i="1" dirty="0" smtClean="0">
                <a:solidFill>
                  <a:srgbClr val="FF0000"/>
                </a:solidFill>
              </a:rPr>
              <a:t>н</a:t>
            </a:r>
            <a:r>
              <a:rPr lang="ru-RU" sz="2000" b="1" i="1" dirty="0" smtClean="0">
                <a:solidFill>
                  <a:srgbClr val="90408A"/>
                </a:solidFill>
              </a:rPr>
              <a:t>оват</a:t>
            </a:r>
            <a:r>
              <a:rPr lang="ru-RU" sz="2000" i="1" dirty="0" smtClean="0">
                <a:solidFill>
                  <a:srgbClr val="90408A"/>
                </a:solidFill>
              </a:rPr>
              <a:t>ый, да</a:t>
            </a:r>
            <a:r>
              <a:rPr lang="ru-RU" sz="2000" i="1" dirty="0" smtClean="0">
                <a:solidFill>
                  <a:srgbClr val="FF0000"/>
                </a:solidFill>
              </a:rPr>
              <a:t>р</a:t>
            </a:r>
            <a:r>
              <a:rPr lang="ru-RU" sz="2000" b="1" i="1" dirty="0" smtClean="0">
                <a:solidFill>
                  <a:srgbClr val="90408A"/>
                </a:solidFill>
              </a:rPr>
              <a:t>овит</a:t>
            </a:r>
            <a:r>
              <a:rPr lang="ru-RU" sz="2000" i="1" dirty="0" smtClean="0">
                <a:solidFill>
                  <a:srgbClr val="90408A"/>
                </a:solidFill>
              </a:rPr>
              <a:t>ый;</a:t>
            </a:r>
            <a:endParaRPr lang="ru-RU" sz="2000" dirty="0" smtClean="0">
              <a:solidFill>
                <a:srgbClr val="90408A"/>
              </a:solidFill>
            </a:endParaRPr>
          </a:p>
          <a:p>
            <a:pPr lvl="1" eaLnBrk="1" hangingPunct="1">
              <a:defRPr/>
            </a:pPr>
            <a:r>
              <a:rPr lang="ru-RU" sz="2000" dirty="0" smtClean="0">
                <a:solidFill>
                  <a:srgbClr val="90408A"/>
                </a:solidFill>
              </a:rPr>
              <a:t>б)      </a:t>
            </a:r>
            <a:r>
              <a:rPr lang="ru-RU" sz="2000" i="1" dirty="0" smtClean="0">
                <a:solidFill>
                  <a:srgbClr val="90408A"/>
                </a:solidFill>
              </a:rPr>
              <a:t>ве</a:t>
            </a:r>
            <a:r>
              <a:rPr lang="ru-RU" sz="2000" i="1" dirty="0" smtClean="0">
                <a:solidFill>
                  <a:schemeClr val="accent6">
                    <a:lumMod val="75000"/>
                  </a:schemeClr>
                </a:solidFill>
              </a:rPr>
              <a:t>щ</a:t>
            </a:r>
            <a:r>
              <a:rPr lang="ru-RU" sz="2000" b="1" i="1" dirty="0" smtClean="0">
                <a:solidFill>
                  <a:srgbClr val="90408A"/>
                </a:solidFill>
              </a:rPr>
              <a:t>ев</a:t>
            </a:r>
            <a:r>
              <a:rPr lang="ru-RU" sz="2000" i="1" dirty="0" smtClean="0">
                <a:solidFill>
                  <a:srgbClr val="90408A"/>
                </a:solidFill>
              </a:rPr>
              <a:t>ой, </a:t>
            </a:r>
            <a:r>
              <a:rPr lang="ru-RU" sz="2000" i="1" dirty="0" smtClean="0">
                <a:solidFill>
                  <a:srgbClr val="0070C0"/>
                </a:solidFill>
              </a:rPr>
              <a:t>син</a:t>
            </a:r>
            <a:r>
              <a:rPr lang="ru-RU" sz="2000" b="1" i="1" dirty="0" smtClean="0">
                <a:solidFill>
                  <a:srgbClr val="0070C0"/>
                </a:solidFill>
              </a:rPr>
              <a:t>еват</a:t>
            </a:r>
            <a:r>
              <a:rPr lang="ru-RU" sz="2000" i="1" dirty="0" smtClean="0">
                <a:solidFill>
                  <a:srgbClr val="0070C0"/>
                </a:solidFill>
              </a:rPr>
              <a:t>ый</a:t>
            </a:r>
            <a:r>
              <a:rPr lang="ru-RU" sz="2000" i="1" dirty="0" smtClean="0">
                <a:solidFill>
                  <a:srgbClr val="90408A"/>
                </a:solidFill>
              </a:rPr>
              <a:t>, глян</a:t>
            </a:r>
            <a:r>
              <a:rPr lang="ru-RU" sz="2000" i="1" dirty="0" smtClean="0">
                <a:solidFill>
                  <a:srgbClr val="00B050"/>
                </a:solidFill>
              </a:rPr>
              <a:t>ц</a:t>
            </a:r>
            <a:r>
              <a:rPr lang="ru-RU" sz="2000" b="1" i="1" dirty="0" smtClean="0">
                <a:solidFill>
                  <a:srgbClr val="90408A"/>
                </a:solidFill>
              </a:rPr>
              <a:t>евит</a:t>
            </a:r>
            <a:r>
              <a:rPr lang="ru-RU" sz="2000" i="1" dirty="0" smtClean="0">
                <a:solidFill>
                  <a:srgbClr val="90408A"/>
                </a:solidFill>
              </a:rPr>
              <a:t>ый, Барен</a:t>
            </a:r>
            <a:r>
              <a:rPr lang="ru-RU" sz="2000" i="1" dirty="0" smtClean="0">
                <a:solidFill>
                  <a:srgbClr val="00B050"/>
                </a:solidFill>
              </a:rPr>
              <a:t>ц</a:t>
            </a:r>
            <a:r>
              <a:rPr lang="ru-RU" sz="2000" b="1" i="1" dirty="0" smtClean="0">
                <a:solidFill>
                  <a:srgbClr val="90408A"/>
                </a:solidFill>
              </a:rPr>
              <a:t>ев</a:t>
            </a:r>
            <a:r>
              <a:rPr lang="ru-RU" sz="2000" i="1" dirty="0" smtClean="0">
                <a:solidFill>
                  <a:srgbClr val="90408A"/>
                </a:solidFill>
              </a:rPr>
              <a:t>о море.</a:t>
            </a:r>
            <a:endParaRPr lang="ru-RU" sz="2000" dirty="0" smtClean="0">
              <a:solidFill>
                <a:srgbClr val="90408A"/>
              </a:solidFill>
            </a:endParaRPr>
          </a:p>
          <a:p>
            <a:pPr>
              <a:defRPr/>
            </a:pPr>
            <a:endParaRPr lang="ru-RU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pPr algn="ctr"/>
            <a:r>
              <a:rPr lang="ru-RU" dirty="0" smtClean="0"/>
              <a:t>Суффикс –</a:t>
            </a:r>
            <a:r>
              <a:rPr lang="ru-RU" dirty="0" err="1" smtClean="0"/>
              <a:t>ов</a:t>
            </a:r>
            <a:r>
              <a:rPr lang="ru-RU" dirty="0" smtClean="0"/>
              <a:t>-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15278" y="693731"/>
            <a:ext cx="4935243" cy="2174877"/>
          </a:xfrm>
        </p:spPr>
        <p:txBody>
          <a:bodyPr/>
          <a:lstStyle/>
          <a:p>
            <a:pPr algn="ctr"/>
            <a:r>
              <a:rPr lang="ru-RU" sz="1600" dirty="0" smtClean="0"/>
              <a:t>Суффикс –</a:t>
            </a:r>
            <a:r>
              <a:rPr lang="ru-RU" sz="1600" dirty="0" err="1" smtClean="0"/>
              <a:t>ов</a:t>
            </a:r>
            <a:r>
              <a:rPr lang="ru-RU" sz="1600" dirty="0" smtClean="0"/>
              <a:t>- пишется </a:t>
            </a:r>
          </a:p>
          <a:p>
            <a:pPr algn="ctr"/>
            <a:r>
              <a:rPr lang="ru-RU" sz="1600" dirty="0" smtClean="0"/>
              <a:t>после шипящих и </a:t>
            </a:r>
            <a:r>
              <a:rPr lang="ru-RU" sz="1600" dirty="0" err="1" smtClean="0"/>
              <a:t>ц</a:t>
            </a:r>
            <a:r>
              <a:rPr lang="ru-RU" sz="1600" dirty="0" smtClean="0"/>
              <a:t> под ударением: </a:t>
            </a:r>
          </a:p>
          <a:p>
            <a:endParaRPr lang="ru-RU" dirty="0" smtClean="0"/>
          </a:p>
          <a:p>
            <a:endParaRPr lang="ru-RU" dirty="0" smtClean="0"/>
          </a:p>
          <a:p>
            <a:pPr algn="ctr"/>
            <a:r>
              <a:rPr lang="ru-RU" sz="2000" dirty="0" smtClean="0"/>
              <a:t>Пар</a:t>
            </a:r>
            <a:r>
              <a:rPr lang="ru-RU" sz="2000" dirty="0" smtClean="0">
                <a:solidFill>
                  <a:srgbClr val="00B050"/>
                </a:solidFill>
              </a:rPr>
              <a:t>ч</a:t>
            </a:r>
            <a:r>
              <a:rPr lang="ru-RU" sz="2000" dirty="0" smtClean="0">
                <a:solidFill>
                  <a:srgbClr val="0070C0"/>
                </a:solidFill>
              </a:rPr>
              <a:t>ов</a:t>
            </a:r>
            <a:r>
              <a:rPr lang="ru-RU" sz="2000" dirty="0" smtClean="0"/>
              <a:t>ый</a:t>
            </a:r>
          </a:p>
          <a:p>
            <a:pPr algn="ctr"/>
            <a:r>
              <a:rPr lang="ru-RU" sz="2000" dirty="0" smtClean="0"/>
              <a:t>Образ</a:t>
            </a:r>
            <a:r>
              <a:rPr lang="ru-RU" sz="2000" dirty="0" smtClean="0">
                <a:solidFill>
                  <a:srgbClr val="00B050"/>
                </a:solidFill>
              </a:rPr>
              <a:t>ц</a:t>
            </a:r>
            <a:r>
              <a:rPr lang="ru-RU" sz="2000" dirty="0" smtClean="0">
                <a:solidFill>
                  <a:srgbClr val="0070C0"/>
                </a:solidFill>
              </a:rPr>
              <a:t>ов</a:t>
            </a:r>
            <a:r>
              <a:rPr lang="ru-RU" sz="2000" dirty="0" smtClean="0"/>
              <a:t>ый</a:t>
            </a:r>
          </a:p>
          <a:p>
            <a:pPr algn="ctr"/>
            <a:r>
              <a:rPr lang="ru-RU" sz="2000" dirty="0" smtClean="0"/>
              <a:t>Свин</a:t>
            </a:r>
            <a:r>
              <a:rPr lang="ru-RU" sz="2000" dirty="0" smtClean="0">
                <a:solidFill>
                  <a:srgbClr val="00B050"/>
                </a:solidFill>
              </a:rPr>
              <a:t>ц</a:t>
            </a:r>
            <a:r>
              <a:rPr lang="ru-RU" sz="2000" dirty="0" smtClean="0">
                <a:solidFill>
                  <a:srgbClr val="0070C0"/>
                </a:solidFill>
              </a:rPr>
              <a:t>ов</a:t>
            </a:r>
            <a:r>
              <a:rPr lang="ru-RU" sz="2000" dirty="0" smtClean="0"/>
              <a:t>ый</a:t>
            </a:r>
          </a:p>
          <a:p>
            <a:pPr algn="ctr"/>
            <a:r>
              <a:rPr lang="ru-RU" sz="2000" dirty="0" smtClean="0"/>
              <a:t>Хол</a:t>
            </a:r>
            <a:r>
              <a:rPr lang="ru-RU" sz="2000" dirty="0" smtClean="0">
                <a:solidFill>
                  <a:srgbClr val="00B050"/>
                </a:solidFill>
              </a:rPr>
              <a:t>щ</a:t>
            </a:r>
            <a:r>
              <a:rPr lang="ru-RU" sz="2000" dirty="0" smtClean="0">
                <a:solidFill>
                  <a:srgbClr val="0070C0"/>
                </a:solidFill>
              </a:rPr>
              <a:t>ов</a:t>
            </a:r>
            <a:r>
              <a:rPr lang="ru-RU" sz="2000" dirty="0" smtClean="0"/>
              <a:t>ый</a:t>
            </a:r>
            <a:endParaRPr lang="ru-RU" sz="2000" dirty="0"/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r>
              <a:rPr lang="ru-RU" dirty="0" smtClean="0"/>
              <a:t>Суффикс –</a:t>
            </a:r>
            <a:r>
              <a:rPr lang="ru-RU" dirty="0" err="1" smtClean="0"/>
              <a:t>ист</a:t>
            </a:r>
            <a:r>
              <a:rPr lang="ru-RU" dirty="0" smtClean="0"/>
              <a:t>- в прилагательных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15278" y="1083504"/>
            <a:ext cx="4935243" cy="2154436"/>
          </a:xfrm>
        </p:spPr>
        <p:txBody>
          <a:bodyPr/>
          <a:lstStyle/>
          <a:p>
            <a:pPr algn="ctr"/>
            <a:r>
              <a:rPr lang="ru-RU" sz="1800" dirty="0" smtClean="0"/>
              <a:t>Суффикс </a:t>
            </a:r>
            <a:r>
              <a:rPr lang="ru-RU" sz="1800" b="1" dirty="0" smtClean="0">
                <a:solidFill>
                  <a:srgbClr val="0070C0"/>
                </a:solidFill>
              </a:rPr>
              <a:t>–</a:t>
            </a:r>
            <a:r>
              <a:rPr lang="ru-RU" sz="1800" b="1" dirty="0" err="1" smtClean="0">
                <a:solidFill>
                  <a:srgbClr val="0070C0"/>
                </a:solidFill>
              </a:rPr>
              <a:t>ист</a:t>
            </a:r>
            <a:r>
              <a:rPr lang="ru-RU" sz="1800" b="1" dirty="0" smtClean="0">
                <a:solidFill>
                  <a:srgbClr val="0070C0"/>
                </a:solidFill>
              </a:rPr>
              <a:t>- </a:t>
            </a:r>
            <a:r>
              <a:rPr lang="ru-RU" sz="1800" dirty="0" smtClean="0"/>
              <a:t>в прилагательных пишется только с буквой и</a:t>
            </a:r>
          </a:p>
          <a:p>
            <a:pPr algn="ctr"/>
            <a:endParaRPr lang="ru-RU" sz="1800" dirty="0" smtClean="0"/>
          </a:p>
          <a:p>
            <a:pPr algn="ctr"/>
            <a:r>
              <a:rPr lang="ru-RU" sz="2800" dirty="0" smtClean="0"/>
              <a:t>Залив</a:t>
            </a:r>
            <a:r>
              <a:rPr lang="ru-RU" sz="2800" dirty="0" smtClean="0">
                <a:solidFill>
                  <a:srgbClr val="FF0000"/>
                </a:solidFill>
              </a:rPr>
              <a:t>ист</a:t>
            </a:r>
            <a:r>
              <a:rPr lang="ru-RU" sz="2800" dirty="0" smtClean="0"/>
              <a:t>ый</a:t>
            </a:r>
          </a:p>
          <a:p>
            <a:pPr algn="ctr"/>
            <a:r>
              <a:rPr lang="ru-RU" sz="2800" dirty="0" smtClean="0"/>
              <a:t>Болот</a:t>
            </a:r>
            <a:r>
              <a:rPr lang="ru-RU" sz="2800" dirty="0" smtClean="0">
                <a:solidFill>
                  <a:srgbClr val="00B050"/>
                </a:solidFill>
              </a:rPr>
              <a:t>ист</a:t>
            </a:r>
            <a:r>
              <a:rPr lang="ru-RU" sz="2800" dirty="0" smtClean="0"/>
              <a:t>ый</a:t>
            </a:r>
          </a:p>
          <a:p>
            <a:endParaRPr lang="ru-RU" sz="1800" dirty="0" smtClean="0"/>
          </a:p>
          <a:p>
            <a:endParaRPr lang="ru-RU" dirty="0"/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Заголовок 1"/>
          <p:cNvSpPr>
            <a:spLocks noGrp="1"/>
          </p:cNvSpPr>
          <p:nvPr>
            <p:ph type="ctrTitle"/>
          </p:nvPr>
        </p:nvSpPr>
        <p:spPr>
          <a:xfrm>
            <a:off x="295298" y="123184"/>
            <a:ext cx="5175206" cy="276999"/>
          </a:xfrm>
        </p:spPr>
        <p:txBody>
          <a:bodyPr/>
          <a:lstStyle/>
          <a:p>
            <a:pPr algn="ctr" eaLnBrk="1" hangingPunct="1"/>
            <a:r>
              <a:rPr lang="ru-RU" sz="1800" dirty="0" smtClean="0"/>
              <a:t>Суффиксы –к- и –</a:t>
            </a:r>
            <a:r>
              <a:rPr lang="ru-RU" sz="1800" dirty="0" err="1" smtClean="0"/>
              <a:t>ск</a:t>
            </a:r>
            <a:r>
              <a:rPr lang="ru-RU" sz="1800" dirty="0" smtClean="0"/>
              <a:t>- 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49251" y="550854"/>
            <a:ext cx="5221252" cy="2570811"/>
          </a:xfrm>
        </p:spPr>
        <p:txBody>
          <a:bodyPr rtlCol="0">
            <a:normAutofit/>
          </a:bodyPr>
          <a:lstStyle/>
          <a:p>
            <a:pPr algn="just" eaLnBrk="1" hangingPunct="1">
              <a:defRPr/>
            </a:pPr>
            <a:r>
              <a:rPr lang="ru-RU" sz="1400" dirty="0" smtClean="0">
                <a:solidFill>
                  <a:srgbClr val="90408A"/>
                </a:solidFill>
              </a:rPr>
              <a:t>С суффиксом </a:t>
            </a:r>
            <a:r>
              <a:rPr lang="ru-RU" sz="1400" b="1" i="1" dirty="0" smtClean="0">
                <a:solidFill>
                  <a:srgbClr val="90408A"/>
                </a:solidFill>
              </a:rPr>
              <a:t>-</a:t>
            </a:r>
            <a:r>
              <a:rPr lang="ru-RU" sz="1400" b="1" i="1" dirty="0" err="1" smtClean="0">
                <a:solidFill>
                  <a:srgbClr val="FF0000"/>
                </a:solidFill>
              </a:rPr>
              <a:t>ск</a:t>
            </a:r>
            <a:r>
              <a:rPr lang="ru-RU" sz="1400" b="1" i="1" dirty="0" smtClean="0">
                <a:solidFill>
                  <a:srgbClr val="FF0000"/>
                </a:solidFill>
              </a:rPr>
              <a:t>-</a:t>
            </a:r>
            <a:r>
              <a:rPr lang="ru-RU" sz="1400" dirty="0" smtClean="0">
                <a:solidFill>
                  <a:srgbClr val="90408A"/>
                </a:solidFill>
              </a:rPr>
              <a:t> пишутся относительные прилагательные (они не образуют краткой формы): </a:t>
            </a:r>
            <a:r>
              <a:rPr lang="ru-RU" sz="1400" i="1" dirty="0" smtClean="0">
                <a:solidFill>
                  <a:srgbClr val="90408A"/>
                </a:solidFill>
              </a:rPr>
              <a:t>черкес - черкес</a:t>
            </a:r>
            <a:r>
              <a:rPr lang="ru-RU" sz="1400" b="1" i="1" dirty="0" smtClean="0">
                <a:solidFill>
                  <a:srgbClr val="FF0000"/>
                </a:solidFill>
              </a:rPr>
              <a:t>ск</a:t>
            </a:r>
            <a:r>
              <a:rPr lang="ru-RU" sz="1400" i="1" dirty="0" smtClean="0">
                <a:solidFill>
                  <a:srgbClr val="90408A"/>
                </a:solidFill>
              </a:rPr>
              <a:t>ий, Кавказ - кавказ</a:t>
            </a:r>
            <a:r>
              <a:rPr lang="ru-RU" sz="1400" b="1" i="1" dirty="0" smtClean="0">
                <a:solidFill>
                  <a:srgbClr val="FF0000"/>
                </a:solidFill>
              </a:rPr>
              <a:t>ск</a:t>
            </a:r>
            <a:r>
              <a:rPr lang="ru-RU" sz="1400" i="1" dirty="0" smtClean="0">
                <a:solidFill>
                  <a:srgbClr val="90408A"/>
                </a:solidFill>
              </a:rPr>
              <a:t>ий;</a:t>
            </a:r>
          </a:p>
          <a:p>
            <a:pPr algn="just" eaLnBrk="1" hangingPunct="1">
              <a:defRPr/>
            </a:pPr>
            <a:r>
              <a:rPr lang="ru-RU" sz="1400" dirty="0" smtClean="0">
                <a:solidFill>
                  <a:srgbClr val="90408A"/>
                </a:solidFill>
              </a:rPr>
              <a:t> с суффиксом </a:t>
            </a:r>
            <a:r>
              <a:rPr lang="ru-RU" sz="1400" b="1" i="1" dirty="0" smtClean="0">
                <a:solidFill>
                  <a:srgbClr val="00B050"/>
                </a:solidFill>
              </a:rPr>
              <a:t>-к-</a:t>
            </a:r>
            <a:r>
              <a:rPr lang="ru-RU" sz="1400" dirty="0" smtClean="0">
                <a:solidFill>
                  <a:srgbClr val="00B050"/>
                </a:solidFill>
              </a:rPr>
              <a:t> </a:t>
            </a:r>
            <a:r>
              <a:rPr lang="ru-RU" sz="1400" dirty="0" smtClean="0">
                <a:solidFill>
                  <a:srgbClr val="90408A"/>
                </a:solidFill>
              </a:rPr>
              <a:t>– качественные прилагательные (они образуют краткую форму):</a:t>
            </a:r>
          </a:p>
          <a:p>
            <a:pPr algn="just" eaLnBrk="1" hangingPunct="1">
              <a:defRPr/>
            </a:pPr>
            <a:r>
              <a:rPr lang="ru-RU" sz="1400" dirty="0" smtClean="0">
                <a:solidFill>
                  <a:srgbClr val="90408A"/>
                </a:solidFill>
              </a:rPr>
              <a:t> </a:t>
            </a:r>
            <a:r>
              <a:rPr lang="ru-RU" sz="1400" i="1" dirty="0" smtClean="0">
                <a:solidFill>
                  <a:srgbClr val="90408A"/>
                </a:solidFill>
              </a:rPr>
              <a:t>вяз</a:t>
            </a:r>
            <a:r>
              <a:rPr lang="ru-RU" sz="1400" b="1" i="1" dirty="0" smtClean="0">
                <a:solidFill>
                  <a:srgbClr val="00B050"/>
                </a:solidFill>
              </a:rPr>
              <a:t>к</a:t>
            </a:r>
            <a:r>
              <a:rPr lang="ru-RU" sz="1400" i="1" dirty="0" smtClean="0">
                <a:solidFill>
                  <a:srgbClr val="90408A"/>
                </a:solidFill>
              </a:rPr>
              <a:t>ий (вязок), низ</a:t>
            </a:r>
            <a:r>
              <a:rPr lang="ru-RU" sz="1400" b="1" i="1" dirty="0" smtClean="0">
                <a:solidFill>
                  <a:srgbClr val="00B050"/>
                </a:solidFill>
              </a:rPr>
              <a:t>к</a:t>
            </a:r>
            <a:r>
              <a:rPr lang="ru-RU" sz="1400" i="1" dirty="0" smtClean="0">
                <a:solidFill>
                  <a:srgbClr val="90408A"/>
                </a:solidFill>
              </a:rPr>
              <a:t>ий (низок), жид</a:t>
            </a:r>
            <a:r>
              <a:rPr lang="ru-RU" sz="1400" b="1" i="1" dirty="0" smtClean="0">
                <a:solidFill>
                  <a:srgbClr val="00B050"/>
                </a:solidFill>
              </a:rPr>
              <a:t>к</a:t>
            </a:r>
            <a:r>
              <a:rPr lang="ru-RU" sz="1400" i="1" dirty="0" smtClean="0">
                <a:solidFill>
                  <a:srgbClr val="90408A"/>
                </a:solidFill>
              </a:rPr>
              <a:t>ий (жидок).</a:t>
            </a:r>
            <a:endParaRPr lang="ru-RU" sz="1400" dirty="0" smtClean="0">
              <a:solidFill>
                <a:srgbClr val="90408A"/>
              </a:solidFill>
            </a:endParaRPr>
          </a:p>
          <a:p>
            <a:pPr algn="just" eaLnBrk="1" hangingPunct="1">
              <a:defRPr/>
            </a:pPr>
            <a:r>
              <a:rPr lang="ru-RU" sz="1400" dirty="0" smtClean="0">
                <a:solidFill>
                  <a:srgbClr val="90408A"/>
                </a:solidFill>
              </a:rPr>
              <a:t>В образованных от географических названий прилагательных, оканчивающихся на </a:t>
            </a:r>
            <a:r>
              <a:rPr lang="ru-RU" sz="1400" b="1" i="1" dirty="0" smtClean="0">
                <a:solidFill>
                  <a:srgbClr val="90408A"/>
                </a:solidFill>
              </a:rPr>
              <a:t>с</a:t>
            </a:r>
            <a:r>
              <a:rPr lang="ru-RU" sz="1400" dirty="0" smtClean="0">
                <a:solidFill>
                  <a:srgbClr val="90408A"/>
                </a:solidFill>
              </a:rPr>
              <a:t> </a:t>
            </a:r>
            <a:r>
              <a:rPr lang="ru-RU" sz="1400" dirty="0" err="1" smtClean="0">
                <a:solidFill>
                  <a:srgbClr val="90408A"/>
                </a:solidFill>
              </a:rPr>
              <a:t>с</a:t>
            </a:r>
            <a:r>
              <a:rPr lang="ru-RU" sz="1400" dirty="0" smtClean="0">
                <a:solidFill>
                  <a:srgbClr val="90408A"/>
                </a:solidFill>
              </a:rPr>
              <a:t> предшествующей согласной, наблюдаются колебания в написании перед суффиксом </a:t>
            </a:r>
            <a:r>
              <a:rPr lang="ru-RU" sz="1400" b="1" i="1" dirty="0" smtClean="0">
                <a:solidFill>
                  <a:srgbClr val="90408A"/>
                </a:solidFill>
              </a:rPr>
              <a:t>-</a:t>
            </a:r>
            <a:r>
              <a:rPr lang="ru-RU" sz="1400" b="1" i="1" dirty="0" err="1" smtClean="0">
                <a:solidFill>
                  <a:srgbClr val="90408A"/>
                </a:solidFill>
              </a:rPr>
              <a:t>ск</a:t>
            </a:r>
            <a:r>
              <a:rPr lang="ru-RU" sz="1400" b="1" i="1" dirty="0" smtClean="0">
                <a:solidFill>
                  <a:srgbClr val="90408A"/>
                </a:solidFill>
              </a:rPr>
              <a:t>-,</a:t>
            </a:r>
            <a:r>
              <a:rPr lang="ru-RU" sz="1400" dirty="0" smtClean="0">
                <a:solidFill>
                  <a:srgbClr val="90408A"/>
                </a:solidFill>
              </a:rPr>
              <a:t> например: </a:t>
            </a:r>
            <a:r>
              <a:rPr lang="ru-RU" sz="1400" i="1" dirty="0" smtClean="0">
                <a:solidFill>
                  <a:srgbClr val="90408A"/>
                </a:solidFill>
              </a:rPr>
              <a:t>Уэл</a:t>
            </a:r>
            <a:r>
              <a:rPr lang="ru-RU" sz="1400" b="1" i="1" dirty="0" smtClean="0">
                <a:solidFill>
                  <a:srgbClr val="90408A"/>
                </a:solidFill>
              </a:rPr>
              <a:t>ьс</a:t>
            </a:r>
            <a:r>
              <a:rPr lang="ru-RU" sz="1400" i="1" dirty="0" smtClean="0">
                <a:solidFill>
                  <a:srgbClr val="90408A"/>
                </a:solidFill>
              </a:rPr>
              <a:t> - уэль</a:t>
            </a:r>
            <a:r>
              <a:rPr lang="ru-RU" sz="1400" b="1" i="1" dirty="0" smtClean="0">
                <a:solidFill>
                  <a:srgbClr val="90408A"/>
                </a:solidFill>
              </a:rPr>
              <a:t>ск</a:t>
            </a:r>
            <a:r>
              <a:rPr lang="ru-RU" sz="1400" i="1" dirty="0" smtClean="0">
                <a:solidFill>
                  <a:srgbClr val="90408A"/>
                </a:solidFill>
              </a:rPr>
              <a:t>им и </a:t>
            </a:r>
            <a:r>
              <a:rPr lang="ru-RU" sz="1400" i="1" dirty="0" err="1" smtClean="0">
                <a:solidFill>
                  <a:srgbClr val="90408A"/>
                </a:solidFill>
              </a:rPr>
              <a:t>уэль</a:t>
            </a:r>
            <a:r>
              <a:rPr lang="ru-RU" sz="1400" b="1" i="1" dirty="0" err="1" smtClean="0">
                <a:solidFill>
                  <a:srgbClr val="90408A"/>
                </a:solidFill>
              </a:rPr>
              <a:t>сск</a:t>
            </a:r>
            <a:r>
              <a:rPr lang="ru-RU" sz="1400" i="1" dirty="0" err="1" smtClean="0">
                <a:solidFill>
                  <a:srgbClr val="90408A"/>
                </a:solidFill>
              </a:rPr>
              <a:t>ий</a:t>
            </a:r>
            <a:r>
              <a:rPr lang="ru-RU" sz="1400" i="1" dirty="0" smtClean="0">
                <a:solidFill>
                  <a:srgbClr val="90408A"/>
                </a:solidFill>
              </a:rPr>
              <a:t>.</a:t>
            </a:r>
          </a:p>
          <a:p>
            <a:pPr algn="just" eaLnBrk="1" hangingPunct="1">
              <a:defRPr/>
            </a:pPr>
            <a:r>
              <a:rPr lang="ru-RU" sz="1400" i="1" dirty="0" smtClean="0">
                <a:solidFill>
                  <a:srgbClr val="90408A"/>
                </a:solidFill>
              </a:rPr>
              <a:t> </a:t>
            </a:r>
            <a:r>
              <a:rPr lang="ru-RU" sz="1400" dirty="0" smtClean="0">
                <a:solidFill>
                  <a:srgbClr val="90408A"/>
                </a:solidFill>
              </a:rPr>
              <a:t>Если же перед суффиксом </a:t>
            </a:r>
            <a:r>
              <a:rPr lang="ru-RU" sz="1400" b="1" i="1" dirty="0" smtClean="0">
                <a:solidFill>
                  <a:srgbClr val="90408A"/>
                </a:solidFill>
              </a:rPr>
              <a:t>-</a:t>
            </a:r>
            <a:r>
              <a:rPr lang="ru-RU" sz="1400" b="1" i="1" dirty="0" err="1" smtClean="0">
                <a:solidFill>
                  <a:srgbClr val="90408A"/>
                </a:solidFill>
              </a:rPr>
              <a:t>ск</a:t>
            </a:r>
            <a:r>
              <a:rPr lang="ru-RU" sz="1400" b="1" i="1" dirty="0" smtClean="0">
                <a:solidFill>
                  <a:srgbClr val="90408A"/>
                </a:solidFill>
              </a:rPr>
              <a:t>-</a:t>
            </a:r>
            <a:r>
              <a:rPr lang="ru-RU" sz="1400" dirty="0" smtClean="0">
                <a:solidFill>
                  <a:srgbClr val="90408A"/>
                </a:solidFill>
              </a:rPr>
              <a:t> пишется гласная, то второе </a:t>
            </a:r>
            <a:r>
              <a:rPr lang="ru-RU" sz="1400" b="1" i="1" dirty="0" smtClean="0">
                <a:solidFill>
                  <a:srgbClr val="90408A"/>
                </a:solidFill>
              </a:rPr>
              <a:t>с</a:t>
            </a:r>
            <a:r>
              <a:rPr lang="ru-RU" sz="1400" dirty="0" smtClean="0">
                <a:solidFill>
                  <a:srgbClr val="90408A"/>
                </a:solidFill>
              </a:rPr>
              <a:t> сохраняется, например: </a:t>
            </a:r>
            <a:r>
              <a:rPr lang="ru-RU" sz="1400" i="1" dirty="0" smtClean="0">
                <a:solidFill>
                  <a:srgbClr val="90408A"/>
                </a:solidFill>
              </a:rPr>
              <a:t>Вильн</a:t>
            </a:r>
            <a:r>
              <a:rPr lang="ru-RU" sz="1400" b="1" i="1" dirty="0" smtClean="0">
                <a:solidFill>
                  <a:srgbClr val="90408A"/>
                </a:solidFill>
              </a:rPr>
              <a:t>юс</a:t>
            </a:r>
            <a:r>
              <a:rPr lang="ru-RU" sz="1400" i="1" dirty="0" smtClean="0">
                <a:solidFill>
                  <a:srgbClr val="90408A"/>
                </a:solidFill>
              </a:rPr>
              <a:t> – вильн</a:t>
            </a:r>
            <a:r>
              <a:rPr lang="ru-RU" sz="1400" b="1" i="1" dirty="0" smtClean="0">
                <a:solidFill>
                  <a:srgbClr val="90408A"/>
                </a:solidFill>
              </a:rPr>
              <a:t>юсск</a:t>
            </a:r>
            <a:r>
              <a:rPr lang="ru-RU" sz="1400" i="1" dirty="0" smtClean="0">
                <a:solidFill>
                  <a:srgbClr val="90408A"/>
                </a:solidFill>
              </a:rPr>
              <a:t>ий.</a:t>
            </a:r>
            <a:endParaRPr lang="ru-RU" sz="1400" dirty="0" smtClean="0">
              <a:solidFill>
                <a:srgbClr val="90408A"/>
              </a:solidFill>
            </a:endParaRPr>
          </a:p>
          <a:p>
            <a:pPr algn="just">
              <a:defRPr/>
            </a:pPr>
            <a:endParaRPr lang="ru-RU" sz="1100" b="1" dirty="0" smtClean="0">
              <a:solidFill>
                <a:srgbClr val="90408A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pPr algn="ctr"/>
            <a:r>
              <a:rPr lang="ru-RU" dirty="0" smtClean="0"/>
              <a:t>Упражнение №179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15278" y="622294"/>
            <a:ext cx="4935243" cy="2286016"/>
          </a:xfrm>
        </p:spPr>
        <p:txBody>
          <a:bodyPr/>
          <a:lstStyle/>
          <a:p>
            <a:r>
              <a:rPr lang="ru-RU" b="1" dirty="0" smtClean="0"/>
              <a:t>б) Низ</a:t>
            </a:r>
            <a:r>
              <a:rPr lang="ru-RU" b="1" dirty="0" smtClean="0">
                <a:solidFill>
                  <a:srgbClr val="FF0000"/>
                </a:solidFill>
              </a:rPr>
              <a:t>к</a:t>
            </a:r>
            <a:r>
              <a:rPr lang="ru-RU" b="1" dirty="0" smtClean="0"/>
              <a:t>ие потолки, ко</a:t>
            </a:r>
            <a:r>
              <a:rPr lang="ru-RU" b="1" u="sng" dirty="0" smtClean="0">
                <a:solidFill>
                  <a:srgbClr val="0070C0"/>
                </a:solidFill>
              </a:rPr>
              <a:t>ч</a:t>
            </a:r>
            <a:r>
              <a:rPr lang="ru-RU" b="1" dirty="0" smtClean="0">
                <a:solidFill>
                  <a:srgbClr val="FF0000"/>
                </a:solidFill>
              </a:rPr>
              <a:t>ев</a:t>
            </a:r>
            <a:r>
              <a:rPr lang="ru-RU" b="1" dirty="0" smtClean="0"/>
              <a:t>ое скотоводство, усид</a:t>
            </a:r>
            <a:r>
              <a:rPr lang="ru-RU" b="1" dirty="0" smtClean="0">
                <a:solidFill>
                  <a:srgbClr val="00B050"/>
                </a:solidFill>
              </a:rPr>
              <a:t>чив</a:t>
            </a:r>
            <a:r>
              <a:rPr lang="ru-RU" b="1" dirty="0" smtClean="0"/>
              <a:t>ый ученик, ил</a:t>
            </a:r>
            <a:r>
              <a:rPr lang="ru-RU" b="1" dirty="0" smtClean="0">
                <a:solidFill>
                  <a:srgbClr val="00B050"/>
                </a:solidFill>
              </a:rPr>
              <a:t>ист</a:t>
            </a:r>
            <a:r>
              <a:rPr lang="ru-RU" b="1" dirty="0" smtClean="0"/>
              <a:t>ые почвы, ступен</a:t>
            </a:r>
            <a:r>
              <a:rPr lang="ru-RU" b="1" dirty="0" smtClean="0">
                <a:solidFill>
                  <a:schemeClr val="accent6">
                    <a:lumMod val="75000"/>
                  </a:schemeClr>
                </a:solidFill>
              </a:rPr>
              <a:t>чат</a:t>
            </a:r>
            <a:r>
              <a:rPr lang="ru-RU" b="1" dirty="0" smtClean="0"/>
              <a:t>ые террасы, француз</a:t>
            </a:r>
            <a:r>
              <a:rPr lang="ru-RU" b="1" dirty="0" smtClean="0">
                <a:solidFill>
                  <a:srgbClr val="FF0000"/>
                </a:solidFill>
              </a:rPr>
              <a:t>ск</a:t>
            </a:r>
            <a:r>
              <a:rPr lang="ru-RU" b="1" dirty="0" smtClean="0"/>
              <a:t>ий язык, скольз</a:t>
            </a:r>
            <a:r>
              <a:rPr lang="ru-RU" b="1" dirty="0" smtClean="0">
                <a:solidFill>
                  <a:srgbClr val="FF0000"/>
                </a:solidFill>
              </a:rPr>
              <a:t>к</a:t>
            </a:r>
            <a:r>
              <a:rPr lang="ru-RU" b="1" dirty="0" smtClean="0"/>
              <a:t>ая тропа, Петербург</a:t>
            </a:r>
            <a:r>
              <a:rPr lang="ru-RU" b="1" dirty="0" smtClean="0">
                <a:solidFill>
                  <a:srgbClr val="FF0000"/>
                </a:solidFill>
              </a:rPr>
              <a:t>ск</a:t>
            </a:r>
            <a:r>
              <a:rPr lang="ru-RU" b="1" dirty="0" smtClean="0"/>
              <a:t>ое общество, гру</a:t>
            </a:r>
            <a:r>
              <a:rPr lang="ru-RU" b="1" u="sng" dirty="0" smtClean="0">
                <a:solidFill>
                  <a:schemeClr val="accent6">
                    <a:lumMod val="75000"/>
                  </a:schemeClr>
                </a:solidFill>
              </a:rPr>
              <a:t>ш</a:t>
            </a:r>
            <a:r>
              <a:rPr lang="ru-RU" b="1" dirty="0" smtClean="0">
                <a:solidFill>
                  <a:srgbClr val="0070C0"/>
                </a:solidFill>
              </a:rPr>
              <a:t>ев</a:t>
            </a:r>
            <a:r>
              <a:rPr lang="ru-RU" b="1" dirty="0" smtClean="0"/>
              <a:t>ый сад, пород</a:t>
            </a:r>
            <a:r>
              <a:rPr lang="ru-RU" b="1" dirty="0" smtClean="0">
                <a:solidFill>
                  <a:srgbClr val="00B050"/>
                </a:solidFill>
              </a:rPr>
              <a:t>ист</a:t>
            </a:r>
            <a:r>
              <a:rPr lang="ru-RU" b="1" dirty="0" smtClean="0"/>
              <a:t>ый конь, вя</a:t>
            </a:r>
            <a:r>
              <a:rPr lang="ru-RU" b="1" dirty="0" smtClean="0">
                <a:solidFill>
                  <a:srgbClr val="00B050"/>
                </a:solidFill>
              </a:rPr>
              <a:t>з</a:t>
            </a:r>
            <a:r>
              <a:rPr lang="ru-RU" b="1" dirty="0" smtClean="0">
                <a:solidFill>
                  <a:srgbClr val="FF0000"/>
                </a:solidFill>
              </a:rPr>
              <a:t>к</a:t>
            </a:r>
            <a:r>
              <a:rPr lang="ru-RU" b="1" dirty="0" smtClean="0"/>
              <a:t>ая почва, гигант</a:t>
            </a:r>
            <a:r>
              <a:rPr lang="ru-RU" b="1" dirty="0" smtClean="0">
                <a:solidFill>
                  <a:srgbClr val="FF0000"/>
                </a:solidFill>
              </a:rPr>
              <a:t>ск</a:t>
            </a:r>
            <a:r>
              <a:rPr lang="ru-RU" b="1" dirty="0" smtClean="0"/>
              <a:t>ий завод, матрос</a:t>
            </a:r>
            <a:r>
              <a:rPr lang="ru-RU" b="1" dirty="0" smtClean="0">
                <a:solidFill>
                  <a:srgbClr val="FF0000"/>
                </a:solidFill>
              </a:rPr>
              <a:t>ск</a:t>
            </a:r>
            <a:r>
              <a:rPr lang="ru-RU" b="1" dirty="0" smtClean="0"/>
              <a:t>ая душа, киргиз</a:t>
            </a:r>
            <a:r>
              <a:rPr lang="ru-RU" b="1" dirty="0" smtClean="0">
                <a:solidFill>
                  <a:srgbClr val="FF0000"/>
                </a:solidFill>
              </a:rPr>
              <a:t>ск</a:t>
            </a:r>
            <a:r>
              <a:rPr lang="ru-RU" b="1" dirty="0" smtClean="0"/>
              <a:t>ие степи, колен</a:t>
            </a:r>
            <a:r>
              <a:rPr lang="ru-RU" b="1" dirty="0" smtClean="0">
                <a:solidFill>
                  <a:srgbClr val="00B050"/>
                </a:solidFill>
              </a:rPr>
              <a:t>чат</a:t>
            </a:r>
            <a:r>
              <a:rPr lang="ru-RU" b="1" dirty="0" smtClean="0"/>
              <a:t>ый вал, дощатый настил, болот</a:t>
            </a:r>
            <a:r>
              <a:rPr lang="ru-RU" b="1" dirty="0" smtClean="0">
                <a:solidFill>
                  <a:srgbClr val="00B050"/>
                </a:solidFill>
              </a:rPr>
              <a:t>ист</a:t>
            </a:r>
            <a:r>
              <a:rPr lang="ru-RU" b="1" dirty="0" smtClean="0"/>
              <a:t>ое место, рез</a:t>
            </a:r>
            <a:r>
              <a:rPr lang="ru-RU" b="1" dirty="0" smtClean="0">
                <a:solidFill>
                  <a:srgbClr val="FF0000"/>
                </a:solidFill>
              </a:rPr>
              <a:t>к</a:t>
            </a:r>
            <a:r>
              <a:rPr lang="ru-RU" b="1" dirty="0" smtClean="0"/>
              <a:t>ий тон, черкес</a:t>
            </a:r>
            <a:r>
              <a:rPr lang="ru-RU" b="1" dirty="0" smtClean="0">
                <a:solidFill>
                  <a:srgbClr val="FF0000"/>
                </a:solidFill>
              </a:rPr>
              <a:t>ск</a:t>
            </a:r>
            <a:r>
              <a:rPr lang="ru-RU" b="1" dirty="0" smtClean="0"/>
              <a:t>ая шапка, тка</a:t>
            </a:r>
            <a:r>
              <a:rPr lang="ru-RU" b="1" dirty="0" smtClean="0">
                <a:solidFill>
                  <a:srgbClr val="0070C0"/>
                </a:solidFill>
              </a:rPr>
              <a:t>ц</a:t>
            </a:r>
            <a:r>
              <a:rPr lang="ru-RU" b="1" dirty="0" smtClean="0">
                <a:solidFill>
                  <a:srgbClr val="00B050"/>
                </a:solidFill>
              </a:rPr>
              <a:t>к</a:t>
            </a:r>
            <a:r>
              <a:rPr lang="ru-RU" b="1" dirty="0" smtClean="0"/>
              <a:t>ий станок, сибир</a:t>
            </a:r>
            <a:r>
              <a:rPr lang="ru-RU" b="1" dirty="0" smtClean="0">
                <a:solidFill>
                  <a:srgbClr val="0070C0"/>
                </a:solidFill>
              </a:rPr>
              <a:t>ск</a:t>
            </a:r>
            <a:r>
              <a:rPr lang="ru-RU" b="1" dirty="0" smtClean="0"/>
              <a:t>ая деревня, забот</a:t>
            </a:r>
            <a:r>
              <a:rPr lang="ru-RU" b="1" dirty="0" smtClean="0">
                <a:solidFill>
                  <a:srgbClr val="00B050"/>
                </a:solidFill>
              </a:rPr>
              <a:t>лив</a:t>
            </a:r>
            <a:r>
              <a:rPr lang="ru-RU" b="1" dirty="0" smtClean="0"/>
              <a:t>ый хозяин, завист</a:t>
            </a:r>
            <a:r>
              <a:rPr lang="ru-RU" b="1" dirty="0" smtClean="0">
                <a:solidFill>
                  <a:srgbClr val="00B050"/>
                </a:solidFill>
              </a:rPr>
              <a:t>лив</a:t>
            </a:r>
            <a:r>
              <a:rPr lang="ru-RU" b="1" dirty="0" smtClean="0"/>
              <a:t>ый человек, поклад</a:t>
            </a:r>
            <a:r>
              <a:rPr lang="ru-RU" b="1" dirty="0" smtClean="0">
                <a:solidFill>
                  <a:srgbClr val="00B050"/>
                </a:solidFill>
              </a:rPr>
              <a:t>ист</a:t>
            </a:r>
            <a:r>
              <a:rPr lang="ru-RU" b="1" dirty="0" smtClean="0"/>
              <a:t>ый характер, яблон</a:t>
            </a:r>
            <a:r>
              <a:rPr lang="ru-RU" b="1" dirty="0" smtClean="0">
                <a:solidFill>
                  <a:srgbClr val="00B050"/>
                </a:solidFill>
              </a:rPr>
              <a:t>ев</a:t>
            </a:r>
            <a:r>
              <a:rPr lang="ru-RU" b="1" dirty="0" smtClean="0"/>
              <a:t>ый сад, талант</a:t>
            </a:r>
            <a:r>
              <a:rPr lang="ru-RU" b="1" dirty="0" smtClean="0">
                <a:solidFill>
                  <a:srgbClr val="00B050"/>
                </a:solidFill>
              </a:rPr>
              <a:t>лив</a:t>
            </a:r>
            <a:r>
              <a:rPr lang="ru-RU" b="1" dirty="0" smtClean="0"/>
              <a:t>ый инженер, рыбац</a:t>
            </a:r>
            <a:r>
              <a:rPr lang="ru-RU" b="1" dirty="0" smtClean="0">
                <a:solidFill>
                  <a:srgbClr val="00B0F0"/>
                </a:solidFill>
              </a:rPr>
              <a:t>к</a:t>
            </a:r>
            <a:r>
              <a:rPr lang="ru-RU" b="1" dirty="0" smtClean="0"/>
              <a:t>ий поселок, Оренбург</a:t>
            </a:r>
            <a:r>
              <a:rPr lang="ru-RU" b="1" dirty="0" smtClean="0">
                <a:solidFill>
                  <a:srgbClr val="0070C0"/>
                </a:solidFill>
              </a:rPr>
              <a:t>ск</a:t>
            </a:r>
            <a:r>
              <a:rPr lang="ru-RU" b="1" dirty="0" smtClean="0"/>
              <a:t>ие степи, свет</a:t>
            </a:r>
            <a:r>
              <a:rPr lang="ru-RU" b="1" dirty="0" smtClean="0">
                <a:solidFill>
                  <a:srgbClr val="00B050"/>
                </a:solidFill>
              </a:rPr>
              <a:t>ск</a:t>
            </a:r>
            <a:r>
              <a:rPr lang="ru-RU" b="1" dirty="0" smtClean="0"/>
              <a:t>ое общество, </a:t>
            </a:r>
            <a:r>
              <a:rPr lang="ru-RU" b="1" dirty="0" err="1" smtClean="0"/>
              <a:t>полес</a:t>
            </a:r>
            <a:r>
              <a:rPr lang="ru-RU" b="1" dirty="0" err="1" smtClean="0">
                <a:solidFill>
                  <a:srgbClr val="0070C0"/>
                </a:solidFill>
              </a:rPr>
              <a:t>ск</a:t>
            </a:r>
            <a:r>
              <a:rPr lang="ru-RU" b="1" dirty="0" err="1" smtClean="0"/>
              <a:t>ие</a:t>
            </a:r>
            <a:r>
              <a:rPr lang="ru-RU" b="1" dirty="0" smtClean="0"/>
              <a:t> леса, богатыр</a:t>
            </a:r>
            <a:r>
              <a:rPr lang="ru-RU" b="1" dirty="0" smtClean="0">
                <a:solidFill>
                  <a:srgbClr val="0070C0"/>
                </a:solidFill>
              </a:rPr>
              <a:t>ск</a:t>
            </a:r>
            <a:r>
              <a:rPr lang="ru-RU" b="1" dirty="0" smtClean="0"/>
              <a:t>ое здоровье.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69332"/>
          </a:xfrm>
        </p:spPr>
        <p:txBody>
          <a:bodyPr/>
          <a:lstStyle/>
          <a:p>
            <a:pPr algn="ctr"/>
            <a:r>
              <a:rPr lang="ru-RU" sz="2400" dirty="0" smtClean="0"/>
              <a:t>Сегодня на уроке 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58764" y="1117208"/>
            <a:ext cx="3528392" cy="430887"/>
          </a:xfrm>
        </p:spPr>
        <p:txBody>
          <a:bodyPr/>
          <a:lstStyle/>
          <a:p>
            <a:r>
              <a:rPr lang="ru-RU" sz="1400" dirty="0" smtClean="0">
                <a:solidFill>
                  <a:srgbClr val="0070C0"/>
                </a:solidFill>
              </a:rPr>
              <a:t>Вспомним правописание суффиксов имён существительных и прилагательных</a:t>
            </a:r>
          </a:p>
        </p:txBody>
      </p:sp>
      <p:sp>
        <p:nvSpPr>
          <p:cNvPr id="4" name="Овал 3"/>
          <p:cNvSpPr/>
          <p:nvPr/>
        </p:nvSpPr>
        <p:spPr>
          <a:xfrm>
            <a:off x="938685" y="1045200"/>
            <a:ext cx="504000" cy="504000"/>
          </a:xfrm>
          <a:prstGeom prst="ellipse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/>
              <a:t>1</a:t>
            </a:r>
            <a:endParaRPr lang="ru-RU" sz="2800" b="1" dirty="0"/>
          </a:p>
        </p:txBody>
      </p:sp>
      <p:sp>
        <p:nvSpPr>
          <p:cNvPr id="5" name="Овал 4"/>
          <p:cNvSpPr/>
          <p:nvPr/>
        </p:nvSpPr>
        <p:spPr>
          <a:xfrm>
            <a:off x="938685" y="1693272"/>
            <a:ext cx="504000" cy="504000"/>
          </a:xfrm>
          <a:prstGeom prst="ellipse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/>
              <a:t>2</a:t>
            </a:r>
            <a:endParaRPr lang="ru-RU" b="1" dirty="0"/>
          </a:p>
        </p:txBody>
      </p:sp>
      <p:sp>
        <p:nvSpPr>
          <p:cNvPr id="7" name="Текст 2"/>
          <p:cNvSpPr txBox="1">
            <a:spLocks/>
          </p:cNvSpPr>
          <p:nvPr/>
        </p:nvSpPr>
        <p:spPr>
          <a:xfrm>
            <a:off x="1658764" y="1766441"/>
            <a:ext cx="3312367" cy="4308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>
              <a:defRPr sz="1200" b="0" i="0">
                <a:solidFill>
                  <a:srgbClr val="231F20"/>
                </a:solidFill>
                <a:latin typeface="Arial"/>
                <a:ea typeface="+mn-ea"/>
                <a:cs typeface="Arial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1200"/>
              </a:spcBef>
            </a:pPr>
            <a:r>
              <a:rPr lang="ru-RU" sz="1400" kern="0" dirty="0" smtClean="0">
                <a:solidFill>
                  <a:srgbClr val="0070C0"/>
                </a:solidFill>
              </a:rPr>
              <a:t>Сделаем упражнения для закрепления по данной теме</a:t>
            </a:r>
          </a:p>
        </p:txBody>
      </p:sp>
    </p:spTree>
    <p:extLst>
      <p:ext uri="{BB962C8B-B14F-4D97-AF65-F5344CB8AC3E}">
        <p14:creationId xmlns:p14="http://schemas.microsoft.com/office/powerpoint/2010/main" val="3943235361"/>
      </p:ext>
    </p:extLst>
  </p:cSld>
  <p:clrMapOvr>
    <a:masterClrMapping/>
  </p:clrMapOvr>
  <p:transition spd="med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animBg="1"/>
      <p:bldP spid="5" grpId="0" animBg="1"/>
      <p:bldP spid="7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69332"/>
          </a:xfrm>
        </p:spPr>
        <p:txBody>
          <a:bodyPr/>
          <a:lstStyle/>
          <a:p>
            <a:pPr algn="ctr"/>
            <a:r>
              <a:rPr lang="ru-RU" sz="2400" dirty="0" smtClean="0"/>
              <a:t>Сегодня на уроке 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58764" y="1190377"/>
            <a:ext cx="3528392" cy="646331"/>
          </a:xfrm>
        </p:spPr>
        <p:txBody>
          <a:bodyPr/>
          <a:lstStyle/>
          <a:p>
            <a:r>
              <a:rPr lang="ru-RU" altLang="ru-RU" sz="1400" dirty="0" smtClean="0">
                <a:solidFill>
                  <a:srgbClr val="0070C0"/>
                </a:solidFill>
              </a:rPr>
              <a:t>Вспомнили правописание </a:t>
            </a:r>
            <a:r>
              <a:rPr lang="ru-RU" sz="1400" dirty="0" smtClean="0">
                <a:solidFill>
                  <a:srgbClr val="0070C0"/>
                </a:solidFill>
              </a:rPr>
              <a:t>суффиксов имён существительных и прилагательных</a:t>
            </a:r>
          </a:p>
          <a:p>
            <a:endParaRPr lang="ru-RU" sz="1400" dirty="0" smtClean="0">
              <a:solidFill>
                <a:srgbClr val="0070C0"/>
              </a:solidFill>
            </a:endParaRPr>
          </a:p>
        </p:txBody>
      </p:sp>
      <p:sp>
        <p:nvSpPr>
          <p:cNvPr id="4" name="Овал 3"/>
          <p:cNvSpPr/>
          <p:nvPr/>
        </p:nvSpPr>
        <p:spPr>
          <a:xfrm>
            <a:off x="938685" y="1118369"/>
            <a:ext cx="504000" cy="504000"/>
          </a:xfrm>
          <a:prstGeom prst="ellipse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/>
              <a:t>1</a:t>
            </a:r>
            <a:endParaRPr lang="ru-RU" sz="2800" b="1" dirty="0"/>
          </a:p>
        </p:txBody>
      </p:sp>
      <p:sp>
        <p:nvSpPr>
          <p:cNvPr id="5" name="Овал 4"/>
          <p:cNvSpPr/>
          <p:nvPr/>
        </p:nvSpPr>
        <p:spPr>
          <a:xfrm>
            <a:off x="938685" y="1766441"/>
            <a:ext cx="504000" cy="504000"/>
          </a:xfrm>
          <a:prstGeom prst="ellipse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/>
              <a:t>2</a:t>
            </a:r>
            <a:endParaRPr lang="ru-RU" b="1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1586756" y="1766441"/>
            <a:ext cx="352839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1200"/>
              </a:spcBef>
            </a:pPr>
            <a:r>
              <a:rPr lang="ru-RU" sz="1400" dirty="0">
                <a:solidFill>
                  <a:srgbClr val="0070C0"/>
                </a:solidFill>
                <a:latin typeface="Arial"/>
                <a:cs typeface="Arial"/>
              </a:rPr>
              <a:t>Сделали упражнения для закрепления по данной теме</a:t>
            </a:r>
          </a:p>
        </p:txBody>
      </p:sp>
    </p:spTree>
    <p:extLst>
      <p:ext uri="{BB962C8B-B14F-4D97-AF65-F5344CB8AC3E}">
        <p14:creationId xmlns:p14="http://schemas.microsoft.com/office/powerpoint/2010/main" val="848188591"/>
      </p:ext>
    </p:extLst>
  </p:cSld>
  <p:clrMapOvr>
    <a:masterClrMapping/>
  </p:clrMapOvr>
  <p:transition spd="med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500"/>
                            </p:stCondLst>
                            <p:childTnLst>
                              <p:par>
                                <p:cTn id="23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animBg="1"/>
      <p:bldP spid="5" grpId="0" animBg="1"/>
      <p:bldP spid="11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r>
              <a:rPr lang="ru-RU" dirty="0" smtClean="0"/>
              <a:t>Задание для самостоятельной работы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66676" y="902345"/>
            <a:ext cx="4608512" cy="584775"/>
          </a:xfrm>
        </p:spPr>
        <p:txBody>
          <a:bodyPr/>
          <a:lstStyle/>
          <a:p>
            <a:pPr marL="342900" indent="-342900" algn="l">
              <a:spcBef>
                <a:spcPts val="1200"/>
              </a:spcBef>
              <a:buAutoNum type="arabicPeriod"/>
            </a:pPr>
            <a:r>
              <a:rPr lang="ru-RU" sz="1400" dirty="0" smtClean="0"/>
              <a:t>Выполнить упражнение №76 на странице 59</a:t>
            </a:r>
          </a:p>
          <a:p>
            <a:pPr marL="342900" indent="-342900" algn="l">
              <a:spcBef>
                <a:spcPts val="1200"/>
              </a:spcBef>
              <a:buAutoNum type="arabicPeriod"/>
            </a:pPr>
            <a:r>
              <a:rPr lang="ru-RU" sz="1400" dirty="0" smtClean="0"/>
              <a:t>Выполнить упражнение № 77 (а) на странице 55</a:t>
            </a:r>
          </a:p>
        </p:txBody>
      </p:sp>
      <p:pic>
        <p:nvPicPr>
          <p:cNvPr id="4" name="Picture 2" descr="C:\Users\Lenovo\Desktop\IMG_20200916_200121_799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59633" y="1766441"/>
            <a:ext cx="1986426" cy="12264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spd="med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25446" y="622293"/>
            <a:ext cx="4714907" cy="714380"/>
          </a:xfrm>
          <a:ln w="38100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t">
            <a:normAutofit/>
          </a:bodyPr>
          <a:lstStyle/>
          <a:p>
            <a:pPr algn="ctr"/>
            <a:r>
              <a:rPr lang="ru-RU" sz="20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Правописание суффиксов </a:t>
            </a:r>
            <a:br>
              <a:rPr lang="ru-RU" sz="20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</a:br>
            <a:r>
              <a:rPr lang="ru-RU" sz="20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имён </a:t>
            </a:r>
            <a:r>
              <a:rPr lang="ru-RU" sz="20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существительных</a:t>
            </a:r>
            <a:endParaRPr lang="ru-RU" sz="2000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Рисунок 4"/>
          <p:cNvPicPr/>
          <p:nvPr/>
        </p:nvPicPr>
        <p:blipFill>
          <a:blip r:embed="rId2"/>
          <a:srcRect b="5121"/>
          <a:stretch>
            <a:fillRect/>
          </a:stretch>
        </p:blipFill>
        <p:spPr bwMode="auto">
          <a:xfrm>
            <a:off x="1597017" y="1908177"/>
            <a:ext cx="2143140" cy="11490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Скругленный прямоугольник 57"/>
          <p:cNvSpPr/>
          <p:nvPr/>
        </p:nvSpPr>
        <p:spPr>
          <a:xfrm>
            <a:off x="1168388" y="122227"/>
            <a:ext cx="3643338" cy="344226"/>
          </a:xfrm>
          <a:prstGeom prst="roundRect">
            <a:avLst>
              <a:gd name="adj" fmla="val 50000"/>
            </a:avLst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1481" tIns="25740" rIns="51481" bIns="25740" rtlCol="0" anchor="ctr"/>
          <a:lstStyle/>
          <a:p>
            <a:pPr algn="ctr"/>
            <a:r>
              <a:rPr lang="ru-RU" sz="16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Суффиксы существительных</a:t>
            </a:r>
            <a:endParaRPr lang="ru-RU" sz="1600" b="1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55973" y="902345"/>
            <a:ext cx="900913" cy="338008"/>
          </a:xfrm>
          <a:ln>
            <a:solidFill>
              <a:srgbClr val="002060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1800" i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-ЧИК-  </a:t>
            </a:r>
            <a:endParaRPr lang="ru-RU" sz="1800" i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360345" y="2095635"/>
            <a:ext cx="104032" cy="328982"/>
          </a:xfrm>
          <a:prstGeom prst="rect">
            <a:avLst/>
          </a:prstGeom>
          <a:noFill/>
        </p:spPr>
        <p:txBody>
          <a:bodyPr wrap="none" lIns="51481" tIns="25740" rIns="51481" bIns="25740" rtlCol="0">
            <a:spAutoFit/>
          </a:bodyPr>
          <a:lstStyle/>
          <a:p>
            <a:endParaRPr lang="ru-RU" dirty="0"/>
          </a:p>
        </p:txBody>
      </p:sp>
      <p:sp>
        <p:nvSpPr>
          <p:cNvPr id="34" name="TextBox 33"/>
          <p:cNvSpPr txBox="1"/>
          <p:nvPr/>
        </p:nvSpPr>
        <p:spPr>
          <a:xfrm>
            <a:off x="1971808" y="865435"/>
            <a:ext cx="1801813" cy="390537"/>
          </a:xfrm>
          <a:prstGeom prst="rect">
            <a:avLst/>
          </a:prstGeom>
          <a:ln w="19050">
            <a:solidFill>
              <a:srgbClr val="003300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51481" tIns="25740" rIns="51481" bIns="25740">
            <a:spAutoFit/>
          </a:bodyPr>
          <a:lstStyle/>
          <a:p>
            <a:pPr algn="ctr">
              <a:defRPr/>
            </a:pPr>
            <a:r>
              <a:rPr lang="ru-RU" sz="1100" b="1" dirty="0" smtClean="0">
                <a:latin typeface="Arial" pitchFamily="34" charset="0"/>
                <a:cs typeface="Arial" pitchFamily="34" charset="0"/>
              </a:rPr>
              <a:t>исходная </a:t>
            </a:r>
          </a:p>
          <a:p>
            <a:pPr algn="ctr">
              <a:defRPr/>
            </a:pPr>
            <a:r>
              <a:rPr lang="ru-RU" sz="1100" b="1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ru-RU" sz="1100" b="1" dirty="0">
                <a:latin typeface="Arial" pitchFamily="34" charset="0"/>
                <a:cs typeface="Arial" pitchFamily="34" charset="0"/>
              </a:rPr>
              <a:t>часть слова</a:t>
            </a:r>
            <a:endParaRPr lang="ru-RU" sz="1100" b="1" dirty="0"/>
          </a:p>
        </p:txBody>
      </p:sp>
      <p:sp>
        <p:nvSpPr>
          <p:cNvPr id="35" name="TextBox 34"/>
          <p:cNvSpPr txBox="1"/>
          <p:nvPr/>
        </p:nvSpPr>
        <p:spPr>
          <a:xfrm>
            <a:off x="866676" y="1406401"/>
            <a:ext cx="1479600" cy="42131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003300"/>
            </a:solidFill>
          </a:ln>
        </p:spPr>
        <p:txBody>
          <a:bodyPr wrap="none" lIns="51481" tIns="25740" rIns="51481" bIns="25740">
            <a:spAutoFit/>
          </a:bodyPr>
          <a:lstStyle/>
          <a:p>
            <a:pPr algn="ctr">
              <a:defRPr/>
            </a:pPr>
            <a:r>
              <a:rPr lang="ru-RU" sz="1200" b="1" dirty="0">
                <a:solidFill>
                  <a:srgbClr val="990000"/>
                </a:solidFill>
                <a:latin typeface="Arial" pitchFamily="34" charset="0"/>
                <a:cs typeface="Arial" pitchFamily="34" charset="0"/>
              </a:rPr>
              <a:t>Оканчивается на  </a:t>
            </a:r>
          </a:p>
          <a:p>
            <a:pPr algn="ctr">
              <a:defRPr/>
            </a:pPr>
            <a:r>
              <a:rPr lang="ru-RU" sz="1200" b="1" dirty="0">
                <a:solidFill>
                  <a:srgbClr val="99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b="1" i="1" dirty="0" err="1">
                <a:solidFill>
                  <a:srgbClr val="990000"/>
                </a:solidFill>
                <a:latin typeface="Arial" pitchFamily="34" charset="0"/>
                <a:cs typeface="Arial" pitchFamily="34" charset="0"/>
              </a:rPr>
              <a:t>д</a:t>
            </a:r>
            <a:r>
              <a:rPr lang="ru-RU" sz="1200" b="1" i="1" dirty="0">
                <a:solidFill>
                  <a:srgbClr val="990000"/>
                </a:solidFill>
                <a:latin typeface="Arial" pitchFamily="34" charset="0"/>
                <a:cs typeface="Arial" pitchFamily="34" charset="0"/>
              </a:rPr>
              <a:t> - т, </a:t>
            </a:r>
            <a:r>
              <a:rPr lang="ru-RU" sz="1200" b="1" i="1" dirty="0" err="1">
                <a:solidFill>
                  <a:srgbClr val="990000"/>
                </a:solidFill>
                <a:latin typeface="Arial" pitchFamily="34" charset="0"/>
                <a:cs typeface="Arial" pitchFamily="34" charset="0"/>
              </a:rPr>
              <a:t>з</a:t>
            </a:r>
            <a:r>
              <a:rPr lang="ru-RU" sz="1200" b="1" i="1" dirty="0">
                <a:solidFill>
                  <a:srgbClr val="990000"/>
                </a:solidFill>
                <a:latin typeface="Arial" pitchFamily="34" charset="0"/>
                <a:cs typeface="Arial" pitchFamily="34" charset="0"/>
              </a:rPr>
              <a:t> - с, ж 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3602980" y="1478409"/>
            <a:ext cx="1584176" cy="39053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003300"/>
            </a:solidFill>
          </a:ln>
        </p:spPr>
        <p:txBody>
          <a:bodyPr wrap="square" lIns="51481" tIns="25740" rIns="51481" bIns="25740">
            <a:spAutoFit/>
          </a:bodyPr>
          <a:lstStyle/>
          <a:p>
            <a:pPr algn="ctr">
              <a:defRPr/>
            </a:pPr>
            <a:r>
              <a:rPr lang="ru-RU" sz="1100" b="1" dirty="0">
                <a:solidFill>
                  <a:srgbClr val="990000"/>
                </a:solidFill>
                <a:latin typeface="Arial" pitchFamily="34" charset="0"/>
                <a:cs typeface="Arial" pitchFamily="34" charset="0"/>
              </a:rPr>
              <a:t>Оканчивается </a:t>
            </a:r>
            <a:r>
              <a:rPr lang="ru-RU" sz="11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не </a:t>
            </a:r>
            <a:r>
              <a:rPr lang="ru-RU" sz="1100" b="1" dirty="0" smtClean="0">
                <a:solidFill>
                  <a:srgbClr val="990000"/>
                </a:solidFill>
                <a:latin typeface="Arial" pitchFamily="34" charset="0"/>
                <a:cs typeface="Arial" pitchFamily="34" charset="0"/>
              </a:rPr>
              <a:t>на   </a:t>
            </a:r>
            <a:r>
              <a:rPr lang="ru-RU" sz="1100" b="1" i="1" dirty="0">
                <a:solidFill>
                  <a:srgbClr val="990000"/>
                </a:solidFill>
                <a:latin typeface="Arial" pitchFamily="34" charset="0"/>
                <a:cs typeface="Arial" pitchFamily="34" charset="0"/>
              </a:rPr>
              <a:t>д - т, з - с, ж </a:t>
            </a:r>
          </a:p>
        </p:txBody>
      </p:sp>
      <p:sp>
        <p:nvSpPr>
          <p:cNvPr id="37" name="TextBox 36"/>
          <p:cNvSpPr txBox="1">
            <a:spLocks noChangeArrowheads="1"/>
          </p:cNvSpPr>
          <p:nvPr/>
        </p:nvSpPr>
        <p:spPr bwMode="auto">
          <a:xfrm>
            <a:off x="4035028" y="2054473"/>
            <a:ext cx="835825" cy="328982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>
            <a:solidFill>
              <a:srgbClr val="002060"/>
            </a:solidFill>
            <a:miter lim="800000"/>
            <a:headEnd/>
            <a:tailEnd/>
          </a:ln>
        </p:spPr>
        <p:txBody>
          <a:bodyPr wrap="square" lIns="51481" tIns="25740" rIns="51481" bIns="25740">
            <a:spAutoFit/>
          </a:bodyPr>
          <a:lstStyle/>
          <a:p>
            <a:r>
              <a:rPr lang="ru-RU" b="1" dirty="0" smtClean="0">
                <a:solidFill>
                  <a:srgbClr val="FF3300"/>
                </a:solidFill>
                <a:latin typeface="Arial" charset="0"/>
                <a:cs typeface="Arial" charset="0"/>
              </a:rPr>
              <a:t>-</a:t>
            </a:r>
            <a:r>
              <a:rPr lang="ru-RU" b="1" dirty="0">
                <a:solidFill>
                  <a:srgbClr val="FF3300"/>
                </a:solidFill>
                <a:latin typeface="Arial" charset="0"/>
                <a:cs typeface="Arial" charset="0"/>
              </a:rPr>
              <a:t>Щ</a:t>
            </a:r>
            <a:r>
              <a:rPr lang="ru-RU" b="1" dirty="0" smtClean="0">
                <a:solidFill>
                  <a:srgbClr val="FF3300"/>
                </a:solidFill>
                <a:latin typeface="Arial" charset="0"/>
                <a:cs typeface="Arial" charset="0"/>
              </a:rPr>
              <a:t>ИК-</a:t>
            </a:r>
            <a:endParaRPr lang="ru-RU" b="1" dirty="0">
              <a:solidFill>
                <a:srgbClr val="FF3300"/>
              </a:solidFill>
              <a:latin typeface="Arial" charset="0"/>
              <a:cs typeface="Arial" charset="0"/>
            </a:endParaRPr>
          </a:p>
        </p:txBody>
      </p:sp>
      <p:sp>
        <p:nvSpPr>
          <p:cNvPr id="38" name="TextBox 37"/>
          <p:cNvSpPr txBox="1">
            <a:spLocks noChangeArrowheads="1"/>
          </p:cNvSpPr>
          <p:nvPr/>
        </p:nvSpPr>
        <p:spPr bwMode="auto">
          <a:xfrm>
            <a:off x="1311264" y="2050483"/>
            <a:ext cx="727536" cy="328982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>
            <a:solidFill>
              <a:srgbClr val="002060"/>
            </a:solidFill>
            <a:miter lim="800000"/>
            <a:headEnd/>
            <a:tailEnd/>
          </a:ln>
        </p:spPr>
        <p:txBody>
          <a:bodyPr wrap="none" lIns="51481" tIns="25740" rIns="51481" bIns="25740">
            <a:spAutoFit/>
          </a:bodyPr>
          <a:lstStyle/>
          <a:p>
            <a:r>
              <a:rPr lang="ru-RU" b="1" dirty="0">
                <a:solidFill>
                  <a:srgbClr val="FF3300"/>
                </a:solidFill>
                <a:latin typeface="Arial" charset="0"/>
                <a:cs typeface="Arial" charset="0"/>
              </a:rPr>
              <a:t>-ЧИК-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596884" y="622293"/>
            <a:ext cx="5000659" cy="21356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rgbClr val="003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51481" tIns="25740" rIns="51481" bIns="25740">
            <a:spAutoFit/>
          </a:bodyPr>
          <a:lstStyle/>
          <a:p>
            <a:pPr algn="ctr">
              <a:defRPr/>
            </a:pPr>
            <a:r>
              <a:rPr lang="ru-RU" sz="105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Значение лица по профессии, роду занятий</a:t>
            </a:r>
            <a:endParaRPr lang="ru-RU" sz="1050" dirty="0"/>
          </a:p>
        </p:txBody>
      </p:sp>
      <p:cxnSp>
        <p:nvCxnSpPr>
          <p:cNvPr id="41" name="Прямая со стрелкой 40"/>
          <p:cNvCxnSpPr>
            <a:stCxn id="34" idx="2"/>
          </p:cNvCxnSpPr>
          <p:nvPr/>
        </p:nvCxnSpPr>
        <p:spPr>
          <a:xfrm flipH="1">
            <a:off x="1730772" y="1255972"/>
            <a:ext cx="1141943" cy="150431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Прямая со стрелкой 42"/>
          <p:cNvCxnSpPr/>
          <p:nvPr/>
        </p:nvCxnSpPr>
        <p:spPr>
          <a:xfrm>
            <a:off x="2882900" y="1262385"/>
            <a:ext cx="1008112" cy="144016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Стрелка вниз 48"/>
          <p:cNvSpPr/>
          <p:nvPr/>
        </p:nvSpPr>
        <p:spPr>
          <a:xfrm>
            <a:off x="1525578" y="1836169"/>
            <a:ext cx="180183" cy="236605"/>
          </a:xfrm>
          <a:prstGeom prst="downArrow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1481" tIns="25740" rIns="51481" bIns="25740" rtlCol="0" anchor="ctr"/>
          <a:lstStyle/>
          <a:p>
            <a:pPr algn="ctr"/>
            <a:endParaRPr lang="ru-RU"/>
          </a:p>
        </p:txBody>
      </p:sp>
      <p:sp>
        <p:nvSpPr>
          <p:cNvPr id="50" name="Стрелка вниз 49"/>
          <p:cNvSpPr/>
          <p:nvPr/>
        </p:nvSpPr>
        <p:spPr>
          <a:xfrm>
            <a:off x="4323060" y="1838449"/>
            <a:ext cx="180183" cy="236605"/>
          </a:xfrm>
          <a:prstGeom prst="downArrow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1481" tIns="25740" rIns="51481" bIns="25740" rtlCol="0" anchor="ctr"/>
          <a:lstStyle/>
          <a:p>
            <a:pPr algn="ctr"/>
            <a:endParaRPr lang="ru-RU"/>
          </a:p>
        </p:txBody>
      </p:sp>
      <p:sp>
        <p:nvSpPr>
          <p:cNvPr id="52" name="TextBox 51"/>
          <p:cNvSpPr txBox="1"/>
          <p:nvPr/>
        </p:nvSpPr>
        <p:spPr>
          <a:xfrm>
            <a:off x="540528" y="2399843"/>
            <a:ext cx="1939406" cy="729091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lIns="51481" tIns="25740" rIns="51481" bIns="25740" rtlCol="0">
            <a:spAutoFit/>
          </a:bodyPr>
          <a:lstStyle/>
          <a:p>
            <a:r>
              <a:rPr lang="ru-RU" sz="1100" b="1" dirty="0" smtClean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Перевод</a:t>
            </a:r>
            <a:r>
              <a:rPr lang="ru-RU" sz="1100" b="1" dirty="0" smtClean="0">
                <a:latin typeface="Arial" pitchFamily="34" charset="0"/>
                <a:cs typeface="Arial" pitchFamily="34" charset="0"/>
              </a:rPr>
              <a:t>ить – </a:t>
            </a:r>
            <a:r>
              <a:rPr lang="ru-RU" sz="1100" b="1" dirty="0" smtClean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перевод</a:t>
            </a:r>
            <a:r>
              <a:rPr lang="ru-RU" sz="11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чик</a:t>
            </a:r>
          </a:p>
          <a:p>
            <a:r>
              <a:rPr lang="ru-RU" sz="1100" b="1" dirty="0" smtClean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Воз</a:t>
            </a:r>
            <a:r>
              <a:rPr lang="ru-RU" sz="1100" b="1" dirty="0" smtClean="0">
                <a:latin typeface="Arial" pitchFamily="34" charset="0"/>
                <a:cs typeface="Arial" pitchFamily="34" charset="0"/>
              </a:rPr>
              <a:t>ить – </a:t>
            </a:r>
            <a:r>
              <a:rPr lang="ru-RU" sz="1100" b="1" dirty="0" smtClean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воз</a:t>
            </a:r>
            <a:r>
              <a:rPr lang="ru-RU" sz="11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чик</a:t>
            </a:r>
          </a:p>
          <a:p>
            <a:r>
              <a:rPr lang="ru-RU" sz="1100" b="1" dirty="0" smtClean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Разнос</a:t>
            </a:r>
            <a:r>
              <a:rPr lang="ru-RU" sz="1100" b="1" dirty="0" smtClean="0">
                <a:latin typeface="Arial" pitchFamily="34" charset="0"/>
                <a:cs typeface="Arial" pitchFamily="34" charset="0"/>
              </a:rPr>
              <a:t>ить – </a:t>
            </a:r>
            <a:r>
              <a:rPr lang="ru-RU" sz="1100" b="1" dirty="0" smtClean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разнос</a:t>
            </a:r>
            <a:r>
              <a:rPr lang="ru-RU" sz="11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чик</a:t>
            </a:r>
          </a:p>
          <a:p>
            <a:r>
              <a:rPr lang="ru-RU" sz="1100" b="1" dirty="0" smtClean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Перебеж</a:t>
            </a:r>
            <a:r>
              <a:rPr lang="ru-RU" sz="1100" b="1" dirty="0" smtClean="0">
                <a:latin typeface="Arial" pitchFamily="34" charset="0"/>
                <a:cs typeface="Arial" pitchFamily="34" charset="0"/>
              </a:rPr>
              <a:t>ать – </a:t>
            </a:r>
            <a:r>
              <a:rPr lang="ru-RU" sz="1100" b="1" dirty="0" smtClean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перебеж</a:t>
            </a:r>
            <a:r>
              <a:rPr lang="ru-RU" sz="11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чик</a:t>
            </a:r>
            <a:endParaRPr lang="ru-RU" sz="11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3" name="TextBox 52"/>
          <p:cNvSpPr txBox="1"/>
          <p:nvPr/>
        </p:nvSpPr>
        <p:spPr>
          <a:xfrm>
            <a:off x="3314948" y="2414513"/>
            <a:ext cx="2125355" cy="729091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lIns="51481" tIns="25740" rIns="51481" bIns="25740" rtlCol="0">
            <a:spAutoFit/>
          </a:bodyPr>
          <a:lstStyle/>
          <a:p>
            <a:r>
              <a:rPr lang="ru-RU" sz="11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Бето</a:t>
            </a:r>
            <a:r>
              <a:rPr lang="ru-RU" sz="1100" b="1" dirty="0" smtClean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н</a:t>
            </a:r>
            <a:r>
              <a:rPr lang="ru-RU" sz="11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– бето</a:t>
            </a:r>
            <a:r>
              <a:rPr lang="ru-RU" sz="1100" b="1" dirty="0" smtClean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н</a:t>
            </a:r>
            <a:r>
              <a:rPr lang="ru-RU" sz="11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щик</a:t>
            </a:r>
            <a:endParaRPr lang="ru-RU" sz="11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sz="11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Компьюте</a:t>
            </a:r>
            <a:r>
              <a:rPr lang="ru-RU" sz="1100" b="1" dirty="0" smtClean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р </a:t>
            </a:r>
            <a:r>
              <a:rPr lang="ru-RU" sz="11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– компьюте</a:t>
            </a:r>
            <a:r>
              <a:rPr lang="ru-RU" sz="1100" b="1" dirty="0" smtClean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р</a:t>
            </a:r>
            <a:r>
              <a:rPr lang="ru-RU" sz="11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щик</a:t>
            </a:r>
          </a:p>
          <a:p>
            <a:r>
              <a:rPr lang="ru-RU" sz="11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Экскавато</a:t>
            </a:r>
            <a:r>
              <a:rPr lang="ru-RU" sz="1100" b="1" dirty="0" smtClean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р</a:t>
            </a:r>
            <a:r>
              <a:rPr lang="ru-RU" sz="11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– экскавато</a:t>
            </a:r>
            <a:r>
              <a:rPr lang="ru-RU" sz="1100" b="1" dirty="0" smtClean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р</a:t>
            </a:r>
            <a:r>
              <a:rPr lang="ru-RU" sz="11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щик</a:t>
            </a:r>
          </a:p>
          <a:p>
            <a:r>
              <a:rPr lang="ru-RU" sz="11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Лакиро</a:t>
            </a:r>
            <a:r>
              <a:rPr lang="ru-RU" sz="1100" b="1" dirty="0" smtClean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в</a:t>
            </a:r>
            <a:r>
              <a:rPr lang="ru-RU" sz="11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ать – лакиро</a:t>
            </a:r>
            <a:r>
              <a:rPr lang="ru-RU" sz="1100" b="1" dirty="0" smtClean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в</a:t>
            </a:r>
            <a:r>
              <a:rPr lang="ru-RU" sz="11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щик</a:t>
            </a:r>
            <a:endParaRPr lang="ru-RU" sz="11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4" name="Прямоугольник 53"/>
          <p:cNvSpPr/>
          <p:nvPr/>
        </p:nvSpPr>
        <p:spPr>
          <a:xfrm>
            <a:off x="506636" y="2414513"/>
            <a:ext cx="5000065" cy="729091"/>
          </a:xfrm>
          <a:prstGeom prst="rect">
            <a:avLst/>
          </a:prstGeom>
          <a:ln>
            <a:solidFill>
              <a:srgbClr val="002060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lIns="51481" tIns="25740" rIns="51481" bIns="25740">
            <a:spAutoFit/>
          </a:bodyPr>
          <a:lstStyle/>
          <a:p>
            <a:r>
              <a:rPr lang="ru-RU" sz="11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Помнить!</a:t>
            </a:r>
          </a:p>
          <a:p>
            <a:pPr algn="ctr"/>
            <a:r>
              <a:rPr lang="ru-RU" sz="1100" b="1" dirty="0" smtClean="0">
                <a:latin typeface="Arial" pitchFamily="34" charset="0"/>
                <a:cs typeface="Arial" pitchFamily="34" charset="0"/>
              </a:rPr>
              <a:t>Перед </a:t>
            </a:r>
            <a:r>
              <a:rPr lang="ru-RU" sz="1100" b="1" dirty="0">
                <a:latin typeface="Arial" pitchFamily="34" charset="0"/>
                <a:cs typeface="Arial" pitchFamily="34" charset="0"/>
              </a:rPr>
              <a:t>суффиксом </a:t>
            </a:r>
            <a:r>
              <a:rPr lang="ru-RU" sz="11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-</a:t>
            </a:r>
            <a:r>
              <a:rPr lang="ru-RU" sz="1100" b="1" dirty="0" err="1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щик</a:t>
            </a:r>
            <a:r>
              <a:rPr lang="ru-RU" sz="11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- </a:t>
            </a:r>
            <a:r>
              <a:rPr lang="ru-RU" sz="11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Ь</a:t>
            </a:r>
            <a:r>
              <a:rPr lang="ru-RU" sz="11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100" b="1" dirty="0">
                <a:latin typeface="Arial" pitchFamily="34" charset="0"/>
                <a:cs typeface="Arial" pitchFamily="34" charset="0"/>
              </a:rPr>
              <a:t>пишется только после </a:t>
            </a:r>
            <a:r>
              <a:rPr lang="ru-RU" sz="11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-</a:t>
            </a:r>
            <a:r>
              <a:rPr lang="ru-RU" sz="11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Л-</a:t>
            </a:r>
            <a:r>
              <a:rPr lang="ru-RU" sz="1100" b="1" dirty="0" smtClean="0">
                <a:latin typeface="Arial" pitchFamily="34" charset="0"/>
                <a:cs typeface="Arial" pitchFamily="34" charset="0"/>
              </a:rPr>
              <a:t>: крове</a:t>
            </a:r>
            <a:r>
              <a:rPr lang="ru-RU" sz="11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ль</a:t>
            </a:r>
            <a:r>
              <a:rPr lang="ru-RU" sz="1100" b="1" dirty="0" smtClean="0">
                <a:latin typeface="Arial" pitchFamily="34" charset="0"/>
                <a:cs typeface="Arial" pitchFamily="34" charset="0"/>
              </a:rPr>
              <a:t>щик</a:t>
            </a:r>
            <a:r>
              <a:rPr lang="ru-RU" sz="1100" b="1" dirty="0">
                <a:latin typeface="Arial" pitchFamily="34" charset="0"/>
                <a:cs typeface="Arial" pitchFamily="34" charset="0"/>
              </a:rPr>
              <a:t>, пи</a:t>
            </a:r>
            <a:r>
              <a:rPr lang="ru-RU" sz="11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ль</a:t>
            </a:r>
            <a:r>
              <a:rPr lang="ru-RU" sz="1100" b="1" dirty="0">
                <a:latin typeface="Arial" pitchFamily="34" charset="0"/>
                <a:cs typeface="Arial" pitchFamily="34" charset="0"/>
              </a:rPr>
              <a:t>щик, прогу</a:t>
            </a:r>
            <a:r>
              <a:rPr lang="ru-RU" sz="11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ль</a:t>
            </a:r>
            <a:r>
              <a:rPr lang="ru-RU" sz="1100" b="1" dirty="0">
                <a:latin typeface="Arial" pitchFamily="34" charset="0"/>
                <a:cs typeface="Arial" pitchFamily="34" charset="0"/>
              </a:rPr>
              <a:t>щик, </a:t>
            </a:r>
            <a:r>
              <a:rPr lang="ru-RU" sz="1100" b="1" dirty="0" smtClean="0">
                <a:latin typeface="Arial" pitchFamily="34" charset="0"/>
                <a:cs typeface="Arial" pitchFamily="34" charset="0"/>
              </a:rPr>
              <a:t>тексти</a:t>
            </a:r>
            <a:r>
              <a:rPr lang="ru-RU" sz="11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ль</a:t>
            </a:r>
            <a:r>
              <a:rPr lang="ru-RU" sz="1100" b="1" dirty="0" smtClean="0">
                <a:latin typeface="Arial" pitchFamily="34" charset="0"/>
                <a:cs typeface="Arial" pitchFamily="34" charset="0"/>
              </a:rPr>
              <a:t>щик</a:t>
            </a:r>
          </a:p>
          <a:p>
            <a:pPr algn="ctr"/>
            <a:endParaRPr lang="ru-RU" sz="11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6" name="Заголовок 1"/>
          <p:cNvSpPr txBox="1">
            <a:spLocks/>
          </p:cNvSpPr>
          <p:nvPr/>
        </p:nvSpPr>
        <p:spPr>
          <a:xfrm>
            <a:off x="4179044" y="902345"/>
            <a:ext cx="900913" cy="285752"/>
          </a:xfrm>
          <a:prstGeom prst="rect">
            <a:avLst/>
          </a:prstGeom>
          <a:ln w="9525" cap="flat" cmpd="sng" algn="ctr">
            <a:solidFill>
              <a:srgbClr val="002060"/>
            </a:solidFill>
            <a:prstDash val="solid"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lIns="51481" tIns="25740" rIns="51481" bIns="25740" rtlCol="0" anchor="ctr">
            <a:normAutofit fontScale="92500" lnSpcReduction="10000"/>
          </a:bodyPr>
          <a:lstStyle/>
          <a:p>
            <a:pPr algn="ctr" defTabSz="514807">
              <a:spcBef>
                <a:spcPct val="0"/>
              </a:spcBef>
              <a:defRPr/>
            </a:pPr>
            <a:r>
              <a:rPr lang="ru-RU" b="1" i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-ЩИК- 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52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52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52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500"/>
                            </p:stCondLst>
                            <p:childTnLst>
                              <p:par>
                                <p:cTn id="54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1000"/>
                            </p:stCondLst>
                            <p:childTnLst>
                              <p:par>
                                <p:cTn id="60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1500"/>
                            </p:stCondLst>
                            <p:childTnLst>
                              <p:par>
                                <p:cTn id="66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5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5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5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9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4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9" dur="500" fill="hold"/>
                                        <p:tgtEl>
                                          <p:spTgt spid="53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500" fill="hold"/>
                                        <p:tgtEl>
                                          <p:spTgt spid="53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1" dur="500"/>
                                        <p:tgtEl>
                                          <p:spTgt spid="5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2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4" dur="500" fill="hold"/>
                                        <p:tgtEl>
                                          <p:spTgt spid="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500" fill="hold"/>
                                        <p:tgtEl>
                                          <p:spTgt spid="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6" dur="500"/>
                                        <p:tgtEl>
                                          <p:spTgt spid="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>
                            <p:stCondLst>
                              <p:cond delay="500"/>
                            </p:stCondLst>
                            <p:childTnLst>
                              <p:par>
                                <p:cTn id="108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0" dur="500" fill="hold"/>
                                        <p:tgtEl>
                                          <p:spTgt spid="5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500" fill="hold"/>
                                        <p:tgtEl>
                                          <p:spTgt spid="5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2" dur="500"/>
                                        <p:tgtEl>
                                          <p:spTgt spid="5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14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6" dur="500" fill="hold"/>
                                        <p:tgtEl>
                                          <p:spTgt spid="5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500" fill="hold"/>
                                        <p:tgtEl>
                                          <p:spTgt spid="5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8" dur="500"/>
                                        <p:tgtEl>
                                          <p:spTgt spid="5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9" fill="hold">
                            <p:stCondLst>
                              <p:cond delay="1500"/>
                            </p:stCondLst>
                            <p:childTnLst>
                              <p:par>
                                <p:cTn id="120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2" dur="500" fill="hold"/>
                                        <p:tgtEl>
                                          <p:spTgt spid="5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500" fill="hold"/>
                                        <p:tgtEl>
                                          <p:spTgt spid="5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4" dur="500"/>
                                        <p:tgtEl>
                                          <p:spTgt spid="5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8" dur="500"/>
                                        <p:tgtEl>
                                          <p:spTgt spid="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0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1" dur="500"/>
                                        <p:tgtEl>
                                          <p:spTgt spid="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3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4" dur="500"/>
                                        <p:tgtEl>
                                          <p:spTgt spid="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6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7" dur="500"/>
                                        <p:tgtEl>
                                          <p:spTgt spid="5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9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0" dur="500"/>
                                        <p:tgtEl>
                                          <p:spTgt spid="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2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3" dur="500"/>
                                        <p:tgtEl>
                                          <p:spTgt spid="5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5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6" dur="500"/>
                                        <p:tgtEl>
                                          <p:spTgt spid="5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8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9" dur="500"/>
                                        <p:tgtEl>
                                          <p:spTgt spid="5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1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3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4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5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 animBg="1"/>
      <p:bldP spid="35" grpId="0" animBg="1"/>
      <p:bldP spid="36" grpId="0" animBg="1"/>
      <p:bldP spid="37" grpId="0" animBg="1"/>
      <p:bldP spid="38" grpId="0" animBg="1"/>
      <p:bldP spid="39" grpId="0" animBg="1"/>
      <p:bldP spid="49" grpId="0" animBg="1"/>
      <p:bldP spid="50" grpId="0" animBg="1"/>
      <p:bldP spid="52" grpId="0" build="allAtOnce" animBg="1"/>
      <p:bldP spid="53" grpId="0" build="allAtOnce" animBg="1"/>
      <p:bldP spid="5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pPr algn="ctr"/>
            <a:r>
              <a:rPr lang="ru-RU" dirty="0" smtClean="0"/>
              <a:t>Суффиксы –чик-  и –</a:t>
            </a:r>
            <a:r>
              <a:rPr lang="ru-RU" dirty="0" err="1" smtClean="0"/>
              <a:t>щик</a:t>
            </a:r>
            <a:r>
              <a:rPr lang="ru-RU" dirty="0" smtClean="0"/>
              <a:t>-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2"/>
          </p:nvPr>
        </p:nvSpPr>
        <p:spPr>
          <a:xfrm>
            <a:off x="288290" y="746315"/>
            <a:ext cx="2508123" cy="2154436"/>
          </a:xfrm>
        </p:spPr>
        <p:txBody>
          <a:bodyPr/>
          <a:lstStyle/>
          <a:p>
            <a:pPr algn="ctr"/>
            <a:r>
              <a:rPr lang="ru-RU" sz="1600" dirty="0" smtClean="0">
                <a:solidFill>
                  <a:schemeClr val="accent6">
                    <a:lumMod val="75000"/>
                  </a:schemeClr>
                </a:solidFill>
              </a:rPr>
              <a:t>Основа заканчивается на </a:t>
            </a:r>
            <a:r>
              <a:rPr lang="ru-RU" sz="1600" b="1" dirty="0" err="1" smtClean="0">
                <a:solidFill>
                  <a:srgbClr val="0070C0"/>
                </a:solidFill>
              </a:rPr>
              <a:t>д</a:t>
            </a:r>
            <a:r>
              <a:rPr lang="ru-RU" sz="1600" b="1" dirty="0" smtClean="0">
                <a:solidFill>
                  <a:srgbClr val="0070C0"/>
                </a:solidFill>
              </a:rPr>
              <a:t>, т, </a:t>
            </a:r>
            <a:r>
              <a:rPr lang="ru-RU" sz="1600" b="1" dirty="0" err="1" smtClean="0">
                <a:solidFill>
                  <a:srgbClr val="0070C0"/>
                </a:solidFill>
              </a:rPr>
              <a:t>з</a:t>
            </a:r>
            <a:r>
              <a:rPr lang="ru-RU" sz="1600" b="1" dirty="0" smtClean="0">
                <a:solidFill>
                  <a:srgbClr val="0070C0"/>
                </a:solidFill>
              </a:rPr>
              <a:t>, с </a:t>
            </a:r>
            <a:r>
              <a:rPr lang="ru-RU" sz="1600" dirty="0" smtClean="0"/>
              <a:t>и </a:t>
            </a:r>
            <a:r>
              <a:rPr lang="ru-RU" sz="1600" b="1" dirty="0" smtClean="0">
                <a:solidFill>
                  <a:srgbClr val="0070C0"/>
                </a:solidFill>
              </a:rPr>
              <a:t>ж</a:t>
            </a:r>
            <a:r>
              <a:rPr lang="ru-RU" sz="1600" dirty="0" smtClean="0"/>
              <a:t> </a:t>
            </a:r>
          </a:p>
          <a:p>
            <a:endParaRPr lang="ru-RU" sz="1800" dirty="0" smtClean="0"/>
          </a:p>
          <a:p>
            <a:r>
              <a:rPr lang="ru-RU" sz="1800" dirty="0" smtClean="0"/>
              <a:t>Во</a:t>
            </a:r>
            <a:r>
              <a:rPr lang="ru-RU" sz="1800" dirty="0" smtClean="0">
                <a:solidFill>
                  <a:srgbClr val="0070C0"/>
                </a:solidFill>
              </a:rPr>
              <a:t>з</a:t>
            </a:r>
            <a:r>
              <a:rPr lang="ru-RU" sz="1800" dirty="0" smtClean="0">
                <a:solidFill>
                  <a:srgbClr val="FF0000"/>
                </a:solidFill>
              </a:rPr>
              <a:t>чик</a:t>
            </a:r>
          </a:p>
          <a:p>
            <a:endParaRPr lang="ru-RU" sz="1800" dirty="0" smtClean="0">
              <a:solidFill>
                <a:srgbClr val="FF0000"/>
              </a:solidFill>
            </a:endParaRPr>
          </a:p>
          <a:p>
            <a:r>
              <a:rPr lang="ru-RU" sz="1800" dirty="0" smtClean="0">
                <a:solidFill>
                  <a:schemeClr val="tx1"/>
                </a:solidFill>
              </a:rPr>
              <a:t>Нала</a:t>
            </a:r>
            <a:r>
              <a:rPr lang="ru-RU" sz="1800" dirty="0" smtClean="0">
                <a:solidFill>
                  <a:srgbClr val="0070C0"/>
                </a:solidFill>
              </a:rPr>
              <a:t>д</a:t>
            </a:r>
            <a:r>
              <a:rPr lang="ru-RU" sz="1800" dirty="0" smtClean="0">
                <a:solidFill>
                  <a:srgbClr val="FF0000"/>
                </a:solidFill>
              </a:rPr>
              <a:t>чик</a:t>
            </a:r>
          </a:p>
          <a:p>
            <a:endParaRPr lang="ru-RU" sz="1800" dirty="0" smtClean="0">
              <a:solidFill>
                <a:schemeClr val="tx1"/>
              </a:solidFill>
            </a:endParaRPr>
          </a:p>
          <a:p>
            <a:r>
              <a:rPr lang="ru-RU" sz="1800" dirty="0" smtClean="0">
                <a:solidFill>
                  <a:schemeClr val="tx1"/>
                </a:solidFill>
              </a:rPr>
              <a:t>Перепи</a:t>
            </a:r>
            <a:r>
              <a:rPr lang="ru-RU" sz="1800" dirty="0" smtClean="0">
                <a:solidFill>
                  <a:srgbClr val="0070C0"/>
                </a:solidFill>
              </a:rPr>
              <a:t>с</a:t>
            </a:r>
            <a:r>
              <a:rPr lang="ru-RU" sz="1800" dirty="0" smtClean="0">
                <a:solidFill>
                  <a:srgbClr val="FF0000"/>
                </a:solidFill>
              </a:rPr>
              <a:t>чик</a:t>
            </a:r>
            <a:endParaRPr lang="ru-RU" sz="1800" dirty="0">
              <a:solidFill>
                <a:srgbClr val="FF0000"/>
              </a:solidFill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sz="half" idx="3"/>
          </p:nvPr>
        </p:nvSpPr>
        <p:spPr>
          <a:xfrm>
            <a:off x="2969387" y="746315"/>
            <a:ext cx="2508123" cy="2215991"/>
          </a:xfrm>
        </p:spPr>
        <p:txBody>
          <a:bodyPr/>
          <a:lstStyle/>
          <a:p>
            <a:pPr algn="ctr"/>
            <a:r>
              <a:rPr lang="ru-RU" sz="1600" b="1" dirty="0" smtClean="0">
                <a:solidFill>
                  <a:schemeClr val="accent6">
                    <a:lumMod val="75000"/>
                  </a:schemeClr>
                </a:solidFill>
              </a:rPr>
              <a:t>Во всех остальных случаях</a:t>
            </a:r>
          </a:p>
          <a:p>
            <a:endParaRPr lang="ru-RU" sz="1600" dirty="0" smtClean="0"/>
          </a:p>
          <a:p>
            <a:endParaRPr lang="ru-RU" sz="1600" dirty="0" smtClean="0"/>
          </a:p>
          <a:p>
            <a:r>
              <a:rPr lang="ru-RU" sz="1600" dirty="0" smtClean="0"/>
              <a:t>Ба</a:t>
            </a:r>
            <a:r>
              <a:rPr lang="ru-RU" sz="1600" dirty="0" smtClean="0">
                <a:solidFill>
                  <a:srgbClr val="00B050"/>
                </a:solidFill>
              </a:rPr>
              <a:t>н</a:t>
            </a:r>
            <a:r>
              <a:rPr lang="ru-RU" sz="1600" dirty="0" smtClean="0">
                <a:solidFill>
                  <a:srgbClr val="FF0000"/>
                </a:solidFill>
              </a:rPr>
              <a:t>щик</a:t>
            </a:r>
          </a:p>
          <a:p>
            <a:endParaRPr lang="ru-RU" sz="1600" dirty="0" smtClean="0"/>
          </a:p>
          <a:p>
            <a:r>
              <a:rPr lang="ru-RU" sz="1600" dirty="0" smtClean="0"/>
              <a:t>Фрезеро</a:t>
            </a:r>
            <a:r>
              <a:rPr lang="ru-RU" sz="1600" dirty="0" smtClean="0">
                <a:solidFill>
                  <a:srgbClr val="00B050"/>
                </a:solidFill>
              </a:rPr>
              <a:t>в</a:t>
            </a:r>
            <a:r>
              <a:rPr lang="ru-RU" sz="1600" dirty="0" smtClean="0">
                <a:solidFill>
                  <a:srgbClr val="FF0000"/>
                </a:solidFill>
              </a:rPr>
              <a:t>щик</a:t>
            </a:r>
          </a:p>
          <a:p>
            <a:endParaRPr lang="ru-RU" sz="1600" dirty="0" smtClean="0"/>
          </a:p>
          <a:p>
            <a:r>
              <a:rPr lang="ru-RU" sz="1600" dirty="0" smtClean="0"/>
              <a:t>Пиль</a:t>
            </a:r>
            <a:r>
              <a:rPr lang="ru-RU" sz="1600" dirty="0" smtClean="0">
                <a:solidFill>
                  <a:srgbClr val="FF0000"/>
                </a:solidFill>
              </a:rPr>
              <a:t>щик</a:t>
            </a:r>
            <a:endParaRPr lang="ru-RU" sz="16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810801" y="236594"/>
            <a:ext cx="855867" cy="270406"/>
          </a:xfrm>
          <a:prstGeom prst="rect">
            <a:avLst/>
          </a:prstGeom>
          <a:ln w="9525" cap="flat" cmpd="sng" algn="ctr">
            <a:solidFill>
              <a:srgbClr val="002060"/>
            </a:solidFill>
            <a:prstDash val="solid"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51481" tIns="25740" rIns="51481" bIns="25740" anchor="ctr">
            <a:normAutofit fontScale="92500" lnSpcReduction="20000"/>
          </a:bodyPr>
          <a:lstStyle/>
          <a:p>
            <a:pPr algn="ctr" defTabSz="514807">
              <a:spcBef>
                <a:spcPct val="0"/>
              </a:spcBef>
              <a:defRPr/>
            </a:pPr>
            <a:r>
              <a:rPr lang="ru-RU" b="1" i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-ЕК- 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70254" y="777406"/>
            <a:ext cx="2120096" cy="48287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38100">
            <a:solidFill>
              <a:schemeClr val="accent2">
                <a:lumMod val="75000"/>
              </a:schemeClr>
            </a:solidFill>
          </a:ln>
        </p:spPr>
        <p:txBody>
          <a:bodyPr wrap="none" lIns="51481" tIns="25740" rIns="51481" bIns="25740" rtlCol="0">
            <a:spAutoFit/>
          </a:bodyPr>
          <a:lstStyle/>
          <a:p>
            <a:pPr algn="ctr"/>
            <a:r>
              <a:rPr lang="ru-RU" sz="14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</a:t>
            </a:r>
            <a:r>
              <a:rPr lang="ru-RU" sz="1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ри склонении </a:t>
            </a:r>
          </a:p>
          <a:p>
            <a:pPr algn="ctr"/>
            <a:r>
              <a:rPr lang="ru-RU" sz="1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гласный</a:t>
            </a:r>
            <a:r>
              <a:rPr lang="ru-RU" sz="1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-Е- </a:t>
            </a:r>
            <a:r>
              <a:rPr lang="ru-RU" sz="1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выпадает </a:t>
            </a:r>
            <a:endParaRPr lang="ru-RU" sz="14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40527" y="1250617"/>
            <a:ext cx="1593158" cy="390537"/>
          </a:xfrm>
          <a:prstGeom prst="rect">
            <a:avLst/>
          </a:prstGeom>
          <a:noFill/>
        </p:spPr>
        <p:txBody>
          <a:bodyPr wrap="none" lIns="51481" tIns="25740" rIns="51481" bIns="25740" rtlCol="0">
            <a:spAutoFit/>
          </a:bodyPr>
          <a:lstStyle/>
          <a:p>
            <a:r>
              <a:rPr lang="ru-RU" sz="11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Кусоч</a:t>
            </a:r>
            <a:r>
              <a:rPr lang="ru-RU" sz="11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ек</a:t>
            </a:r>
            <a:r>
              <a:rPr lang="ru-RU" sz="11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– кусоч</a:t>
            </a:r>
            <a:r>
              <a:rPr lang="ru-RU" sz="11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к</a:t>
            </a:r>
            <a:r>
              <a:rPr lang="ru-RU" sz="11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а</a:t>
            </a:r>
          </a:p>
          <a:p>
            <a:r>
              <a:rPr lang="ru-RU" sz="11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Платоч</a:t>
            </a:r>
            <a:r>
              <a:rPr lang="ru-RU" sz="11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ек</a:t>
            </a:r>
            <a:r>
              <a:rPr lang="ru-RU" sz="11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– платоч</a:t>
            </a:r>
            <a:r>
              <a:rPr lang="ru-RU" sz="11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к</a:t>
            </a:r>
            <a:r>
              <a:rPr lang="ru-RU" sz="11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а </a:t>
            </a:r>
            <a:endParaRPr lang="ru-RU" sz="11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063082" y="777406"/>
            <a:ext cx="2387798" cy="48287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38100">
            <a:solidFill>
              <a:schemeClr val="accent2">
                <a:lumMod val="75000"/>
              </a:schemeClr>
            </a:solidFill>
          </a:ln>
        </p:spPr>
        <p:txBody>
          <a:bodyPr wrap="none" lIns="51481" tIns="25740" rIns="51481" bIns="25740" rtlCol="0">
            <a:spAutoFit/>
          </a:bodyPr>
          <a:lstStyle/>
          <a:p>
            <a:pPr algn="ctr"/>
            <a:r>
              <a:rPr lang="ru-RU" sz="14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</a:t>
            </a:r>
            <a:r>
              <a:rPr lang="ru-RU" sz="1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ри склонении </a:t>
            </a:r>
          </a:p>
          <a:p>
            <a:pPr algn="ctr"/>
            <a:r>
              <a:rPr lang="ru-RU" sz="1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гласный</a:t>
            </a:r>
            <a:r>
              <a:rPr lang="ru-RU" sz="1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-И- </a:t>
            </a:r>
            <a:r>
              <a:rPr lang="ru-RU" sz="1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не выпадает </a:t>
            </a:r>
            <a:endParaRPr lang="ru-RU" sz="14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558585" y="1250617"/>
            <a:ext cx="1549876" cy="390537"/>
          </a:xfrm>
          <a:prstGeom prst="rect">
            <a:avLst/>
          </a:prstGeom>
          <a:noFill/>
        </p:spPr>
        <p:txBody>
          <a:bodyPr wrap="none" lIns="51481" tIns="25740" rIns="51481" bIns="25740" rtlCol="0">
            <a:spAutoFit/>
          </a:bodyPr>
          <a:lstStyle/>
          <a:p>
            <a:r>
              <a:rPr lang="ru-RU" sz="11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Ключ</a:t>
            </a:r>
            <a:r>
              <a:rPr lang="ru-RU" sz="11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ик</a:t>
            </a:r>
            <a:r>
              <a:rPr lang="ru-RU" sz="11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– ключ</a:t>
            </a:r>
            <a:r>
              <a:rPr lang="ru-RU" sz="11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ик</a:t>
            </a:r>
            <a:r>
              <a:rPr lang="ru-RU" sz="11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а</a:t>
            </a:r>
          </a:p>
          <a:p>
            <a:r>
              <a:rPr lang="ru-RU" sz="11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Пальч</a:t>
            </a:r>
            <a:r>
              <a:rPr lang="ru-RU" sz="11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ик</a:t>
            </a:r>
            <a:r>
              <a:rPr lang="ru-RU" sz="11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– пальч</a:t>
            </a:r>
            <a:r>
              <a:rPr lang="ru-RU" sz="11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ик</a:t>
            </a:r>
            <a:r>
              <a:rPr lang="ru-RU" sz="11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а </a:t>
            </a:r>
            <a:endParaRPr lang="ru-RU" sz="11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Заголовок 1"/>
          <p:cNvSpPr txBox="1">
            <a:spLocks/>
          </p:cNvSpPr>
          <p:nvPr/>
        </p:nvSpPr>
        <p:spPr>
          <a:xfrm>
            <a:off x="1441440" y="1825230"/>
            <a:ext cx="675684" cy="270406"/>
          </a:xfrm>
          <a:prstGeom prst="rect">
            <a:avLst/>
          </a:prstGeom>
          <a:ln w="9525" cap="flat" cmpd="sng" algn="ctr">
            <a:solidFill>
              <a:srgbClr val="002060"/>
            </a:solidFill>
            <a:prstDash val="solid"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51481" tIns="25740" rIns="51481" bIns="25740" anchor="ctr">
            <a:normAutofit fontScale="92500" lnSpcReduction="20000"/>
          </a:bodyPr>
          <a:lstStyle/>
          <a:p>
            <a:pPr algn="ctr" defTabSz="514807">
              <a:spcBef>
                <a:spcPct val="0"/>
              </a:spcBef>
              <a:defRPr/>
            </a:pPr>
            <a:r>
              <a:rPr lang="ru-RU" b="1" i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-ОК-  </a:t>
            </a:r>
            <a:endParaRPr lang="ru-RU" sz="1500" b="1" i="1" dirty="0" smtClean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Заголовок 1"/>
          <p:cNvSpPr txBox="1">
            <a:spLocks/>
          </p:cNvSpPr>
          <p:nvPr/>
        </p:nvSpPr>
        <p:spPr>
          <a:xfrm>
            <a:off x="3153174" y="1825230"/>
            <a:ext cx="675684" cy="270406"/>
          </a:xfrm>
          <a:prstGeom prst="rect">
            <a:avLst/>
          </a:prstGeom>
          <a:ln w="9525" cap="flat" cmpd="sng" algn="ctr">
            <a:solidFill>
              <a:srgbClr val="002060"/>
            </a:solidFill>
            <a:prstDash val="solid"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51481" tIns="25740" rIns="51481" bIns="25740" anchor="ctr">
            <a:normAutofit fontScale="92500" lnSpcReduction="20000"/>
          </a:bodyPr>
          <a:lstStyle/>
          <a:p>
            <a:pPr algn="ctr" defTabSz="514807">
              <a:spcBef>
                <a:spcPct val="0"/>
              </a:spcBef>
              <a:defRPr/>
            </a:pPr>
            <a:r>
              <a:rPr lang="ru-RU" b="1" i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-ЕК-  </a:t>
            </a:r>
            <a:endParaRPr lang="ru-RU" sz="1500" b="1" i="1" dirty="0" smtClean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Заголовок 1"/>
          <p:cNvSpPr txBox="1">
            <a:spLocks/>
          </p:cNvSpPr>
          <p:nvPr/>
        </p:nvSpPr>
        <p:spPr>
          <a:xfrm>
            <a:off x="1756759" y="2061835"/>
            <a:ext cx="1801825" cy="202805"/>
          </a:xfrm>
          <a:prstGeom prst="rect">
            <a:avLst/>
          </a:prstGeom>
          <a:ln w="9525" cap="flat" cmpd="sng" algn="ctr">
            <a:solidFill>
              <a:srgbClr val="002060"/>
            </a:solidFill>
            <a:prstDash val="solid"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51481" tIns="25740" rIns="51481" bIns="25740" anchor="ctr">
            <a:normAutofit fontScale="85000" lnSpcReduction="20000"/>
          </a:bodyPr>
          <a:lstStyle/>
          <a:p>
            <a:pPr algn="ctr" defTabSz="514807">
              <a:spcBef>
                <a:spcPct val="0"/>
              </a:spcBef>
              <a:defRPr/>
            </a:pPr>
            <a:r>
              <a:rPr lang="ru-RU" sz="1400" b="1" i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после шипящих</a:t>
            </a:r>
          </a:p>
        </p:txBody>
      </p:sp>
      <p:cxnSp>
        <p:nvCxnSpPr>
          <p:cNvPr id="13" name="Прямая со стрелкой 12"/>
          <p:cNvCxnSpPr/>
          <p:nvPr/>
        </p:nvCxnSpPr>
        <p:spPr>
          <a:xfrm rot="10800000" flipV="1">
            <a:off x="1216213" y="2095636"/>
            <a:ext cx="540546" cy="236605"/>
          </a:xfrm>
          <a:prstGeom prst="straightConnector1">
            <a:avLst/>
          </a:prstGeom>
          <a:ln w="38100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 стрелкой 15"/>
          <p:cNvCxnSpPr/>
          <p:nvPr/>
        </p:nvCxnSpPr>
        <p:spPr>
          <a:xfrm>
            <a:off x="3558584" y="2095636"/>
            <a:ext cx="495502" cy="236605"/>
          </a:xfrm>
          <a:prstGeom prst="straightConnector1">
            <a:avLst/>
          </a:prstGeom>
          <a:ln w="38100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450436" y="2366042"/>
            <a:ext cx="1331160" cy="22126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rgbClr val="002060"/>
            </a:solidFill>
          </a:ln>
        </p:spPr>
        <p:txBody>
          <a:bodyPr wrap="square" lIns="51481" tIns="25740" rIns="51481" bIns="25740" rtlCol="0">
            <a:spAutoFit/>
          </a:bodyPr>
          <a:lstStyle/>
          <a:p>
            <a:r>
              <a:rPr lang="ru-RU" sz="1100" b="1" dirty="0">
                <a:latin typeface="Arial" pitchFamily="34" charset="0"/>
                <a:cs typeface="Arial" pitchFamily="34" charset="0"/>
              </a:rPr>
              <a:t>п</a:t>
            </a:r>
            <a:r>
              <a:rPr lang="ru-RU" sz="1100" b="1" dirty="0" smtClean="0">
                <a:latin typeface="Arial" pitchFamily="34" charset="0"/>
                <a:cs typeface="Arial" pitchFamily="34" charset="0"/>
              </a:rPr>
              <a:t>од ударением</a:t>
            </a:r>
            <a:endParaRPr lang="ru-RU" sz="11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3558584" y="2366042"/>
            <a:ext cx="1216232" cy="22126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rgbClr val="002060"/>
            </a:solidFill>
          </a:ln>
        </p:spPr>
        <p:txBody>
          <a:bodyPr wrap="square" lIns="51481" tIns="25740" rIns="51481" bIns="25740" rtlCol="0">
            <a:spAutoFit/>
          </a:bodyPr>
          <a:lstStyle/>
          <a:p>
            <a:r>
              <a:rPr lang="ru-RU" sz="1100" b="1" dirty="0" smtClean="0">
                <a:latin typeface="Arial" pitchFamily="34" charset="0"/>
                <a:cs typeface="Arial" pitchFamily="34" charset="0"/>
              </a:rPr>
              <a:t>без ударения</a:t>
            </a:r>
            <a:endParaRPr lang="ru-RU" sz="11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585573" y="2568846"/>
            <a:ext cx="790053" cy="390537"/>
          </a:xfrm>
          <a:prstGeom prst="rect">
            <a:avLst/>
          </a:prstGeom>
          <a:noFill/>
        </p:spPr>
        <p:txBody>
          <a:bodyPr wrap="none" lIns="51481" tIns="25740" rIns="51481" bIns="25740" rtlCol="0">
            <a:spAutoFit/>
          </a:bodyPr>
          <a:lstStyle/>
          <a:p>
            <a:r>
              <a:rPr lang="ru-RU" sz="11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крюч</a:t>
            </a:r>
            <a:r>
              <a:rPr lang="ru-RU" sz="11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О</a:t>
            </a:r>
            <a:r>
              <a:rPr lang="ru-RU" sz="11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к</a:t>
            </a:r>
            <a:endParaRPr lang="ru-RU" sz="1100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sz="11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земляч</a:t>
            </a:r>
            <a:r>
              <a:rPr lang="ru-RU" sz="11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О</a:t>
            </a:r>
            <a:r>
              <a:rPr lang="ru-RU" sz="11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к</a:t>
            </a:r>
            <a:endParaRPr lang="ru-RU" sz="11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3783813" y="2568846"/>
            <a:ext cx="711506" cy="498259"/>
          </a:xfrm>
          <a:prstGeom prst="rect">
            <a:avLst/>
          </a:prstGeom>
          <a:noFill/>
        </p:spPr>
        <p:txBody>
          <a:bodyPr wrap="none" lIns="51481" tIns="25740" rIns="51481" bIns="25740" rtlCol="0">
            <a:spAutoFit/>
          </a:bodyPr>
          <a:lstStyle/>
          <a:p>
            <a:r>
              <a:rPr lang="ru-RU" sz="11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горОш</a:t>
            </a:r>
            <a:r>
              <a:rPr lang="ru-RU" sz="11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е</a:t>
            </a:r>
            <a:r>
              <a:rPr lang="ru-RU" sz="11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к</a:t>
            </a:r>
            <a:endParaRPr lang="ru-RU" sz="1100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endParaRPr lang="ru-RU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Заголовок 1"/>
          <p:cNvSpPr txBox="1">
            <a:spLocks/>
          </p:cNvSpPr>
          <p:nvPr/>
        </p:nvSpPr>
        <p:spPr>
          <a:xfrm>
            <a:off x="4144178" y="236594"/>
            <a:ext cx="855867" cy="270406"/>
          </a:xfrm>
          <a:prstGeom prst="rect">
            <a:avLst/>
          </a:prstGeom>
          <a:ln w="9525" cap="flat" cmpd="sng" algn="ctr">
            <a:solidFill>
              <a:srgbClr val="002060"/>
            </a:solidFill>
            <a:prstDash val="solid"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51481" tIns="25740" rIns="51481" bIns="25740" anchor="ctr">
            <a:normAutofit fontScale="92500" lnSpcReduction="20000"/>
          </a:bodyPr>
          <a:lstStyle/>
          <a:p>
            <a:pPr algn="ctr" defTabSz="514807">
              <a:spcBef>
                <a:spcPct val="0"/>
              </a:spcBef>
              <a:defRPr/>
            </a:pPr>
            <a:r>
              <a:rPr lang="ru-RU" b="1" i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-ИК-</a:t>
            </a:r>
          </a:p>
        </p:txBody>
      </p:sp>
      <p:sp>
        <p:nvSpPr>
          <p:cNvPr id="26" name="Скругленный прямоугольник 25"/>
          <p:cNvSpPr/>
          <p:nvPr/>
        </p:nvSpPr>
        <p:spPr>
          <a:xfrm>
            <a:off x="1739892" y="122227"/>
            <a:ext cx="2395157" cy="357190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1481" tIns="25740" rIns="51481" bIns="25740" rtlCol="0" anchor="ctr"/>
          <a:lstStyle/>
          <a:p>
            <a:pPr algn="ctr">
              <a:lnSpc>
                <a:spcPct val="90000"/>
              </a:lnSpc>
            </a:pPr>
            <a:r>
              <a:rPr lang="ru-RU" sz="14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</a:t>
            </a:r>
            <a:r>
              <a:rPr lang="ru-RU" sz="14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уффиксы существительных</a:t>
            </a:r>
            <a:endParaRPr lang="ru-RU" sz="1400" b="1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" name="Стрелка вниз 26"/>
          <p:cNvSpPr/>
          <p:nvPr/>
        </p:nvSpPr>
        <p:spPr>
          <a:xfrm>
            <a:off x="1126121" y="540801"/>
            <a:ext cx="225228" cy="169004"/>
          </a:xfrm>
          <a:prstGeom prst="downArrow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1481" tIns="25740" rIns="51481" bIns="25740" rtlCol="0" anchor="ctr"/>
          <a:lstStyle/>
          <a:p>
            <a:pPr algn="ctr"/>
            <a:endParaRPr lang="ru-RU"/>
          </a:p>
        </p:txBody>
      </p:sp>
      <p:sp>
        <p:nvSpPr>
          <p:cNvPr id="28" name="Стрелка вниз 27"/>
          <p:cNvSpPr/>
          <p:nvPr/>
        </p:nvSpPr>
        <p:spPr>
          <a:xfrm>
            <a:off x="4459497" y="540801"/>
            <a:ext cx="225228" cy="169004"/>
          </a:xfrm>
          <a:prstGeom prst="downArrow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1481" tIns="25740" rIns="51481" bIns="25740" rtlCol="0" anchor="ctr"/>
          <a:lstStyle/>
          <a:p>
            <a:pPr algn="ctr"/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74588" y="38249"/>
            <a:ext cx="5544616" cy="3096344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00"/>
                            </p:stCondLst>
                            <p:childTnLst>
                              <p:par>
                                <p:cTn id="40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1000"/>
                            </p:stCondLst>
                            <p:childTnLst>
                              <p:par>
                                <p:cTn id="46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500"/>
                            </p:stCondLst>
                            <p:childTnLst>
                              <p:par>
                                <p:cTn id="81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1000"/>
                            </p:stCondLst>
                            <p:childTnLst>
                              <p:par>
                                <p:cTn id="87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1" dur="500"/>
                                        <p:tgtEl>
                                          <p:spTgt spid="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9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>
                            <p:stCondLst>
                              <p:cond delay="500"/>
                            </p:stCondLst>
                            <p:childTnLst>
                              <p:par>
                                <p:cTn id="105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7" dur="500" fill="hold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500" fill="hold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9" dur="500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7" grpId="0" animBg="1"/>
      <p:bldP spid="9" grpId="0" animBg="1"/>
      <p:bldP spid="10" grpId="0" animBg="1"/>
      <p:bldP spid="11" grpId="0" animBg="1"/>
      <p:bldP spid="20" grpId="0" animBg="1"/>
      <p:bldP spid="21" grpId="0" animBg="1"/>
      <p:bldP spid="27" grpId="0" animBg="1"/>
      <p:bldP spid="2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891896" y="168993"/>
            <a:ext cx="2030777" cy="359759"/>
          </a:xfrm>
          <a:prstGeom prst="rect">
            <a:avLst/>
          </a:prstGeom>
          <a:noFill/>
        </p:spPr>
        <p:txBody>
          <a:bodyPr wrap="none" lIns="51481" tIns="25740" rIns="51481" bIns="25740" rtlCol="0">
            <a:spAutoFit/>
          </a:bodyPr>
          <a:lstStyle/>
          <a:p>
            <a:r>
              <a:rPr lang="ru-RU" sz="2000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-ЕК- </a:t>
            </a:r>
            <a:r>
              <a:rPr lang="ru-RU" sz="2000" b="1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или  </a:t>
            </a:r>
            <a:r>
              <a:rPr lang="ru-RU" sz="2000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-ИК-</a:t>
            </a:r>
            <a:r>
              <a:rPr lang="ru-RU" sz="2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?</a:t>
            </a:r>
            <a:endParaRPr lang="ru-RU" sz="2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82570" y="722603"/>
            <a:ext cx="2207236" cy="226797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2060"/>
            </a:solidFill>
          </a:ln>
        </p:spPr>
        <p:txBody>
          <a:bodyPr wrap="square" lIns="51481" tIns="25740" rIns="51481" bIns="25740">
            <a:spAutoFit/>
          </a:bodyPr>
          <a:lstStyle/>
          <a:p>
            <a:pPr>
              <a:buNone/>
            </a:pPr>
            <a:r>
              <a:rPr lang="ru-RU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Станоч</a:t>
            </a:r>
            <a:r>
              <a:rPr lang="ru-RU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…к</a:t>
            </a:r>
          </a:p>
          <a:p>
            <a:pPr>
              <a:buNone/>
            </a:pPr>
            <a:r>
              <a:rPr lang="ru-RU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Кирпич…к</a:t>
            </a:r>
          </a:p>
          <a:p>
            <a:pPr>
              <a:buNone/>
            </a:pPr>
            <a:r>
              <a:rPr lang="ru-RU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Листоч</a:t>
            </a:r>
            <a:r>
              <a:rPr lang="ru-RU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…к</a:t>
            </a:r>
          </a:p>
          <a:p>
            <a:pPr>
              <a:buNone/>
            </a:pPr>
            <a:r>
              <a:rPr lang="ru-RU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Ключ…к </a:t>
            </a:r>
          </a:p>
          <a:p>
            <a:pPr>
              <a:buNone/>
            </a:pPr>
            <a:r>
              <a:rPr lang="ru-RU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Человеч</a:t>
            </a:r>
            <a:r>
              <a:rPr lang="ru-RU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...к</a:t>
            </a:r>
          </a:p>
          <a:p>
            <a:pPr>
              <a:buNone/>
            </a:pPr>
            <a:r>
              <a:rPr lang="ru-RU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Денёч</a:t>
            </a:r>
            <a:r>
              <a:rPr lang="ru-RU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…к </a:t>
            </a:r>
          </a:p>
          <a:p>
            <a:pPr>
              <a:buNone/>
            </a:pPr>
            <a:r>
              <a:rPr lang="ru-RU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Гвозд</a:t>
            </a:r>
            <a:r>
              <a:rPr lang="ru-RU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...к</a:t>
            </a:r>
          </a:p>
          <a:p>
            <a:pPr>
              <a:buNone/>
            </a:pPr>
            <a:r>
              <a:rPr lang="ru-RU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Осл</a:t>
            </a:r>
            <a:r>
              <a:rPr lang="ru-RU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…к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3063082" y="709805"/>
            <a:ext cx="2207236" cy="226797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002060"/>
            </a:solidFill>
          </a:ln>
        </p:spPr>
        <p:txBody>
          <a:bodyPr wrap="square" lIns="51481" tIns="25740" rIns="51481" bIns="25740">
            <a:spAutoFit/>
          </a:bodyPr>
          <a:lstStyle/>
          <a:p>
            <a:pPr>
              <a:buNone/>
            </a:pPr>
            <a:r>
              <a:rPr lang="ru-RU" sz="1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Станоч</a:t>
            </a:r>
            <a:r>
              <a:rPr lang="ru-RU" sz="16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е</a:t>
            </a:r>
            <a:r>
              <a:rPr lang="ru-RU" sz="1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к</a:t>
            </a:r>
          </a:p>
          <a:p>
            <a:pPr>
              <a:buNone/>
            </a:pPr>
            <a:r>
              <a:rPr lang="ru-RU" sz="1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Кирпич</a:t>
            </a:r>
            <a:r>
              <a:rPr lang="ru-RU" sz="16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и</a:t>
            </a:r>
            <a:r>
              <a:rPr lang="ru-RU" sz="1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к</a:t>
            </a:r>
          </a:p>
          <a:p>
            <a:pPr>
              <a:buNone/>
            </a:pPr>
            <a:r>
              <a:rPr lang="ru-RU" sz="1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Листоч</a:t>
            </a:r>
            <a:r>
              <a:rPr lang="ru-RU" sz="16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е</a:t>
            </a:r>
            <a:r>
              <a:rPr lang="ru-RU" sz="1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к</a:t>
            </a:r>
          </a:p>
          <a:p>
            <a:pPr>
              <a:buNone/>
            </a:pPr>
            <a:r>
              <a:rPr lang="ru-RU" sz="1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Ключ</a:t>
            </a:r>
            <a:r>
              <a:rPr lang="ru-RU" sz="16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и</a:t>
            </a:r>
            <a:r>
              <a:rPr lang="ru-RU" sz="1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к </a:t>
            </a:r>
          </a:p>
          <a:p>
            <a:pPr>
              <a:buNone/>
            </a:pPr>
            <a:r>
              <a:rPr lang="ru-RU" sz="1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Человеч</a:t>
            </a:r>
            <a:r>
              <a:rPr lang="ru-RU" sz="16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е</a:t>
            </a:r>
            <a:r>
              <a:rPr lang="ru-RU" sz="1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к</a:t>
            </a:r>
          </a:p>
          <a:p>
            <a:pPr>
              <a:buNone/>
            </a:pPr>
            <a:r>
              <a:rPr lang="ru-RU" sz="1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Денёч</a:t>
            </a:r>
            <a:r>
              <a:rPr lang="ru-RU" sz="16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е</a:t>
            </a:r>
            <a:r>
              <a:rPr lang="ru-RU" sz="1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к </a:t>
            </a:r>
          </a:p>
          <a:p>
            <a:pPr>
              <a:buNone/>
            </a:pPr>
            <a:r>
              <a:rPr lang="ru-RU" sz="1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Гвозд</a:t>
            </a:r>
            <a:r>
              <a:rPr lang="ru-RU" sz="16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и</a:t>
            </a:r>
            <a:r>
              <a:rPr lang="ru-RU" sz="1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к</a:t>
            </a:r>
          </a:p>
          <a:p>
            <a:pPr>
              <a:buNone/>
            </a:pPr>
            <a:r>
              <a:rPr lang="ru-RU" sz="1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Осл</a:t>
            </a:r>
            <a:r>
              <a:rPr lang="ru-RU" sz="16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и</a:t>
            </a:r>
            <a:r>
              <a:rPr lang="ru-RU" sz="1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к</a:t>
            </a:r>
          </a:p>
          <a:p>
            <a:pPr>
              <a:buNone/>
            </a:pPr>
            <a:r>
              <a:rPr lang="ru-RU" sz="1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Прянич</a:t>
            </a:r>
            <a:r>
              <a:rPr lang="ru-RU" sz="16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е</a:t>
            </a:r>
            <a:r>
              <a:rPr lang="ru-RU" sz="1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к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3051928" y="758329"/>
            <a:ext cx="2207236" cy="2214578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1481" tIns="25740" rIns="51481" bIns="25740" rtlCol="0" anchor="ctr"/>
          <a:lstStyle/>
          <a:p>
            <a:pPr algn="ctr"/>
            <a:endParaRPr lang="ru-RU"/>
          </a:p>
        </p:txBody>
      </p:sp>
      <p:pic>
        <p:nvPicPr>
          <p:cNvPr id="7" name="Рисунок 6" descr="Рисунок6"/>
          <p:cNvPicPr/>
          <p:nvPr/>
        </p:nvPicPr>
        <p:blipFill>
          <a:blip r:embed="rId2">
            <a:lum contrast="6000"/>
          </a:blip>
          <a:srcRect/>
          <a:stretch>
            <a:fillRect/>
          </a:stretch>
        </p:blipFill>
        <p:spPr bwMode="auto">
          <a:xfrm>
            <a:off x="4168784" y="1408111"/>
            <a:ext cx="984030" cy="7383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Bottom)">
                                      <p:cBhvr>
                                        <p:cTn id="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Bottom)">
                                      <p:cBhvr>
                                        <p:cTn id="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4144178" y="168992"/>
            <a:ext cx="675684" cy="270406"/>
          </a:xfrm>
          <a:prstGeom prst="rect">
            <a:avLst/>
          </a:prstGeom>
          <a:ln w="9525" cap="flat" cmpd="sng" algn="ctr">
            <a:solidFill>
              <a:srgbClr val="002060"/>
            </a:solidFill>
            <a:prstDash val="solid"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51481" tIns="25740" rIns="51481" bIns="25740" anchor="ctr">
            <a:normAutofit fontScale="92500" lnSpcReduction="20000"/>
          </a:bodyPr>
          <a:lstStyle/>
          <a:p>
            <a:pPr algn="ctr" defTabSz="514807">
              <a:spcBef>
                <a:spcPct val="0"/>
              </a:spcBef>
              <a:defRPr/>
            </a:pPr>
            <a:r>
              <a:rPr lang="ru-RU" b="1" i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-ИЦ-  </a:t>
            </a:r>
            <a:endParaRPr lang="ru-RU" sz="1500" b="1" i="1" dirty="0" smtClean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Заголовок 1"/>
          <p:cNvSpPr txBox="1">
            <a:spLocks/>
          </p:cNvSpPr>
          <p:nvPr/>
        </p:nvSpPr>
        <p:spPr>
          <a:xfrm>
            <a:off x="945938" y="168992"/>
            <a:ext cx="675684" cy="270406"/>
          </a:xfrm>
          <a:prstGeom prst="rect">
            <a:avLst/>
          </a:prstGeom>
          <a:ln w="9525" cap="flat" cmpd="sng" algn="ctr">
            <a:solidFill>
              <a:srgbClr val="002060"/>
            </a:solidFill>
            <a:prstDash val="solid"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51481" tIns="25740" rIns="51481" bIns="25740" anchor="ctr">
            <a:normAutofit fontScale="92500" lnSpcReduction="20000"/>
          </a:bodyPr>
          <a:lstStyle/>
          <a:p>
            <a:pPr algn="ctr" defTabSz="514807">
              <a:spcBef>
                <a:spcPct val="0"/>
              </a:spcBef>
              <a:defRPr/>
            </a:pPr>
            <a:r>
              <a:rPr lang="ru-RU" b="1" i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-ЕЦ-  </a:t>
            </a:r>
            <a:endParaRPr lang="ru-RU" sz="1500" b="1" i="1" dirty="0" smtClean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70253" y="574602"/>
            <a:ext cx="2477510" cy="390537"/>
          </a:xfrm>
          <a:prstGeom prst="rect">
            <a:avLst/>
          </a:prstGeom>
          <a:ln w="38100"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lIns="51481" tIns="25740" rIns="51481" bIns="25740">
            <a:spAutoFit/>
          </a:bodyPr>
          <a:lstStyle/>
          <a:p>
            <a:pPr algn="ctr"/>
            <a:r>
              <a:rPr lang="ru-RU" sz="1100" b="1" dirty="0">
                <a:latin typeface="Arial" pitchFamily="34" charset="0"/>
                <a:cs typeface="Arial" pitchFamily="34" charset="0"/>
              </a:rPr>
              <a:t>у</a:t>
            </a:r>
            <a:r>
              <a:rPr lang="ru-RU" sz="11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100" b="1" dirty="0">
                <a:latin typeface="Arial" pitchFamily="34" charset="0"/>
                <a:cs typeface="Arial" pitchFamily="34" charset="0"/>
              </a:rPr>
              <a:t>существительных  </a:t>
            </a:r>
            <a:endParaRPr lang="ru-RU" sz="1100" b="1" dirty="0" smtClean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ru-RU" sz="1100" b="1" u="sng" dirty="0" smtClean="0">
                <a:latin typeface="Arial" pitchFamily="34" charset="0"/>
                <a:cs typeface="Arial" pitchFamily="34" charset="0"/>
              </a:rPr>
              <a:t>мужского рода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3063083" y="574602"/>
            <a:ext cx="2387408" cy="605981"/>
          </a:xfrm>
          <a:prstGeom prst="rect">
            <a:avLst/>
          </a:prstGeom>
          <a:ln w="38100"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lIns="51481" tIns="25740" rIns="51481" bIns="25740">
            <a:spAutoFit/>
          </a:bodyPr>
          <a:lstStyle/>
          <a:p>
            <a:pPr algn="ctr"/>
            <a:r>
              <a:rPr lang="ru-RU" sz="1200" b="1" dirty="0" smtClean="0">
                <a:latin typeface="Arial" pitchFamily="34" charset="0"/>
                <a:cs typeface="Arial" pitchFamily="34" charset="0"/>
              </a:rPr>
              <a:t>у существительных  </a:t>
            </a:r>
          </a:p>
          <a:p>
            <a:pPr algn="ctr"/>
            <a:r>
              <a:rPr lang="ru-RU" sz="1200" b="1" u="sng" dirty="0" smtClean="0">
                <a:latin typeface="Arial" pitchFamily="34" charset="0"/>
                <a:cs typeface="Arial" pitchFamily="34" charset="0"/>
              </a:rPr>
              <a:t>женского рода</a:t>
            </a:r>
          </a:p>
          <a:p>
            <a:pPr algn="ctr"/>
            <a:r>
              <a:rPr lang="ru-RU" sz="1200" b="1" dirty="0" smtClean="0">
                <a:latin typeface="Arial" pitchFamily="34" charset="0"/>
                <a:cs typeface="Arial" pitchFamily="34" charset="0"/>
              </a:rPr>
              <a:t> </a:t>
            </a:r>
            <a:endParaRPr lang="ru-RU" sz="1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70254" y="1193797"/>
            <a:ext cx="2522555" cy="729091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38100">
            <a:solidFill>
              <a:srgbClr val="002060"/>
            </a:solidFill>
          </a:ln>
        </p:spPr>
        <p:txBody>
          <a:bodyPr wrap="square" lIns="51481" tIns="25740" rIns="51481" bIns="25740">
            <a:spAutoFit/>
          </a:bodyPr>
          <a:lstStyle/>
          <a:p>
            <a:r>
              <a:rPr lang="ru-RU" sz="1100" b="1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владел</a:t>
            </a:r>
            <a:r>
              <a:rPr lang="ru-RU" sz="11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ец</a:t>
            </a:r>
            <a:r>
              <a:rPr lang="ru-RU" sz="1100" b="1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(владель</a:t>
            </a:r>
            <a:r>
              <a:rPr lang="ru-RU" sz="11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ц</a:t>
            </a:r>
            <a:r>
              <a:rPr lang="ru-RU" sz="1100" b="1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а</a:t>
            </a:r>
            <a:r>
              <a:rPr lang="ru-RU" sz="11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)</a:t>
            </a:r>
          </a:p>
          <a:p>
            <a:r>
              <a:rPr lang="ru-RU" sz="11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капитал</a:t>
            </a:r>
            <a:r>
              <a:rPr lang="ru-RU" sz="11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ец</a:t>
            </a:r>
            <a:r>
              <a:rPr lang="ru-RU" sz="11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100" b="1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(капиталь</a:t>
            </a:r>
            <a:r>
              <a:rPr lang="ru-RU" sz="11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ц</a:t>
            </a:r>
            <a:r>
              <a:rPr lang="ru-RU" sz="1100" b="1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а</a:t>
            </a:r>
            <a:r>
              <a:rPr lang="ru-RU" sz="11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)</a:t>
            </a:r>
          </a:p>
          <a:p>
            <a:r>
              <a:rPr lang="ru-RU" sz="11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мороз</a:t>
            </a:r>
            <a:r>
              <a:rPr lang="ru-RU" sz="11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ец</a:t>
            </a:r>
            <a:endParaRPr lang="ru-RU" sz="1100" b="1" dirty="0" smtClean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sz="11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рассказ</a:t>
            </a:r>
            <a:r>
              <a:rPr lang="ru-RU" sz="11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ец</a:t>
            </a:r>
            <a:endParaRPr lang="ru-RU" sz="11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108129" y="1250617"/>
            <a:ext cx="1935366" cy="790646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38100">
            <a:solidFill>
              <a:schemeClr val="tx1"/>
            </a:solidFill>
          </a:ln>
        </p:spPr>
        <p:txBody>
          <a:bodyPr wrap="none" lIns="51481" tIns="25740" rIns="51481" bIns="25740">
            <a:spAutoFit/>
          </a:bodyPr>
          <a:lstStyle/>
          <a:p>
            <a:r>
              <a:rPr lang="ru-RU" sz="1200" b="1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книж</a:t>
            </a:r>
            <a:r>
              <a:rPr lang="ru-RU" sz="12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иц</a:t>
            </a:r>
            <a:r>
              <a:rPr lang="ru-RU" sz="1200" b="1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а (книж</a:t>
            </a:r>
            <a:r>
              <a:rPr lang="ru-RU" sz="12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иц</a:t>
            </a:r>
            <a:r>
              <a:rPr lang="ru-RU" sz="1200" b="1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ы</a:t>
            </a:r>
            <a:r>
              <a:rPr lang="ru-RU" sz="12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)</a:t>
            </a:r>
          </a:p>
          <a:p>
            <a:r>
              <a:rPr lang="ru-RU" sz="1200" b="1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к</a:t>
            </a:r>
            <a:r>
              <a:rPr lang="ru-RU" sz="12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расав</a:t>
            </a:r>
            <a:r>
              <a:rPr lang="ru-RU" sz="1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иц</a:t>
            </a:r>
            <a:r>
              <a:rPr lang="ru-RU" sz="12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а (красав</a:t>
            </a:r>
            <a:r>
              <a:rPr lang="ru-RU" sz="1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иц</a:t>
            </a:r>
            <a:r>
              <a:rPr lang="ru-RU" sz="12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ы) </a:t>
            </a:r>
          </a:p>
          <a:p>
            <a:r>
              <a:rPr lang="ru-RU" sz="12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владел</a:t>
            </a:r>
            <a:r>
              <a:rPr lang="ru-RU" sz="1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иц</a:t>
            </a:r>
            <a:r>
              <a:rPr lang="ru-RU" sz="12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а</a:t>
            </a:r>
          </a:p>
          <a:p>
            <a:r>
              <a:rPr lang="ru-RU" sz="12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луж</a:t>
            </a:r>
            <a:r>
              <a:rPr lang="ru-RU" sz="1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иц</a:t>
            </a:r>
            <a:r>
              <a:rPr lang="ru-RU" sz="12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а</a:t>
            </a:r>
            <a:endParaRPr lang="ru-RU" sz="1200" b="1" dirty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1486486" y="2028034"/>
            <a:ext cx="2866199" cy="236649"/>
          </a:xfrm>
          <a:prstGeom prst="rect">
            <a:avLst/>
          </a:prstGeom>
          <a:ln w="38100"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none" lIns="51481" tIns="25740" rIns="51481" bIns="25740">
            <a:spAutoFit/>
          </a:bodyPr>
          <a:lstStyle/>
          <a:p>
            <a:r>
              <a:rPr lang="ru-RU" sz="1200" b="1" dirty="0" smtClean="0">
                <a:latin typeface="Arial" pitchFamily="34" charset="0"/>
                <a:cs typeface="Arial" pitchFamily="34" charset="0"/>
              </a:rPr>
              <a:t>у существительных  </a:t>
            </a:r>
            <a:r>
              <a:rPr lang="ru-RU" sz="1200" b="1" u="sng" dirty="0" smtClean="0">
                <a:latin typeface="Arial" pitchFamily="34" charset="0"/>
                <a:cs typeface="Arial" pitchFamily="34" charset="0"/>
              </a:rPr>
              <a:t>среднего рода </a:t>
            </a:r>
            <a:endParaRPr lang="ru-RU" sz="1200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168256" y="2265367"/>
            <a:ext cx="2113969" cy="421315"/>
          </a:xfrm>
          <a:prstGeom prst="rect">
            <a:avLst/>
          </a:prstGeom>
          <a:ln w="38100"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lIns="51481" tIns="25740" rIns="51481" bIns="25740">
            <a:spAutoFit/>
          </a:bodyPr>
          <a:lstStyle/>
          <a:p>
            <a:pPr algn="ctr"/>
            <a:r>
              <a:rPr lang="ru-RU" sz="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-ЕЦ-</a:t>
            </a:r>
            <a:r>
              <a:rPr lang="ru-RU" sz="800" b="1" dirty="0" smtClean="0">
                <a:latin typeface="Arial" pitchFamily="34" charset="0"/>
                <a:cs typeface="Arial" pitchFamily="34" charset="0"/>
              </a:rPr>
              <a:t>, </a:t>
            </a:r>
          </a:p>
          <a:p>
            <a:pPr algn="ctr"/>
            <a:r>
              <a:rPr lang="ru-RU" sz="800" b="1" dirty="0" smtClean="0">
                <a:latin typeface="Arial" pitchFamily="34" charset="0"/>
                <a:cs typeface="Arial" pitchFamily="34" charset="0"/>
              </a:rPr>
              <a:t>если ударение</a:t>
            </a:r>
          </a:p>
          <a:p>
            <a:pPr algn="ctr"/>
            <a:r>
              <a:rPr lang="ru-RU" sz="800" b="1" dirty="0" smtClean="0">
                <a:latin typeface="Arial" pitchFamily="34" charset="0"/>
                <a:cs typeface="Arial" pitchFamily="34" charset="0"/>
              </a:rPr>
              <a:t> падает на окончание</a:t>
            </a:r>
            <a:endParaRPr lang="ru-RU" sz="800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3063082" y="2265367"/>
            <a:ext cx="1981998" cy="513648"/>
          </a:xfrm>
          <a:prstGeom prst="rect">
            <a:avLst/>
          </a:prstGeom>
          <a:ln w="38100"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lIns="51481" tIns="25740" rIns="51481" bIns="25740">
            <a:spAutoFit/>
          </a:bodyPr>
          <a:lstStyle/>
          <a:p>
            <a:pPr algn="ctr"/>
            <a:r>
              <a:rPr lang="ru-RU" sz="1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0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-ИЦ- </a:t>
            </a:r>
          </a:p>
          <a:p>
            <a:pPr algn="ctr"/>
            <a:r>
              <a:rPr lang="ru-RU" sz="1000" b="1" dirty="0" smtClean="0">
                <a:latin typeface="Arial" pitchFamily="34" charset="0"/>
                <a:cs typeface="Arial" pitchFamily="34" charset="0"/>
              </a:rPr>
              <a:t> если ударение</a:t>
            </a:r>
          </a:p>
          <a:p>
            <a:pPr algn="ctr"/>
            <a:r>
              <a:rPr lang="ru-RU" sz="1000" b="1" dirty="0" smtClean="0">
                <a:latin typeface="Arial" pitchFamily="34" charset="0"/>
                <a:cs typeface="Arial" pitchFamily="34" charset="0"/>
              </a:rPr>
              <a:t> предшествует суффиксу</a:t>
            </a:r>
            <a:endParaRPr lang="ru-RU" sz="1000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360345" y="2765433"/>
            <a:ext cx="1789622" cy="421315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38100">
            <a:solidFill>
              <a:schemeClr val="tx1"/>
            </a:solidFill>
          </a:ln>
        </p:spPr>
        <p:txBody>
          <a:bodyPr wrap="square" lIns="51481" tIns="25740" rIns="51481" bIns="25740">
            <a:spAutoFit/>
          </a:bodyPr>
          <a:lstStyle/>
          <a:p>
            <a:pPr algn="ctr"/>
            <a:r>
              <a:rPr lang="ru-RU" sz="12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пальт</a:t>
            </a:r>
            <a:r>
              <a:rPr lang="ru-RU" sz="12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ец</a:t>
            </a:r>
            <a:r>
              <a:rPr lang="ru-RU" sz="12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О</a:t>
            </a:r>
            <a:r>
              <a:rPr lang="ru-RU" sz="12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ru-RU" sz="12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письм</a:t>
            </a:r>
            <a:r>
              <a:rPr lang="ru-RU" sz="12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ец</a:t>
            </a:r>
            <a:r>
              <a:rPr lang="ru-RU" sz="1200" b="1" dirty="0" err="1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О</a:t>
            </a:r>
            <a:r>
              <a:rPr lang="ru-RU" sz="12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, </a:t>
            </a:r>
          </a:p>
          <a:p>
            <a:pPr algn="ctr"/>
            <a:r>
              <a:rPr lang="ru-RU" sz="12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ружь</a:t>
            </a:r>
            <a:r>
              <a:rPr lang="ru-RU" sz="12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ец</a:t>
            </a:r>
            <a:r>
              <a:rPr lang="ru-RU" sz="1200" b="1" dirty="0" err="1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О</a:t>
            </a:r>
            <a:endParaRPr lang="ru-RU" sz="1200" dirty="0">
              <a:solidFill>
                <a:srgbClr val="7030A0"/>
              </a:solidFill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3025776" y="2693995"/>
            <a:ext cx="2289588" cy="421315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38100">
            <a:solidFill>
              <a:schemeClr val="tx1"/>
            </a:solidFill>
          </a:ln>
        </p:spPr>
        <p:txBody>
          <a:bodyPr wrap="square" lIns="51481" tIns="25740" rIns="51481" bIns="25740">
            <a:spAutoFit/>
          </a:bodyPr>
          <a:lstStyle/>
          <a:p>
            <a:pPr algn="ctr"/>
            <a:r>
              <a:rPr lang="ru-RU" sz="12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здАнь</a:t>
            </a:r>
            <a:r>
              <a:rPr lang="ru-RU" sz="12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иц</a:t>
            </a:r>
            <a:r>
              <a:rPr lang="ru-RU" sz="12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е</a:t>
            </a:r>
            <a:r>
              <a:rPr lang="ru-RU" sz="12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ru-RU" sz="12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здорОвь</a:t>
            </a:r>
            <a:r>
              <a:rPr lang="ru-RU" sz="12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иц</a:t>
            </a:r>
            <a:r>
              <a:rPr lang="ru-RU" sz="12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е</a:t>
            </a:r>
            <a:r>
              <a:rPr lang="ru-RU" sz="12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ru-RU" sz="12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крЕсл</a:t>
            </a:r>
            <a:r>
              <a:rPr lang="ru-RU" sz="12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иц</a:t>
            </a:r>
            <a:r>
              <a:rPr lang="ru-RU" sz="12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е</a:t>
            </a:r>
            <a:endParaRPr lang="ru-RU" sz="1200" dirty="0">
              <a:solidFill>
                <a:srgbClr val="7030A0"/>
              </a:solidFill>
            </a:endParaRP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1756760" y="101391"/>
            <a:ext cx="2252281" cy="202805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1481" tIns="25740" rIns="51481" bIns="25740" rtlCol="0" anchor="ctr"/>
          <a:lstStyle/>
          <a:p>
            <a:pPr algn="ctr"/>
            <a:r>
              <a:rPr lang="ru-RU" sz="11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</a:t>
            </a:r>
            <a:r>
              <a:rPr lang="ru-RU" sz="11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уффиксы существительных</a:t>
            </a:r>
            <a:endParaRPr lang="ru-RU" sz="1100" b="1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74588" y="38249"/>
            <a:ext cx="5544616" cy="3096344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500"/>
                            </p:stCondLst>
                            <p:childTnLst>
                              <p:par>
                                <p:cTn id="46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500"/>
                            </p:stCondLst>
                            <p:childTnLst>
                              <p:par>
                                <p:cTn id="59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9" grpId="0" animBg="1"/>
      <p:bldP spid="10" grpId="0" animBg="1"/>
      <p:bldP spid="11" grpId="0" animBg="1"/>
      <p:bldP spid="12" grpId="0" animBg="1"/>
      <p:bldP spid="1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8290" y="129944"/>
            <a:ext cx="5189220" cy="377056"/>
          </a:xfrm>
        </p:spPr>
        <p:txBody>
          <a:bodyPr>
            <a:normAutofit/>
          </a:bodyPr>
          <a:lstStyle/>
          <a:p>
            <a:r>
              <a:rPr lang="ru-RU" sz="2000" i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-ЕЦ-  </a:t>
            </a:r>
            <a:r>
              <a:rPr lang="ru-RU" sz="2000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или </a:t>
            </a:r>
            <a:r>
              <a:rPr lang="ru-RU" sz="2000" i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-ИЦ-?</a:t>
            </a:r>
            <a:endParaRPr lang="ru-RU" sz="2000" i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05390" y="574602"/>
            <a:ext cx="2207236" cy="177553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2060"/>
            </a:solidFill>
          </a:ln>
        </p:spPr>
        <p:txBody>
          <a:bodyPr wrap="square" lIns="51481" tIns="25740" rIns="51481" bIns="25740">
            <a:spAutoFit/>
          </a:bodyPr>
          <a:lstStyle/>
          <a:p>
            <a:pPr>
              <a:buNone/>
            </a:pP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Скитал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…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ца</a:t>
            </a:r>
            <a:endParaRPr lang="ru-RU" sz="16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Однофамил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…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ца</a:t>
            </a:r>
            <a:endParaRPr lang="ru-RU" sz="16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ru-RU" sz="1600" dirty="0" smtClean="0">
                <a:latin typeface="Arial" pitchFamily="34" charset="0"/>
                <a:cs typeface="Arial" pitchFamily="34" charset="0"/>
              </a:rPr>
              <a:t>Копь…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цо</a:t>
            </a:r>
            <a:endParaRPr lang="ru-RU" sz="16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Кресл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…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це</a:t>
            </a:r>
            <a:endParaRPr lang="ru-RU" sz="16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ru-RU" sz="1600" dirty="0" smtClean="0">
                <a:latin typeface="Arial" pitchFamily="34" charset="0"/>
                <a:cs typeface="Arial" pitchFamily="34" charset="0"/>
              </a:rPr>
              <a:t>Счастлив…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ца</a:t>
            </a:r>
            <a:endParaRPr lang="ru-RU" sz="16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Честолюб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…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ц</a:t>
            </a:r>
            <a:endParaRPr lang="ru-RU" sz="1600" dirty="0" smtClean="0">
              <a:latin typeface="Arial" pitchFamily="34" charset="0"/>
              <a:cs typeface="Arial" pitchFamily="34" charset="0"/>
            </a:endParaRPr>
          </a:p>
          <a:p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Письм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…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цо</a:t>
            </a:r>
            <a:endParaRPr lang="ru-RU" sz="16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063082" y="574602"/>
            <a:ext cx="2207236" cy="202175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002060"/>
            </a:solidFill>
          </a:ln>
        </p:spPr>
        <p:txBody>
          <a:bodyPr wrap="square" lIns="51481" tIns="25740" rIns="51481" bIns="25740">
            <a:spAutoFit/>
          </a:bodyPr>
          <a:lstStyle/>
          <a:p>
            <a:pPr>
              <a:buNone/>
            </a:pPr>
            <a:r>
              <a:rPr lang="ru-RU" sz="1600" dirty="0" smtClean="0">
                <a:latin typeface="Arial" pitchFamily="34" charset="0"/>
                <a:cs typeface="Arial" pitchFamily="34" charset="0"/>
              </a:rPr>
              <a:t>Скитал</a:t>
            </a:r>
            <a:r>
              <a:rPr lang="ru-RU" sz="16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и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ца</a:t>
            </a:r>
          </a:p>
          <a:p>
            <a:pPr>
              <a:buNone/>
            </a:pPr>
            <a:r>
              <a:rPr lang="ru-RU" sz="1600" dirty="0" smtClean="0">
                <a:latin typeface="Arial" pitchFamily="34" charset="0"/>
                <a:cs typeface="Arial" pitchFamily="34" charset="0"/>
              </a:rPr>
              <a:t>Однофамил</a:t>
            </a:r>
            <a:r>
              <a:rPr lang="ru-RU" sz="16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и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ца</a:t>
            </a:r>
          </a:p>
          <a:p>
            <a:pPr>
              <a:buNone/>
            </a:pPr>
            <a:r>
              <a:rPr lang="ru-RU" sz="1600" dirty="0" smtClean="0">
                <a:latin typeface="Arial" pitchFamily="34" charset="0"/>
                <a:cs typeface="Arial" pitchFamily="34" charset="0"/>
              </a:rPr>
              <a:t>Копь</a:t>
            </a:r>
            <a:r>
              <a:rPr lang="ru-RU" sz="16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е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цо</a:t>
            </a:r>
          </a:p>
          <a:p>
            <a:pPr>
              <a:buNone/>
            </a:pPr>
            <a:r>
              <a:rPr lang="ru-RU" sz="1600" dirty="0" smtClean="0">
                <a:latin typeface="Arial" pitchFamily="34" charset="0"/>
                <a:cs typeface="Arial" pitchFamily="34" charset="0"/>
              </a:rPr>
              <a:t>Кресл</a:t>
            </a:r>
            <a:r>
              <a:rPr lang="ru-RU" sz="16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и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це</a:t>
            </a:r>
          </a:p>
          <a:p>
            <a:pPr>
              <a:buNone/>
            </a:pPr>
            <a:r>
              <a:rPr lang="ru-RU" sz="1600" dirty="0" smtClean="0">
                <a:latin typeface="Arial" pitchFamily="34" charset="0"/>
                <a:cs typeface="Arial" pitchFamily="34" charset="0"/>
              </a:rPr>
              <a:t>Счастлив</a:t>
            </a:r>
            <a:r>
              <a:rPr lang="ru-RU" sz="16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и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ца</a:t>
            </a:r>
          </a:p>
          <a:p>
            <a:pPr>
              <a:buNone/>
            </a:pPr>
            <a:r>
              <a:rPr lang="ru-RU" sz="1600" dirty="0" smtClean="0">
                <a:latin typeface="Arial" pitchFamily="34" charset="0"/>
                <a:cs typeface="Arial" pitchFamily="34" charset="0"/>
              </a:rPr>
              <a:t>Честолюб</a:t>
            </a:r>
            <a:r>
              <a:rPr lang="ru-RU" sz="16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е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ц</a:t>
            </a:r>
          </a:p>
          <a:p>
            <a:r>
              <a:rPr lang="ru-RU" sz="1600" dirty="0" smtClean="0">
                <a:latin typeface="Arial" pitchFamily="34" charset="0"/>
                <a:cs typeface="Arial" pitchFamily="34" charset="0"/>
              </a:rPr>
              <a:t>Письм</a:t>
            </a:r>
            <a:r>
              <a:rPr lang="ru-RU" sz="16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е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цо</a:t>
            </a:r>
          </a:p>
          <a:p>
            <a:r>
              <a:rPr lang="ru-RU" sz="1600" dirty="0" smtClean="0">
                <a:latin typeface="Arial" pitchFamily="34" charset="0"/>
                <a:cs typeface="Arial" pitchFamily="34" charset="0"/>
              </a:rPr>
              <a:t>Страдал</a:t>
            </a:r>
            <a:r>
              <a:rPr lang="ru-RU" sz="16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и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ца</a:t>
            </a:r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3097214" y="622293"/>
            <a:ext cx="2207236" cy="2501256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1481" tIns="25740" rIns="51481" bIns="25740" rtlCol="0" anchor="ctr"/>
          <a:lstStyle/>
          <a:p>
            <a:pPr algn="ctr"/>
            <a:endParaRPr lang="ru-RU"/>
          </a:p>
        </p:txBody>
      </p:sp>
      <p:pic>
        <p:nvPicPr>
          <p:cNvPr id="8" name="Рисунок 7" descr="Рисунок6"/>
          <p:cNvPicPr/>
          <p:nvPr/>
        </p:nvPicPr>
        <p:blipFill>
          <a:blip r:embed="rId2">
            <a:lum contrast="6000"/>
          </a:blip>
          <a:srcRect/>
          <a:stretch>
            <a:fillRect/>
          </a:stretch>
        </p:blipFill>
        <p:spPr bwMode="auto">
          <a:xfrm>
            <a:off x="4454536" y="1550987"/>
            <a:ext cx="698278" cy="7383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5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0a17134532b92d674cbcb6c86a59b3a469a13fd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8266</TotalTime>
  <Words>848</Words>
  <Application>Microsoft Office PowerPoint</Application>
  <PresentationFormat>Произвольный</PresentationFormat>
  <Paragraphs>224</Paragraphs>
  <Slides>21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8" baseType="lpstr">
      <vt:lpstr>Arial</vt:lpstr>
      <vt:lpstr>Arial Black</vt:lpstr>
      <vt:lpstr>Calibri</vt:lpstr>
      <vt:lpstr>Monotype Corsiva</vt:lpstr>
      <vt:lpstr>Times New Roman</vt:lpstr>
      <vt:lpstr>Wingdings</vt:lpstr>
      <vt:lpstr>Office Theme</vt:lpstr>
      <vt:lpstr>Русский язык </vt:lpstr>
      <vt:lpstr>Сегодня на уроке </vt:lpstr>
      <vt:lpstr>Правописание суффиксов  имён существительных</vt:lpstr>
      <vt:lpstr>-ЧИК-  </vt:lpstr>
      <vt:lpstr>Суффиксы –чик-  и –щик-</vt:lpstr>
      <vt:lpstr>Презентация PowerPoint</vt:lpstr>
      <vt:lpstr>Презентация PowerPoint</vt:lpstr>
      <vt:lpstr>Презентация PowerPoint</vt:lpstr>
      <vt:lpstr>-ЕЦ-  или  -ИЦ-?</vt:lpstr>
      <vt:lpstr>Презентация PowerPoint</vt:lpstr>
      <vt:lpstr>Презентация PowerPoint</vt:lpstr>
      <vt:lpstr>Правописание суффиксов  имён прилагательных</vt:lpstr>
      <vt:lpstr>Восстановите правило</vt:lpstr>
      <vt:lpstr>Суффиксы –лив- и –чив-</vt:lpstr>
      <vt:lpstr>Суффиксы прилагательных</vt:lpstr>
      <vt:lpstr>Суффикс –ов-</vt:lpstr>
      <vt:lpstr>Суффикс –ист- в прилагательных</vt:lpstr>
      <vt:lpstr>Суффиксы –к- и –ск- </vt:lpstr>
      <vt:lpstr>Упражнение №179</vt:lpstr>
      <vt:lpstr>Сегодня на уроке </vt:lpstr>
      <vt:lpstr>Задание для самостоятельной работы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Ona tili</dc:title>
  <dc:creator>ARM</dc:creator>
  <cp:lastModifiedBy>Закирова Ф.М</cp:lastModifiedBy>
  <cp:revision>851</cp:revision>
  <dcterms:created xsi:type="dcterms:W3CDTF">2020-04-13T08:06:06Z</dcterms:created>
  <dcterms:modified xsi:type="dcterms:W3CDTF">2020-11-17T02:53:49Z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LastSaved">
    <vt:filetime>2020-04-13T00:00:00Z</vt:filetime>
  </property>
</Properties>
</file>