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380" r:id="rId3"/>
    <p:sldId id="353" r:id="rId4"/>
    <p:sldId id="354" r:id="rId5"/>
    <p:sldId id="383" r:id="rId6"/>
    <p:sldId id="382" r:id="rId7"/>
    <p:sldId id="386" r:id="rId8"/>
    <p:sldId id="387" r:id="rId9"/>
    <p:sldId id="388" r:id="rId10"/>
    <p:sldId id="384" r:id="rId11"/>
    <p:sldId id="385" r:id="rId12"/>
    <p:sldId id="390" r:id="rId13"/>
    <p:sldId id="391" r:id="rId14"/>
    <p:sldId id="389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401" r:id="rId23"/>
    <p:sldId id="298" r:id="rId24"/>
  </p:sldIdLst>
  <p:sldSz cx="5765800" cy="3244850"/>
  <p:notesSz cx="5765800" cy="3244850"/>
  <p:custDataLst>
    <p:tags r:id="rId2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83396" autoAdjust="0"/>
  </p:normalViewPr>
  <p:slideViewPr>
    <p:cSldViewPr>
      <p:cViewPr varScale="1">
        <p:scale>
          <a:sx n="91" d="100"/>
          <a:sy n="91" d="100"/>
        </p:scale>
        <p:origin x="461" y="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74D3D-D129-4517-98CF-316D724B133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05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01.11.2020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fld id="{00EC1748-45A5-410D-A957-0DF34499C0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1193796"/>
            <a:ext cx="371477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Буквы </a:t>
            </a:r>
            <a:r>
              <a:rPr lang="ru-RU" altLang="ru-RU" b="1" i="1" u="sng" kern="0" dirty="0" smtClean="0">
                <a:solidFill>
                  <a:srgbClr val="0070C0"/>
                </a:solidFill>
              </a:rPr>
              <a:t>А, У, И </a:t>
            </a:r>
            <a:r>
              <a:rPr lang="ru-RU" altLang="ru-RU" b="1" kern="0" dirty="0" smtClean="0">
                <a:solidFill>
                  <a:srgbClr val="0070C0"/>
                </a:solidFill>
              </a:rPr>
              <a:t>после </a:t>
            </a:r>
            <a:r>
              <a:rPr lang="ru-RU" altLang="ru-RU" b="1" kern="0" dirty="0" smtClean="0">
                <a:solidFill>
                  <a:srgbClr val="0070C0"/>
                </a:solidFill>
              </a:rPr>
              <a:t>шипящих.</a:t>
            </a:r>
          </a:p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Буквы </a:t>
            </a:r>
            <a:r>
              <a:rPr lang="ru-RU" altLang="ru-RU" b="1" i="1" u="sng" kern="0" dirty="0" smtClean="0">
                <a:solidFill>
                  <a:srgbClr val="0070C0"/>
                </a:solidFill>
              </a:rPr>
              <a:t>Ы и И</a:t>
            </a:r>
            <a:r>
              <a:rPr lang="ru-RU" altLang="ru-RU" b="1" kern="0" dirty="0" smtClean="0">
                <a:solidFill>
                  <a:srgbClr val="0070C0"/>
                </a:solidFill>
              </a:rPr>
              <a:t> после Ц. </a:t>
            </a:r>
          </a:p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Буквы О и Ё после шипящих и Ц.</a:t>
            </a:r>
          </a:p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Употребление буквы Э. </a:t>
            </a:r>
          </a:p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Перенос </a:t>
            </a:r>
            <a:r>
              <a:rPr lang="ru-RU" altLang="ru-RU" b="1" kern="0" dirty="0" smtClean="0">
                <a:solidFill>
                  <a:srgbClr val="0070C0"/>
                </a:solidFill>
              </a:rPr>
              <a:t>слова</a:t>
            </a:r>
            <a:endParaRPr lang="ru-RU" altLang="ru-RU" b="1" kern="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405409" y="122227"/>
            <a:ext cx="5270301" cy="29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pPr marL="193053" indent="-193053"/>
            <a:r>
              <a:rPr lang="ru-RU" sz="1600" b="1" dirty="0">
                <a:solidFill>
                  <a:schemeClr val="bg1"/>
                </a:solidFill>
              </a:rPr>
              <a:t>Гласные О – Е (Ё) после шипящих в корне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720725" y="608410"/>
            <a:ext cx="4774803" cy="213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pPr marL="193053" indent="-193053" algn="ctr"/>
            <a:r>
              <a:rPr lang="ru-RU" sz="1050" b="1" dirty="0"/>
              <a:t>В корне под ударением - Ё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810816" y="980216"/>
            <a:ext cx="4639668" cy="22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pPr algn="ctr"/>
            <a:r>
              <a:rPr lang="ru-RU" sz="1100" b="1" dirty="0"/>
              <a:t>Если в однокоренном без ударения - 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5771" y="1723827"/>
            <a:ext cx="4819848" cy="559814"/>
          </a:xfrm>
          <a:prstGeom prst="rect">
            <a:avLst/>
          </a:prstGeom>
          <a:noFill/>
        </p:spPr>
        <p:txBody>
          <a:bodyPr lIns="51481" tIns="25740" rIns="51481" bIns="25740">
            <a:spAutoFit/>
          </a:bodyPr>
          <a:lstStyle/>
          <a:p>
            <a:pPr algn="ctr">
              <a:defRPr/>
            </a:pPr>
            <a:r>
              <a:rPr lang="ru-RU" sz="1100" u="sng" dirty="0"/>
              <a:t>Исключение:</a:t>
            </a:r>
          </a:p>
          <a:p>
            <a:pPr algn="ctr">
              <a:defRPr/>
            </a:pPr>
            <a:r>
              <a:rPr lang="ru-RU" sz="1100" b="1" dirty="0">
                <a:solidFill>
                  <a:schemeClr val="accent6"/>
                </a:solidFill>
              </a:rPr>
              <a:t>Шов, шорох, крыжовник, </a:t>
            </a:r>
            <a:r>
              <a:rPr lang="ru-RU" sz="1100" b="1" dirty="0" smtClean="0">
                <a:solidFill>
                  <a:schemeClr val="accent6"/>
                </a:solidFill>
              </a:rPr>
              <a:t>капюшон, </a:t>
            </a:r>
            <a:r>
              <a:rPr lang="ru-RU" sz="1100" b="1" dirty="0">
                <a:solidFill>
                  <a:schemeClr val="accent6"/>
                </a:solidFill>
              </a:rPr>
              <a:t>шок, </a:t>
            </a:r>
            <a:r>
              <a:rPr lang="ru-RU" sz="1100" b="1" dirty="0" smtClean="0">
                <a:solidFill>
                  <a:schemeClr val="accent6"/>
                </a:solidFill>
              </a:rPr>
              <a:t>изжога</a:t>
            </a:r>
            <a:r>
              <a:rPr lang="ru-RU" sz="1100" b="1" dirty="0">
                <a:solidFill>
                  <a:schemeClr val="accent6"/>
                </a:solidFill>
              </a:rPr>
              <a:t>, </a:t>
            </a:r>
            <a:r>
              <a:rPr lang="ru-RU" sz="1100" b="1" dirty="0" smtClean="0">
                <a:solidFill>
                  <a:schemeClr val="accent6"/>
                </a:solidFill>
              </a:rPr>
              <a:t>обжора, чокаться</a:t>
            </a:r>
            <a:r>
              <a:rPr lang="ru-RU" sz="1100" b="1" dirty="0">
                <a:solidFill>
                  <a:schemeClr val="accent6"/>
                </a:solidFill>
              </a:rPr>
              <a:t>, чопорный, </a:t>
            </a:r>
            <a:r>
              <a:rPr lang="ru-RU" sz="1100" b="1" dirty="0" smtClean="0">
                <a:solidFill>
                  <a:schemeClr val="accent6"/>
                </a:solidFill>
              </a:rPr>
              <a:t>шорник,</a:t>
            </a:r>
            <a:r>
              <a:rPr lang="ru-RU" sz="1100" dirty="0" smtClean="0"/>
              <a:t> </a:t>
            </a:r>
            <a:r>
              <a:rPr lang="ru-RU" sz="1100" b="1" dirty="0" smtClean="0">
                <a:solidFill>
                  <a:schemeClr val="accent6"/>
                </a:solidFill>
              </a:rPr>
              <a:t>трущоба</a:t>
            </a:r>
            <a:r>
              <a:rPr lang="ru-RU" sz="1100" b="1" dirty="0">
                <a:solidFill>
                  <a:schemeClr val="accent6"/>
                </a:solidFill>
              </a:rPr>
              <a:t>, шомпол, мажорный, </a:t>
            </a:r>
            <a:r>
              <a:rPr lang="ru-RU" sz="1100" b="1" dirty="0" smtClean="0">
                <a:solidFill>
                  <a:schemeClr val="accent6"/>
                </a:solidFill>
              </a:rPr>
              <a:t>чащоба </a:t>
            </a:r>
            <a:r>
              <a:rPr lang="ru-RU" sz="1100" b="1" dirty="0" smtClean="0">
                <a:solidFill>
                  <a:schemeClr val="accent6"/>
                </a:solidFill>
              </a:rPr>
              <a:t>и др</a:t>
            </a:r>
            <a:r>
              <a:rPr lang="ru-RU" sz="1100" b="1" dirty="0" smtClean="0">
                <a:solidFill>
                  <a:schemeClr val="accent6"/>
                </a:solidFill>
              </a:rPr>
              <a:t>.</a:t>
            </a:r>
            <a:endParaRPr lang="ru-RU" sz="1100" b="1" dirty="0">
              <a:solidFill>
                <a:schemeClr val="accent6"/>
              </a:solidFill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20725" y="1352021"/>
            <a:ext cx="4459486" cy="3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r>
              <a:rPr lang="ru-RU" sz="1100" dirty="0"/>
              <a:t>Крепкая бечёвка (бечева); купить по дешёвке (дешевле); мельничный жёрнов (жернова); тихий шёпот (шептать).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1396405" y="1352021"/>
            <a:ext cx="390393" cy="57085"/>
          </a:xfrm>
          <a:custGeom>
            <a:avLst/>
            <a:gdLst>
              <a:gd name="connsiteX0" fmla="*/ 0 w 619432"/>
              <a:gd name="connsiteY0" fmla="*/ 105696 h 120445"/>
              <a:gd name="connsiteX1" fmla="*/ 324464 w 619432"/>
              <a:gd name="connsiteY1" fmla="*/ 2458 h 120445"/>
              <a:gd name="connsiteX2" fmla="*/ 619432 w 619432"/>
              <a:gd name="connsiteY2" fmla="*/ 120445 h 12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432" h="120445">
                <a:moveTo>
                  <a:pt x="0" y="105696"/>
                </a:moveTo>
                <a:cubicBezTo>
                  <a:pt x="110612" y="52848"/>
                  <a:pt x="221225" y="0"/>
                  <a:pt x="324464" y="2458"/>
                </a:cubicBezTo>
                <a:cubicBezTo>
                  <a:pt x="427703" y="4916"/>
                  <a:pt x="523567" y="62680"/>
                  <a:pt x="619432" y="12044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2117130" y="1352021"/>
            <a:ext cx="390393" cy="57085"/>
          </a:xfrm>
          <a:custGeom>
            <a:avLst/>
            <a:gdLst>
              <a:gd name="connsiteX0" fmla="*/ 0 w 619432"/>
              <a:gd name="connsiteY0" fmla="*/ 105696 h 120445"/>
              <a:gd name="connsiteX1" fmla="*/ 324464 w 619432"/>
              <a:gd name="connsiteY1" fmla="*/ 2458 h 120445"/>
              <a:gd name="connsiteX2" fmla="*/ 619432 w 619432"/>
              <a:gd name="connsiteY2" fmla="*/ 120445 h 12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432" h="120445">
                <a:moveTo>
                  <a:pt x="0" y="105696"/>
                </a:moveTo>
                <a:cubicBezTo>
                  <a:pt x="110612" y="52848"/>
                  <a:pt x="221225" y="0"/>
                  <a:pt x="324464" y="2458"/>
                </a:cubicBezTo>
                <a:cubicBezTo>
                  <a:pt x="427703" y="4916"/>
                  <a:pt x="523567" y="62680"/>
                  <a:pt x="619432" y="12044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49" name="TextBox 16"/>
          <p:cNvSpPr txBox="1">
            <a:spLocks noChangeArrowheads="1"/>
          </p:cNvSpPr>
          <p:nvPr/>
        </p:nvSpPr>
        <p:spPr bwMode="auto">
          <a:xfrm>
            <a:off x="765770" y="2479681"/>
            <a:ext cx="4459486" cy="53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sz="1050" u="sng" dirty="0" smtClean="0"/>
              <a:t>Запомни:</a:t>
            </a:r>
            <a:r>
              <a:rPr lang="ru-RU" sz="1050" dirty="0" smtClean="0"/>
              <a:t> </a:t>
            </a:r>
            <a:r>
              <a:rPr lang="ru-RU" sz="1050" dirty="0"/>
              <a:t>слово </a:t>
            </a:r>
            <a:r>
              <a:rPr lang="ru-RU" sz="1050" b="1" dirty="0">
                <a:solidFill>
                  <a:srgbClr val="FF0000"/>
                </a:solidFill>
              </a:rPr>
              <a:t>ВЕЧОР</a:t>
            </a:r>
            <a:r>
              <a:rPr lang="ru-RU" sz="1050" dirty="0"/>
              <a:t> </a:t>
            </a:r>
            <a:r>
              <a:rPr lang="ru-RU" sz="1050" i="1" dirty="0"/>
              <a:t>(</a:t>
            </a:r>
            <a:r>
              <a:rPr lang="ru-RU" sz="1050" i="1" dirty="0" smtClean="0"/>
              <a:t>устаревшее </a:t>
            </a:r>
            <a:r>
              <a:rPr lang="ru-RU" sz="1050" i="1" dirty="0" smtClean="0"/>
              <a:t>слово, означает </a:t>
            </a:r>
            <a:r>
              <a:rPr lang="ru-RU" sz="1050" dirty="0" smtClean="0"/>
              <a:t>«вчера </a:t>
            </a:r>
            <a:r>
              <a:rPr lang="ru-RU" sz="1050" dirty="0"/>
              <a:t>вечером»)</a:t>
            </a:r>
            <a:r>
              <a:rPr lang="ru-RU" sz="1050" i="1" dirty="0"/>
              <a:t>.</a:t>
            </a:r>
          </a:p>
          <a:p>
            <a:pPr algn="ctr"/>
            <a:r>
              <a:rPr lang="ru-RU" sz="1050" i="1" dirty="0" smtClean="0"/>
              <a:t>ВЕЧ</a:t>
            </a:r>
            <a:r>
              <a:rPr lang="ru-RU" sz="1050" i="1" dirty="0" smtClean="0">
                <a:solidFill>
                  <a:srgbClr val="0070C0"/>
                </a:solidFill>
              </a:rPr>
              <a:t>О</a:t>
            </a:r>
            <a:r>
              <a:rPr lang="ru-RU" sz="1050" i="1" dirty="0" smtClean="0"/>
              <a:t>Р, ТЫ </a:t>
            </a:r>
            <a:r>
              <a:rPr lang="ru-RU" sz="1050" i="1" dirty="0"/>
              <a:t>ПОМНИШЬ, ВЬЮГА ЗЛИЛАСЬ… (Пушкин А.С</a:t>
            </a:r>
            <a:r>
              <a:rPr lang="ru-RU" sz="1050" i="1" dirty="0" smtClean="0"/>
              <a:t>.)</a:t>
            </a:r>
          </a:p>
          <a:p>
            <a:pPr algn="ctr"/>
            <a:r>
              <a:rPr lang="ru-RU" sz="1050" i="1" dirty="0" smtClean="0"/>
              <a:t>В слове вечёрка (вечерняя газета)  пишем ё.</a:t>
            </a:r>
            <a:endParaRPr lang="ru-RU" sz="105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495499" y="236604"/>
            <a:ext cx="5090120" cy="29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pPr marL="193053" indent="-193053"/>
            <a:r>
              <a:rPr lang="ru-RU" sz="1600" b="1" dirty="0">
                <a:solidFill>
                  <a:schemeClr val="bg1"/>
                </a:solidFill>
              </a:rPr>
              <a:t>Гласные О – Е (Ё) после шипящих в корне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1306314" y="908045"/>
            <a:ext cx="1576586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-жёг-</a:t>
            </a: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3603626" y="836607"/>
            <a:ext cx="1351359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-</a:t>
            </a:r>
            <a:r>
              <a:rPr lang="ru-RU" b="1" dirty="0" err="1">
                <a:solidFill>
                  <a:srgbClr val="7030A0"/>
                </a:solidFill>
              </a:rPr>
              <a:t>жог</a:t>
            </a:r>
            <a:r>
              <a:rPr lang="ru-RU" b="1" dirty="0">
                <a:solidFill>
                  <a:srgbClr val="7030A0"/>
                </a:solidFill>
              </a:rPr>
              <a:t>-</a:t>
            </a: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454009" y="1193797"/>
            <a:ext cx="2699164" cy="115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dirty="0"/>
              <a:t>В </a:t>
            </a:r>
            <a:r>
              <a:rPr lang="ru-RU" b="1" dirty="0">
                <a:solidFill>
                  <a:srgbClr val="7030A0"/>
                </a:solidFill>
              </a:rPr>
              <a:t>глаголах</a:t>
            </a:r>
            <a:r>
              <a:rPr lang="ru-RU" dirty="0"/>
              <a:t> и словах, </a:t>
            </a:r>
            <a:r>
              <a:rPr lang="ru-RU" dirty="0" smtClean="0"/>
              <a:t>             от </a:t>
            </a:r>
            <a:r>
              <a:rPr lang="ru-RU" dirty="0"/>
              <a:t>них </a:t>
            </a:r>
            <a:r>
              <a:rPr lang="ru-RU" dirty="0" smtClean="0"/>
              <a:t>образованных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Ож</a:t>
            </a:r>
            <a:r>
              <a:rPr lang="ru-RU" u="sng" dirty="0" smtClean="0">
                <a:solidFill>
                  <a:srgbClr val="7030A0"/>
                </a:solidFill>
              </a:rPr>
              <a:t>ё</a:t>
            </a:r>
            <a:r>
              <a:rPr lang="ru-RU" dirty="0" smtClean="0">
                <a:solidFill>
                  <a:srgbClr val="7030A0"/>
                </a:solidFill>
              </a:rPr>
              <a:t>г</a:t>
            </a:r>
            <a:r>
              <a:rPr lang="ru-RU" dirty="0" smtClean="0"/>
              <a:t> руку (глагол)</a:t>
            </a:r>
          </a:p>
          <a:p>
            <a:r>
              <a:rPr lang="ru-RU" dirty="0" smtClean="0"/>
              <a:t>Подж</a:t>
            </a:r>
            <a:r>
              <a:rPr lang="ru-RU" dirty="0" smtClean="0">
                <a:solidFill>
                  <a:srgbClr val="0070C0"/>
                </a:solidFill>
              </a:rPr>
              <a:t>ё</a:t>
            </a:r>
            <a:r>
              <a:rPr lang="ru-RU" dirty="0" smtClean="0"/>
              <a:t>г сарай  (глагол)</a:t>
            </a:r>
            <a:endParaRPr lang="ru-RU" dirty="0"/>
          </a:p>
        </p:txBody>
      </p:sp>
      <p:sp>
        <p:nvSpPr>
          <p:cNvPr id="11272" name="TextBox 7"/>
          <p:cNvSpPr txBox="1">
            <a:spLocks noChangeArrowheads="1"/>
          </p:cNvSpPr>
          <p:nvPr/>
        </p:nvSpPr>
        <p:spPr bwMode="auto">
          <a:xfrm>
            <a:off x="3168652" y="1265235"/>
            <a:ext cx="2428892" cy="140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sz="1100" dirty="0"/>
              <a:t>В </a:t>
            </a:r>
            <a:r>
              <a:rPr lang="ru-RU" sz="1100" b="1" dirty="0">
                <a:solidFill>
                  <a:srgbClr val="7030A0"/>
                </a:solidFill>
              </a:rPr>
              <a:t>существительных </a:t>
            </a:r>
            <a:r>
              <a:rPr lang="ru-RU" sz="1100" dirty="0" smtClean="0"/>
              <a:t>и словах</a:t>
            </a:r>
            <a:r>
              <a:rPr lang="ru-RU" sz="1100" dirty="0"/>
              <a:t>, от </a:t>
            </a:r>
            <a:r>
              <a:rPr lang="ru-RU" sz="1100" dirty="0" smtClean="0"/>
              <a:t>них образованных </a:t>
            </a:r>
          </a:p>
          <a:p>
            <a:r>
              <a:rPr lang="ru-RU" sz="2400" dirty="0" smtClean="0"/>
              <a:t>сильный </a:t>
            </a:r>
            <a:r>
              <a:rPr lang="ru-RU" sz="2400" dirty="0" smtClean="0">
                <a:solidFill>
                  <a:srgbClr val="7030A0"/>
                </a:solidFill>
              </a:rPr>
              <a:t>ож</a:t>
            </a:r>
            <a:r>
              <a:rPr lang="ru-RU" sz="2400" u="sng" dirty="0" smtClean="0">
                <a:solidFill>
                  <a:srgbClr val="7030A0"/>
                </a:solidFill>
              </a:rPr>
              <a:t>о</a:t>
            </a:r>
            <a:r>
              <a:rPr lang="ru-RU" sz="2400" dirty="0" smtClean="0">
                <a:solidFill>
                  <a:srgbClr val="7030A0"/>
                </a:solidFill>
              </a:rPr>
              <a:t>г </a:t>
            </a:r>
            <a:r>
              <a:rPr lang="ru-RU" sz="1400" dirty="0" smtClean="0">
                <a:solidFill>
                  <a:srgbClr val="7030A0"/>
                </a:solidFill>
              </a:rPr>
              <a:t>(существительное)</a:t>
            </a:r>
          </a:p>
          <a:p>
            <a:r>
              <a:rPr lang="ru-RU" sz="1400" dirty="0" err="1" smtClean="0">
                <a:solidFill>
                  <a:srgbClr val="7030A0"/>
                </a:solidFill>
              </a:rPr>
              <a:t>поджОг</a:t>
            </a:r>
            <a:r>
              <a:rPr lang="ru-RU" sz="1400" dirty="0" smtClean="0">
                <a:solidFill>
                  <a:srgbClr val="7030A0"/>
                </a:solidFill>
              </a:rPr>
              <a:t> сарая (существительное)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Буквы </a:t>
            </a:r>
            <a:r>
              <a:rPr lang="ru-RU" dirty="0" smtClean="0"/>
              <a:t>О-Ё </a:t>
            </a:r>
            <a:r>
              <a:rPr lang="ru-RU" dirty="0" smtClean="0"/>
              <a:t>после шипящих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476276"/>
              </p:ext>
            </p:extLst>
          </p:nvPr>
        </p:nvGraphicFramePr>
        <p:xfrm>
          <a:off x="382570" y="622295"/>
          <a:ext cx="5072098" cy="2467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049"/>
                <a:gridCol w="2536049"/>
              </a:tblGrid>
              <a:tr h="53928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2400"/>
                        </a:spcAft>
                        <a:buClr>
                          <a:srgbClr val="000000"/>
                        </a:buClr>
                        <a:buSzPts val="1100"/>
                        <a:buFont typeface="+mj-lt"/>
                        <a:buAutoNum type="arabicParenR"/>
                        <a:tabLst>
                          <a:tab pos="247015" algn="l"/>
                        </a:tabLst>
                      </a:pPr>
                      <a:r>
                        <a:rPr lang="ru-RU" sz="1100" b="1" u="none" strike="noStrike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окончаниях глаголов: </a:t>
                      </a:r>
                      <a:r>
                        <a:rPr lang="ru-RU" sz="1100" b="1" i="1" u="none" strike="noStrike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жжёт, печёт, толчёт;</a:t>
                      </a:r>
                      <a:endParaRPr lang="ru-RU" sz="1100" u="none" strike="noStrike" spc="-15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9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окончаниях существи­тельных и прилагательных: </a:t>
                      </a:r>
                      <a:r>
                        <a:rPr lang="ru-RU" sz="900" b="1" i="1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плащом, душой, шалашом, большого, чужого</a:t>
                      </a:r>
                      <a:endParaRPr lang="ru-RU" sz="900" dirty="0"/>
                    </a:p>
                  </a:txBody>
                  <a:tcPr anchor="ctr"/>
                </a:tc>
              </a:tr>
              <a:tr h="39220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37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+mj-lt"/>
                        <a:buNone/>
                        <a:tabLst>
                          <a:tab pos="247015" algn="l"/>
                        </a:tabLst>
                      </a:pPr>
                      <a:r>
                        <a:rPr lang="ru-RU" sz="1100" b="1" u="none" strike="noStrike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2) в </a:t>
                      </a:r>
                      <a:r>
                        <a:rPr lang="ru-RU" sz="1100" b="1" u="none" strike="noStrike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суффиксах </a:t>
                      </a:r>
                      <a:r>
                        <a:rPr lang="ru-RU" sz="1100" b="1" u="none" strike="noStrike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страдательных </a:t>
                      </a:r>
                      <a:r>
                        <a:rPr lang="ru-RU" sz="1100" b="1" u="none" strike="noStrike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причастий и </a:t>
                      </a:r>
                      <a:r>
                        <a:rPr lang="ru-RU" sz="1100" b="1" u="none" strike="noStrike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отглагольных </a:t>
                      </a:r>
                      <a:r>
                        <a:rPr lang="ru-RU" sz="1100" b="1" u="none" strike="noStrike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прилагательных: </a:t>
                      </a:r>
                      <a:r>
                        <a:rPr lang="ru-RU" sz="1100" b="1" i="1" u="none" strike="noStrike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вооружённый</a:t>
                      </a:r>
                      <a:r>
                        <a:rPr lang="ru-RU" sz="1100" b="1" i="1" u="none" strike="noStrike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печёный;</a:t>
                      </a:r>
                      <a:endParaRPr lang="ru-RU" sz="1100" u="none" strike="noStrike" spc="-15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суффиксах существительных </a:t>
                      </a:r>
                      <a:r>
                        <a:rPr lang="ru-RU" sz="110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100" b="1" i="1" u="none" strike="noStrik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ок</a:t>
                      </a:r>
                      <a:r>
                        <a:rPr lang="ru-RU" sz="110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-, -</a:t>
                      </a:r>
                      <a:r>
                        <a:rPr lang="ru-RU" sz="1100" b="1" i="1" u="none" strike="noStrik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онк</a:t>
                      </a:r>
                      <a:r>
                        <a:rPr lang="ru-RU" sz="110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-, -</a:t>
                      </a:r>
                      <a:r>
                        <a:rPr lang="ru-RU" sz="1100" b="1" i="1" u="none" strike="noStrik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онок</a:t>
                      </a:r>
                      <a:r>
                        <a:rPr lang="ru-RU" sz="110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-, -он-</a:t>
                      </a:r>
                      <a:r>
                        <a:rPr lang="ru-RU" sz="11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(с беглым гласным): </a:t>
                      </a:r>
                      <a:r>
                        <a:rPr lang="ru-RU" sz="110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скачок, петушок, ручонка, медвежонок, княжон; </a:t>
                      </a:r>
                    </a:p>
                  </a:txBody>
                  <a:tcPr anchor="ctr"/>
                </a:tc>
              </a:tr>
              <a:tr h="3922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суффиксах прилагательных </a:t>
                      </a:r>
                      <a:r>
                        <a:rPr lang="ru-RU" sz="105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050" b="1" i="1" u="none" strike="noStrik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ов</a:t>
                      </a:r>
                      <a:r>
                        <a:rPr lang="ru-RU" sz="105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-, -он-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(с беглым гласным): </a:t>
                      </a:r>
                      <a:r>
                        <a:rPr lang="ru-RU" sz="105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парчовый, смешон, холщовый; </a:t>
                      </a:r>
                      <a:r>
                        <a:rPr lang="ru-RU" sz="1050" b="1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суффиксах наречий: </a:t>
                      </a:r>
                      <a:r>
                        <a:rPr lang="ru-RU" sz="105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горячо, общо</a:t>
                      </a:r>
                      <a:r>
                        <a:rPr lang="ru-RU" sz="1050" b="1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05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хорошо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(но: ещё)</a:t>
                      </a:r>
                      <a:endParaRPr lang="ru-RU" sz="1050" dirty="0" smtClean="0"/>
                    </a:p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Буквы </a:t>
            </a:r>
            <a:r>
              <a:rPr lang="ru-RU" dirty="0" smtClean="0"/>
              <a:t>О-Ё </a:t>
            </a:r>
            <a:r>
              <a:rPr lang="ru-RU" dirty="0" smtClean="0"/>
              <a:t>после шипящих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774763"/>
              </p:ext>
            </p:extLst>
          </p:nvPr>
        </p:nvGraphicFramePr>
        <p:xfrm>
          <a:off x="382570" y="979483"/>
          <a:ext cx="4993768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884"/>
                <a:gridCol w="2496884"/>
              </a:tblGrid>
              <a:tr h="164307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+mj-lt"/>
                        <a:buNone/>
                        <a:tabLst>
                          <a:tab pos="240665" algn="l"/>
                        </a:tabLst>
                      </a:pPr>
                      <a:r>
                        <a:rPr lang="ru-RU" sz="1100" b="1" u="none" strike="noStrike" spc="-15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в суффиксах глаголов </a:t>
                      </a:r>
                      <a:r>
                        <a:rPr lang="ru-RU" sz="1100" b="1" u="none" strike="noStrike" spc="-15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            и </a:t>
                      </a:r>
                      <a:r>
                        <a:rPr lang="ru-RU" sz="1100" b="1" u="none" strike="noStrike" spc="-15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существительных, </a:t>
                      </a:r>
                      <a:r>
                        <a:rPr lang="ru-RU" sz="1100" b="1" u="none" strike="noStrike" spc="-15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образованных </a:t>
                      </a:r>
                      <a:r>
                        <a:rPr lang="ru-RU" sz="1100" b="1" u="none" strike="noStrike" spc="-15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от глаголов: </a:t>
                      </a:r>
                      <a:r>
                        <a:rPr lang="ru-RU" sz="1100" b="1" i="1" u="none" strike="noStrike" spc="-2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затушёвывать</a:t>
                      </a:r>
                      <a:r>
                        <a:rPr lang="ru-RU" sz="1100" b="1" i="1" u="none" strike="noStrike" spc="-2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; размежёвка, </a:t>
                      </a:r>
                      <a:r>
                        <a:rPr lang="ru-RU" sz="1100" b="1" i="1" u="none" strike="noStrike" spc="-2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ночёвка</a:t>
                      </a:r>
                      <a:r>
                        <a:rPr lang="ru-RU" sz="1100" b="1" i="1" u="none" strike="noStrike" spc="-2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;</a:t>
                      </a:r>
                      <a:endParaRPr lang="ru-RU" sz="1100" u="none" strike="noStrike" spc="-15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1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суффиксе </a:t>
                      </a:r>
                      <a:r>
                        <a:rPr lang="ru-RU" sz="1100" b="1" i="1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-ёр</a:t>
                      </a:r>
                      <a:r>
                        <a:rPr lang="ru-RU" sz="11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заимствованных имён существительных (</a:t>
                      </a:r>
                      <a:r>
                        <a:rPr lang="ru-RU" sz="1100" b="1" i="1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стажёр, дирижёр, режиссёр, ретушёр</a:t>
                      </a:r>
                      <a:r>
                        <a:rPr lang="ru-RU" sz="11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и др.) </a:t>
                      </a:r>
                    </a:p>
                    <a:p>
                      <a:r>
                        <a:rPr lang="ru-RU" sz="11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sz="1100" b="1" i="0" u="none" strike="noStrike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1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русском слове </a:t>
                      </a:r>
                      <a:r>
                        <a:rPr lang="ru-RU" sz="1100" b="1" i="1" u="none" strike="noStrik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ухажёр</a:t>
                      </a:r>
                      <a:endParaRPr lang="ru-RU" sz="11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После </a:t>
            </a:r>
            <a:r>
              <a:rPr lang="ru-RU" dirty="0" smtClean="0"/>
              <a:t>Ц </a:t>
            </a:r>
            <a:r>
              <a:rPr lang="ru-RU" dirty="0" smtClean="0"/>
              <a:t>пишется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192012"/>
              </p:ext>
            </p:extLst>
          </p:nvPr>
        </p:nvGraphicFramePr>
        <p:xfrm>
          <a:off x="506636" y="686321"/>
          <a:ext cx="4824536" cy="2213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268"/>
                <a:gridCol w="2412268"/>
              </a:tblGrid>
              <a:tr h="3204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Под ударением </a:t>
                      </a:r>
                      <a:r>
                        <a:rPr lang="ru-RU" sz="1200" dirty="0" smtClean="0"/>
                        <a:t>О 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Без </a:t>
                      </a:r>
                      <a:r>
                        <a:rPr lang="ru-RU" sz="1200" dirty="0" smtClean="0"/>
                        <a:t>ударения Е</a:t>
                      </a:r>
                      <a:endParaRPr lang="ru-RU" sz="1200" dirty="0"/>
                    </a:p>
                  </a:txBody>
                  <a:tcPr anchor="ctr"/>
                </a:tc>
              </a:tr>
              <a:tr h="1191787">
                <a:tc>
                  <a:txBody>
                    <a:bodyPr/>
                    <a:lstStyle/>
                    <a:p>
                      <a:r>
                        <a:rPr lang="ru-RU" sz="100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цоколь, цокольный, пальтецо, огурцом, танцор, льстецов, облицовка, облицовывать</a:t>
                      </a:r>
                      <a:endParaRPr lang="ru-RU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b="1" i="1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платьице, горцем, приверженцев, облицевать </a:t>
                      </a:r>
                      <a:endParaRPr lang="ru-RU" sz="1000" dirty="0"/>
                    </a:p>
                  </a:txBody>
                  <a:tcPr anchor="ctr"/>
                </a:tc>
              </a:tr>
              <a:tr h="28575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Буквы </a:t>
                      </a:r>
                      <a:r>
                        <a:rPr lang="ru-RU" sz="1000" dirty="0" smtClean="0"/>
                        <a:t>Ё после Ц </a:t>
                      </a:r>
                      <a:endParaRPr lang="ru-RU" sz="1000" dirty="0" smtClean="0"/>
                    </a:p>
                    <a:p>
                      <a:r>
                        <a:rPr lang="ru-RU" sz="1000" dirty="0" smtClean="0"/>
                        <a:t>не</a:t>
                      </a:r>
                      <a:r>
                        <a:rPr lang="ru-RU" sz="1000" baseline="0" dirty="0" smtClean="0"/>
                        <a:t> пишется!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В безударном положении </a:t>
                      </a:r>
                      <a:r>
                        <a:rPr lang="ru-RU" sz="1000" dirty="0" smtClean="0"/>
                        <a:t>О после Ц пишется </a:t>
                      </a:r>
                      <a:r>
                        <a:rPr lang="ru-RU" sz="1000" dirty="0" smtClean="0"/>
                        <a:t>только в слове </a:t>
                      </a:r>
                      <a:r>
                        <a:rPr lang="ru-RU" sz="1000" i="1" dirty="0" smtClean="0">
                          <a:solidFill>
                            <a:srgbClr val="00B0F0"/>
                          </a:solidFill>
                        </a:rPr>
                        <a:t>цокотуха (от цокот) </a:t>
                      </a:r>
                      <a:r>
                        <a:rPr lang="ru-RU" sz="1000" dirty="0" smtClean="0"/>
                        <a:t>и в некоторых иноязычных словах: палаццо, скерцо</a:t>
                      </a:r>
                      <a:endParaRPr lang="ru-RU" sz="1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Употребление буквы Э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837985"/>
              </p:ext>
            </p:extLst>
          </p:nvPr>
        </p:nvGraphicFramePr>
        <p:xfrm>
          <a:off x="382570" y="908045"/>
          <a:ext cx="4948602" cy="185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204"/>
                <a:gridCol w="2557398"/>
              </a:tblGrid>
              <a:tr h="1852793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15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Буква </a:t>
                      </a:r>
                      <a:r>
                        <a:rPr lang="ru-RU" sz="1100" b="1" spc="-15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Э </a:t>
                      </a:r>
                      <a:r>
                        <a:rPr lang="ru-RU" sz="1100" b="1" spc="-15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сохраняется после приставок, </a:t>
                      </a:r>
                      <a:r>
                        <a:rPr lang="ru-RU" sz="1100" b="1" spc="-15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оканчивающихся </a:t>
                      </a:r>
                      <a:r>
                        <a:rPr lang="ru-RU" sz="1100" b="1" spc="-15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          на согласный</a:t>
                      </a:r>
                      <a:r>
                        <a:rPr lang="ru-RU" sz="1100" b="1" spc="-15" baseline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1100" b="1" spc="-15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и </a:t>
                      </a:r>
                      <a:r>
                        <a:rPr lang="ru-RU" sz="1100" b="1" spc="-15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в составе сложных слов</a:t>
                      </a:r>
                      <a:endParaRPr lang="ru-RU" sz="1100" spc="-15" dirty="0">
                        <a:solidFill>
                          <a:schemeClr val="bg1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ts val="1370"/>
                        </a:lnSpc>
                        <a:spcBef>
                          <a:spcPts val="18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i="0" spc="-2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отэкзаменовать</a:t>
                      </a:r>
                      <a:r>
                        <a:rPr lang="ru-RU" sz="1600" b="1" i="0" spc="-2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1600" b="1" i="0" spc="-2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сэкономить</a:t>
                      </a:r>
                      <a:r>
                        <a:rPr lang="ru-RU" sz="1600" b="1" i="0" spc="-2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, антиэлектрон, </a:t>
                      </a:r>
                      <a:r>
                        <a:rPr lang="ru-RU" sz="1600" b="1" i="0" spc="-2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двухэлементный</a:t>
                      </a:r>
                      <a:endParaRPr lang="ru-RU" sz="1600" i="1" spc="-20" dirty="0">
                        <a:solidFill>
                          <a:schemeClr val="bg1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Употребление буквы Э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492799"/>
              </p:ext>
            </p:extLst>
          </p:nvPr>
        </p:nvGraphicFramePr>
        <p:xfrm>
          <a:off x="290612" y="758329"/>
          <a:ext cx="5184576" cy="2205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</a:tblGrid>
              <a:tr h="787741">
                <a:tc>
                  <a:txBody>
                    <a:bodyPr/>
                    <a:lstStyle/>
                    <a:p>
                      <a:pPr marL="92075" marR="12700" indent="0" algn="l">
                        <a:lnSpc>
                          <a:spcPts val="13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15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В иноязычных словах после твёрдых согласных пишется </a:t>
                      </a:r>
                      <a:r>
                        <a:rPr lang="ru-RU" sz="1100" b="1" spc="-15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Е</a:t>
                      </a:r>
                      <a:endParaRPr lang="ru-RU" sz="1100" spc="-15" dirty="0">
                        <a:solidFill>
                          <a:schemeClr val="bg1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ts val="13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spc="-2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адекватный, стенд, денди, </a:t>
                      </a:r>
                      <a:r>
                        <a:rPr lang="ru-RU" sz="1100" b="1" i="0" spc="-2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кашне</a:t>
                      </a:r>
                    </a:p>
                    <a:p>
                      <a:pPr marL="12700" marR="12700" algn="ctr">
                        <a:lnSpc>
                          <a:spcPts val="137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1" spc="18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Исключения</a:t>
                      </a:r>
                      <a:r>
                        <a:rPr lang="ru-RU" sz="1100" b="1" i="1" spc="18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: </a:t>
                      </a:r>
                      <a:r>
                        <a:rPr lang="ru-RU" sz="1100" b="1" i="0" spc="-2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мэр, пэр, сэр, пленэр, Бэкон, Бэла, </a:t>
                      </a:r>
                      <a:r>
                        <a:rPr lang="ru-RU" sz="1100" b="1" i="0" spc="-2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</a:rPr>
                        <a:t>Улан-Удэ</a:t>
                      </a:r>
                      <a:endParaRPr lang="ru-RU" sz="1100" i="1" spc="-20" dirty="0">
                        <a:solidFill>
                          <a:schemeClr val="bg1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 anchor="ctr"/>
                </a:tc>
              </a:tr>
              <a:tr h="70896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После гласной И пишется 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spc="-2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диета, диез, реквием</a:t>
                      </a:r>
                      <a:r>
                        <a:rPr lang="ru-RU" sz="1600" b="1" i="0" spc="-2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896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После остальных гласных пишется </a:t>
                      </a:r>
                      <a:r>
                        <a:rPr lang="ru-RU" sz="1100" dirty="0" smtClean="0"/>
                        <a:t>Э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spc="-2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алоэ, дуэль, дуэт, каноэ, поэт, поэзия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Перенос слова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4628" y="902345"/>
            <a:ext cx="4935243" cy="1908215"/>
          </a:xfrm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ru-RU" sz="1400" dirty="0" smtClean="0"/>
              <a:t>Существуют следующие правила переноса слов:</a:t>
            </a:r>
          </a:p>
          <a:p>
            <a:pPr algn="just">
              <a:spcBef>
                <a:spcPts val="1200"/>
              </a:spcBef>
            </a:pPr>
            <a:r>
              <a:rPr lang="ru-RU" sz="1400" dirty="0" smtClean="0"/>
              <a:t> 1. Одна буква не переносится и не оставляется на строке.</a:t>
            </a:r>
          </a:p>
          <a:p>
            <a:pPr algn="ctr">
              <a:spcBef>
                <a:spcPts val="1200"/>
              </a:spcBef>
            </a:pPr>
            <a:r>
              <a:rPr lang="ru-RU" sz="1400" dirty="0" err="1" smtClean="0"/>
              <a:t>С-делать</a:t>
            </a:r>
            <a:r>
              <a:rPr lang="ru-RU" sz="1400" dirty="0" smtClean="0"/>
              <a:t> (нельзя).</a:t>
            </a:r>
          </a:p>
          <a:p>
            <a:pPr algn="just">
              <a:spcBef>
                <a:spcPts val="1200"/>
              </a:spcBef>
            </a:pPr>
            <a:r>
              <a:rPr lang="ru-RU" sz="1400" dirty="0" smtClean="0"/>
              <a:t>2. Слова</a:t>
            </a:r>
            <a:r>
              <a:rPr lang="ru-RU" sz="1400" dirty="0" smtClean="0"/>
              <a:t>, состоящие из одного согласного и двух </a:t>
            </a:r>
            <a:r>
              <a:rPr lang="ru-RU" sz="1400" dirty="0" smtClean="0"/>
              <a:t>гласных,                       не </a:t>
            </a:r>
            <a:r>
              <a:rPr lang="ru-RU" sz="1400" dirty="0" smtClean="0"/>
              <a:t>разбиваются переносом.</a:t>
            </a:r>
          </a:p>
          <a:p>
            <a:pPr algn="ctr">
              <a:spcBef>
                <a:spcPts val="1200"/>
              </a:spcBef>
            </a:pPr>
            <a:r>
              <a:rPr lang="ru-RU" sz="1400" dirty="0" smtClean="0"/>
              <a:t>Например, слово «яма» не разбивается переносом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Перенос слова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902345"/>
            <a:ext cx="4935243" cy="1908215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ru-RU" sz="1800" dirty="0" smtClean="0"/>
              <a:t>3. Приставка не разбивается переносом:</a:t>
            </a:r>
          </a:p>
          <a:p>
            <a:pPr algn="ctr">
              <a:spcBef>
                <a:spcPts val="1200"/>
              </a:spcBef>
            </a:pPr>
            <a:r>
              <a:rPr lang="ru-RU" sz="1800" dirty="0" smtClean="0"/>
              <a:t> </a:t>
            </a:r>
            <a:r>
              <a:rPr lang="ru-RU" sz="1800" dirty="0" err="1" smtClean="0"/>
              <a:t>раз-бить</a:t>
            </a:r>
            <a:r>
              <a:rPr lang="ru-RU" sz="1800" dirty="0" smtClean="0"/>
              <a:t> (нельзя: </a:t>
            </a:r>
            <a:r>
              <a:rPr lang="ru-RU" sz="1800" dirty="0" err="1" smtClean="0"/>
              <a:t>ра-</a:t>
            </a:r>
            <a:r>
              <a:rPr lang="ru-RU" sz="1800" dirty="0" err="1" smtClean="0">
                <a:solidFill>
                  <a:srgbClr val="0070C0"/>
                </a:solidFill>
              </a:rPr>
              <a:t>з</a:t>
            </a:r>
            <a:r>
              <a:rPr lang="ru-RU" sz="1800" dirty="0" err="1" smtClean="0"/>
              <a:t>бить</a:t>
            </a:r>
            <a:r>
              <a:rPr lang="ru-RU" sz="1800" dirty="0" smtClean="0"/>
              <a:t>) </a:t>
            </a:r>
          </a:p>
          <a:p>
            <a:pPr algn="ctr">
              <a:spcBef>
                <a:spcPts val="1200"/>
              </a:spcBef>
            </a:pPr>
            <a:r>
              <a:rPr lang="ru-RU" sz="1800" dirty="0" err="1" smtClean="0"/>
              <a:t>бес-полезный</a:t>
            </a:r>
            <a:r>
              <a:rPr lang="ru-RU" sz="1800" dirty="0" smtClean="0"/>
              <a:t> (нельзя: </a:t>
            </a:r>
            <a:r>
              <a:rPr lang="ru-RU" sz="1800" dirty="0" err="1" smtClean="0"/>
              <a:t>бе-</a:t>
            </a:r>
            <a:r>
              <a:rPr lang="ru-RU" sz="1800" dirty="0" err="1" smtClean="0">
                <a:solidFill>
                  <a:srgbClr val="0070C0"/>
                </a:solidFill>
              </a:rPr>
              <a:t>с</a:t>
            </a:r>
            <a:r>
              <a:rPr lang="ru-RU" sz="1800" dirty="0" err="1" smtClean="0"/>
              <a:t>полезный</a:t>
            </a:r>
            <a:r>
              <a:rPr lang="ru-RU" sz="1800" dirty="0" smtClean="0"/>
              <a:t>) </a:t>
            </a:r>
          </a:p>
          <a:p>
            <a:pPr algn="ctr">
              <a:spcBef>
                <a:spcPts val="1200"/>
              </a:spcBef>
            </a:pPr>
            <a:r>
              <a:rPr lang="ru-RU" sz="1800" dirty="0" err="1" smtClean="0"/>
              <a:t>под-бирать</a:t>
            </a:r>
            <a:r>
              <a:rPr lang="ru-RU" sz="1800" dirty="0" smtClean="0"/>
              <a:t> (нельзя: </a:t>
            </a:r>
            <a:r>
              <a:rPr lang="ru-RU" sz="1800" dirty="0" err="1" smtClean="0"/>
              <a:t>по-</a:t>
            </a:r>
            <a:r>
              <a:rPr lang="ru-RU" sz="1800" dirty="0" err="1" smtClean="0">
                <a:solidFill>
                  <a:srgbClr val="0070C0"/>
                </a:solidFill>
              </a:rPr>
              <a:t>д</a:t>
            </a:r>
            <a:r>
              <a:rPr lang="ru-RU" sz="1800" dirty="0" err="1" smtClean="0"/>
              <a:t>бирать</a:t>
            </a:r>
            <a:r>
              <a:rPr lang="ru-RU" sz="1800" dirty="0" smtClean="0"/>
              <a:t>)</a:t>
            </a:r>
          </a:p>
          <a:p>
            <a:pPr>
              <a:spcBef>
                <a:spcPts val="1200"/>
              </a:spcBef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Перенос слова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758329"/>
            <a:ext cx="5400600" cy="210826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1400" dirty="0" smtClean="0"/>
              <a:t>К приставке нельзя присоединить одну букву от </a:t>
            </a:r>
            <a:r>
              <a:rPr lang="ru-RU" sz="1400" dirty="0" smtClean="0"/>
              <a:t>корня:</a:t>
            </a:r>
            <a:endParaRPr lang="ru-RU" sz="1400" dirty="0" smtClean="0"/>
          </a:p>
          <a:p>
            <a:pPr algn="ctr">
              <a:spcBef>
                <a:spcPts val="600"/>
              </a:spcBef>
            </a:pPr>
            <a:r>
              <a:rPr lang="ru-RU" sz="1400" dirty="0" err="1" smtClean="0">
                <a:solidFill>
                  <a:srgbClr val="00B050"/>
                </a:solidFill>
              </a:rPr>
              <a:t>По-рвали</a:t>
            </a:r>
            <a:r>
              <a:rPr lang="ru-RU" sz="1400" dirty="0" smtClean="0"/>
              <a:t> (нельзя: </a:t>
            </a:r>
            <a:r>
              <a:rPr lang="ru-RU" sz="1400" dirty="0" err="1" smtClean="0"/>
              <a:t>по</a:t>
            </a:r>
            <a:r>
              <a:rPr lang="ru-RU" sz="1400" dirty="0" err="1" smtClean="0">
                <a:solidFill>
                  <a:srgbClr val="0070C0"/>
                </a:solidFill>
              </a:rPr>
              <a:t>р</a:t>
            </a:r>
            <a:r>
              <a:rPr lang="ru-RU" sz="1400" dirty="0" err="1" smtClean="0"/>
              <a:t>-вали</a:t>
            </a:r>
            <a:r>
              <a:rPr lang="ru-RU" sz="1400" dirty="0" smtClean="0"/>
              <a:t>)</a:t>
            </a:r>
          </a:p>
          <a:p>
            <a:pPr algn="ctr">
              <a:spcBef>
                <a:spcPts val="600"/>
              </a:spcBef>
            </a:pPr>
            <a:r>
              <a:rPr lang="ru-RU" sz="1400" dirty="0" err="1" smtClean="0">
                <a:solidFill>
                  <a:srgbClr val="00B050"/>
                </a:solidFill>
              </a:rPr>
              <a:t>Без-облачный</a:t>
            </a:r>
            <a:r>
              <a:rPr lang="ru-RU" sz="1400" dirty="0" smtClean="0"/>
              <a:t> (нельзя: </a:t>
            </a:r>
            <a:r>
              <a:rPr lang="ru-RU" sz="1400" dirty="0" err="1" smtClean="0"/>
              <a:t>без</a:t>
            </a:r>
            <a:r>
              <a:rPr lang="ru-RU" sz="1400" dirty="0" err="1" smtClean="0">
                <a:solidFill>
                  <a:srgbClr val="0070C0"/>
                </a:solidFill>
              </a:rPr>
              <a:t>о</a:t>
            </a:r>
            <a:r>
              <a:rPr lang="ru-RU" sz="1400" dirty="0" err="1" smtClean="0"/>
              <a:t>-блачный</a:t>
            </a:r>
            <a:r>
              <a:rPr lang="ru-RU" sz="1400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ru-RU" sz="1400" dirty="0" smtClean="0"/>
              <a:t>Исключением является буква </a:t>
            </a:r>
            <a:r>
              <a:rPr lang="ru-RU" sz="1400" dirty="0" smtClean="0"/>
              <a:t>Ы </a:t>
            </a:r>
            <a:r>
              <a:rPr lang="ru-RU" sz="1400" dirty="0" smtClean="0"/>
              <a:t>после приставки на согласный. Строка не может начинаться с </a:t>
            </a:r>
            <a:r>
              <a:rPr lang="ru-RU" sz="1400" dirty="0" smtClean="0"/>
              <a:t>Ы, </a:t>
            </a:r>
            <a:r>
              <a:rPr lang="ru-RU" sz="1400" dirty="0" smtClean="0"/>
              <a:t>поэтому она при переносе присоединяется к </a:t>
            </a:r>
            <a:r>
              <a:rPr lang="ru-RU" sz="1400" dirty="0" smtClean="0"/>
              <a:t>приставке: </a:t>
            </a:r>
          </a:p>
          <a:p>
            <a:pPr algn="ctr">
              <a:spcBef>
                <a:spcPts val="600"/>
              </a:spcBef>
            </a:pPr>
            <a:r>
              <a:rPr lang="ru-RU" sz="1400" dirty="0" err="1" smtClean="0">
                <a:solidFill>
                  <a:srgbClr val="00B050"/>
                </a:solidFill>
              </a:rPr>
              <a:t>Преды-стория</a:t>
            </a:r>
            <a:r>
              <a:rPr lang="ru-RU" sz="1400" dirty="0" smtClean="0">
                <a:solidFill>
                  <a:srgbClr val="00B05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(нельзя: пред-</a:t>
            </a:r>
            <a:r>
              <a:rPr lang="ru-RU" sz="1400" dirty="0" err="1" smtClean="0">
                <a:solidFill>
                  <a:srgbClr val="0070C0"/>
                </a:solidFill>
              </a:rPr>
              <a:t>ыстория</a:t>
            </a:r>
            <a:r>
              <a:rPr lang="ru-RU" sz="1400" dirty="0" smtClean="0">
                <a:solidFill>
                  <a:srgbClr val="0070C0"/>
                </a:solidFill>
              </a:rPr>
              <a:t>)</a:t>
            </a:r>
          </a:p>
          <a:p>
            <a:pPr algn="ctr">
              <a:spcBef>
                <a:spcPts val="600"/>
              </a:spcBef>
            </a:pPr>
            <a:r>
              <a:rPr lang="ru-RU" sz="1400" dirty="0" err="1" smtClean="0">
                <a:solidFill>
                  <a:srgbClr val="00B050"/>
                </a:solidFill>
              </a:rPr>
              <a:t>Безы-дейный</a:t>
            </a:r>
            <a:r>
              <a:rPr lang="ru-RU" sz="1400" dirty="0" smtClean="0">
                <a:solidFill>
                  <a:srgbClr val="00B05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(нельзя: </a:t>
            </a:r>
            <a:r>
              <a:rPr lang="ru-RU" sz="1400" dirty="0" err="1" smtClean="0">
                <a:solidFill>
                  <a:srgbClr val="002060"/>
                </a:solidFill>
              </a:rPr>
              <a:t>без-ыдейный</a:t>
            </a:r>
            <a:r>
              <a:rPr lang="ru-RU" sz="1400" dirty="0" smtClean="0">
                <a:solidFill>
                  <a:srgbClr val="002060"/>
                </a:solidFill>
              </a:rPr>
              <a:t>).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430887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Вспомним правописание </a:t>
            </a:r>
            <a:r>
              <a:rPr lang="ru-RU" altLang="ru-RU" sz="1400" smtClean="0">
                <a:solidFill>
                  <a:srgbClr val="0070C0"/>
                </a:solidFill>
              </a:rPr>
              <a:t>букв </a:t>
            </a:r>
            <a:r>
              <a:rPr lang="ru-RU" altLang="ru-RU" sz="1400" i="1" u="sng" smtClean="0">
                <a:solidFill>
                  <a:srgbClr val="0070C0"/>
                </a:solidFill>
              </a:rPr>
              <a:t>А</a:t>
            </a:r>
            <a:r>
              <a:rPr lang="ru-RU" altLang="ru-RU" sz="1400" i="1" u="sng" dirty="0" smtClean="0">
                <a:solidFill>
                  <a:srgbClr val="0070C0"/>
                </a:solidFill>
              </a:rPr>
              <a:t>, У, И </a:t>
            </a:r>
            <a:r>
              <a:rPr lang="ru-RU" altLang="ru-RU" sz="1400" dirty="0" smtClean="0">
                <a:solidFill>
                  <a:srgbClr val="0070C0"/>
                </a:solidFill>
              </a:rPr>
              <a:t>после </a:t>
            </a:r>
            <a:r>
              <a:rPr lang="ru-RU" altLang="ru-RU" sz="1400" dirty="0" smtClean="0">
                <a:solidFill>
                  <a:srgbClr val="0070C0"/>
                </a:solidFill>
              </a:rPr>
              <a:t>шипящих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6" name="Овал 5"/>
          <p:cNvSpPr/>
          <p:nvPr/>
        </p:nvSpPr>
        <p:spPr>
          <a:xfrm>
            <a:off x="1082700" y="191045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ru-RU" sz="2800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335554"/>
            <a:ext cx="331236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Поговорим о правописании букв </a:t>
            </a:r>
            <a:r>
              <a:rPr lang="ru-RU" sz="1400" kern="0" dirty="0" smtClean="0">
                <a:solidFill>
                  <a:srgbClr val="0070C0"/>
                </a:solidFill>
              </a:rPr>
              <a:t>Ы </a:t>
            </a:r>
            <a:r>
              <a:rPr lang="ru-RU" sz="1400" kern="0" dirty="0" smtClean="0">
                <a:solidFill>
                  <a:srgbClr val="0070C0"/>
                </a:solidFill>
              </a:rPr>
              <a:t>и </a:t>
            </a:r>
            <a:r>
              <a:rPr lang="ru-RU" sz="1400" kern="0" dirty="0" err="1" smtClean="0">
                <a:solidFill>
                  <a:srgbClr val="0070C0"/>
                </a:solidFill>
              </a:rPr>
              <a:t>И</a:t>
            </a:r>
            <a:r>
              <a:rPr lang="ru-RU" sz="1400" kern="0" dirty="0" smtClean="0">
                <a:solidFill>
                  <a:srgbClr val="0070C0"/>
                </a:solidFill>
              </a:rPr>
              <a:t> после Ц. </a:t>
            </a:r>
            <a:r>
              <a:rPr lang="ru-RU" sz="1400" kern="0" dirty="0" smtClean="0">
                <a:solidFill>
                  <a:srgbClr val="0070C0"/>
                </a:solidFill>
              </a:rPr>
              <a:t>Употребление буквы </a:t>
            </a:r>
            <a:r>
              <a:rPr lang="ru-RU" sz="1400" kern="0" dirty="0" smtClean="0">
                <a:solidFill>
                  <a:srgbClr val="0070C0"/>
                </a:solidFill>
              </a:rPr>
              <a:t>Э</a:t>
            </a:r>
            <a:endParaRPr lang="ru-RU" sz="1400" kern="0" dirty="0" smtClean="0">
              <a:solidFill>
                <a:srgbClr val="0070C0"/>
              </a:solidFill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1802782" y="1983626"/>
            <a:ext cx="316835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Вспомним правописание </a:t>
            </a:r>
            <a:r>
              <a:rPr lang="ru-RU" sz="1400" kern="0" dirty="0" smtClean="0">
                <a:solidFill>
                  <a:srgbClr val="0070C0"/>
                </a:solidFill>
              </a:rPr>
              <a:t>О и Ё </a:t>
            </a:r>
            <a:r>
              <a:rPr lang="ru-RU" sz="1400" kern="0" dirty="0" smtClean="0">
                <a:solidFill>
                  <a:srgbClr val="0070C0"/>
                </a:solidFill>
              </a:rPr>
              <a:t>после шипящих и </a:t>
            </a:r>
            <a:r>
              <a:rPr lang="ru-RU" sz="1400" kern="0" dirty="0" smtClean="0">
                <a:solidFill>
                  <a:srgbClr val="0070C0"/>
                </a:solidFill>
              </a:rPr>
              <a:t>Ц</a:t>
            </a:r>
            <a:endParaRPr lang="ru-RU" sz="1400" kern="0" dirty="0" smtClean="0">
              <a:solidFill>
                <a:srgbClr val="0070C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82700" y="2558529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4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30772" y="2610792"/>
            <a:ext cx="23615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400" kern="0" dirty="0">
                <a:solidFill>
                  <a:srgbClr val="0070C0"/>
                </a:solidFill>
                <a:latin typeface="Arial"/>
                <a:cs typeface="Arial"/>
              </a:rPr>
              <a:t>Вспомним перенос </a:t>
            </a:r>
            <a:r>
              <a:rPr lang="ru-RU" sz="1400" kern="0" dirty="0" smtClean="0">
                <a:solidFill>
                  <a:srgbClr val="0070C0"/>
                </a:solidFill>
                <a:latin typeface="Arial"/>
                <a:cs typeface="Arial"/>
              </a:rPr>
              <a:t>слова</a:t>
            </a:r>
            <a:endParaRPr lang="ru-RU" sz="1400" kern="0" dirty="0">
              <a:solidFill>
                <a:srgbClr val="0070C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/>
      <p:bldP spid="8" grpId="0"/>
      <p:bldP spid="9" grpId="0" animBg="1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Перенос слова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758329"/>
            <a:ext cx="5256584" cy="218521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1400" dirty="0" smtClean="0"/>
              <a:t>Двойные согласные в корне при переносе разделяются:</a:t>
            </a:r>
          </a:p>
          <a:p>
            <a:pPr algn="ctr">
              <a:spcBef>
                <a:spcPts val="600"/>
              </a:spcBef>
            </a:pPr>
            <a:r>
              <a:rPr lang="ru-RU" sz="1400" dirty="0" err="1" smtClean="0"/>
              <a:t>гра</a:t>
            </a:r>
            <a:r>
              <a:rPr lang="ru-RU" sz="1400" dirty="0" err="1" smtClean="0">
                <a:solidFill>
                  <a:srgbClr val="0070C0"/>
                </a:solidFill>
              </a:rPr>
              <a:t>м-м</a:t>
            </a:r>
            <a:r>
              <a:rPr lang="ru-RU" sz="1400" dirty="0" err="1" smtClean="0"/>
              <a:t>атика</a:t>
            </a:r>
            <a:r>
              <a:rPr lang="ru-RU" sz="1400" dirty="0" smtClean="0"/>
              <a:t> (нельзя: </a:t>
            </a:r>
            <a:r>
              <a:rPr lang="ru-RU" sz="1400" dirty="0" err="1" smtClean="0"/>
              <a:t>гра-мматика</a:t>
            </a:r>
            <a:r>
              <a:rPr lang="ru-RU" sz="1400" dirty="0" smtClean="0"/>
              <a:t>)</a:t>
            </a:r>
          </a:p>
          <a:p>
            <a:pPr algn="ctr">
              <a:spcBef>
                <a:spcPts val="600"/>
              </a:spcBef>
            </a:pPr>
            <a:r>
              <a:rPr lang="ru-RU" sz="1400" dirty="0" err="1" smtClean="0"/>
              <a:t>Ва</a:t>
            </a:r>
            <a:r>
              <a:rPr lang="ru-RU" sz="1400" dirty="0" err="1" smtClean="0">
                <a:solidFill>
                  <a:srgbClr val="0070C0"/>
                </a:solidFill>
              </a:rPr>
              <a:t>н-н</a:t>
            </a:r>
            <a:r>
              <a:rPr lang="ru-RU" sz="1400" dirty="0" err="1" smtClean="0"/>
              <a:t>а</a:t>
            </a:r>
            <a:r>
              <a:rPr lang="ru-RU" sz="1400" dirty="0" smtClean="0"/>
              <a:t> (нельзя: </a:t>
            </a:r>
            <a:r>
              <a:rPr lang="ru-RU" sz="1400" dirty="0" err="1" smtClean="0"/>
              <a:t>ва-нна</a:t>
            </a:r>
            <a:r>
              <a:rPr lang="ru-RU" sz="1400" dirty="0" smtClean="0"/>
              <a:t>)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/>
              <a:t>Двойные же </a:t>
            </a:r>
            <a:r>
              <a:rPr lang="ru-RU" sz="1400" dirty="0" smtClean="0"/>
              <a:t>согласные, </a:t>
            </a:r>
            <a:r>
              <a:rPr lang="ru-RU" sz="1400" dirty="0" smtClean="0"/>
              <a:t>начинающие корень </a:t>
            </a:r>
            <a:r>
              <a:rPr lang="ru-RU" sz="1400" dirty="0" smtClean="0"/>
              <a:t>после приставки, </a:t>
            </a:r>
            <a:r>
              <a:rPr lang="ru-RU" sz="1400" dirty="0" smtClean="0"/>
              <a:t>при переносе не разделяются: </a:t>
            </a:r>
          </a:p>
          <a:p>
            <a:pPr algn="ctr">
              <a:spcBef>
                <a:spcPts val="600"/>
              </a:spcBef>
            </a:pPr>
            <a:r>
              <a:rPr lang="ru-RU" sz="1400" dirty="0" err="1" smtClean="0"/>
              <a:t>по-</a:t>
            </a:r>
            <a:r>
              <a:rPr lang="ru-RU" sz="1400" dirty="0" err="1" smtClean="0">
                <a:solidFill>
                  <a:srgbClr val="0070C0"/>
                </a:solidFill>
              </a:rPr>
              <a:t>сс</a:t>
            </a:r>
            <a:r>
              <a:rPr lang="ru-RU" sz="1400" dirty="0" err="1" smtClean="0"/>
              <a:t>орить</a:t>
            </a:r>
            <a:r>
              <a:rPr lang="ru-RU" sz="1400" dirty="0" smtClean="0"/>
              <a:t> (нельзя: </a:t>
            </a:r>
            <a:r>
              <a:rPr lang="ru-RU" sz="1400" dirty="0" err="1" smtClean="0"/>
              <a:t>пос-сорить</a:t>
            </a:r>
            <a:r>
              <a:rPr lang="ru-RU" sz="1400" dirty="0" smtClean="0"/>
              <a:t>)</a:t>
            </a:r>
          </a:p>
          <a:p>
            <a:pPr algn="ctr">
              <a:spcBef>
                <a:spcPts val="600"/>
              </a:spcBef>
            </a:pPr>
            <a:r>
              <a:rPr lang="ru-RU" sz="1400" dirty="0" err="1" smtClean="0"/>
              <a:t>Вы-жженный</a:t>
            </a:r>
            <a:r>
              <a:rPr lang="ru-RU" sz="1400" dirty="0" smtClean="0"/>
              <a:t> (нельзя: </a:t>
            </a:r>
            <a:r>
              <a:rPr lang="ru-RU" sz="1400" dirty="0" err="1" smtClean="0"/>
              <a:t>выж-женный</a:t>
            </a:r>
            <a:r>
              <a:rPr lang="ru-RU" sz="1400" dirty="0" smtClean="0"/>
              <a:t>)</a:t>
            </a:r>
          </a:p>
          <a:p>
            <a:pPr>
              <a:spcBef>
                <a:spcPts val="600"/>
              </a:spcBef>
            </a:pPr>
            <a:endParaRPr lang="ru-RU" sz="1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Перенос слова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2620" y="830337"/>
            <a:ext cx="5112568" cy="1308050"/>
          </a:xfrm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ru-RU" sz="1400" dirty="0" smtClean="0"/>
              <a:t>Буквы </a:t>
            </a:r>
            <a:r>
              <a:rPr lang="ru-RU" sz="1400" dirty="0" smtClean="0"/>
              <a:t>Й, Ъ и Ь </a:t>
            </a:r>
            <a:r>
              <a:rPr lang="ru-RU" sz="1400" dirty="0" smtClean="0"/>
              <a:t>при переносе не отрываются </a:t>
            </a:r>
            <a:r>
              <a:rPr lang="ru-RU" sz="1400" dirty="0" smtClean="0"/>
              <a:t>                               от </a:t>
            </a:r>
            <a:r>
              <a:rPr lang="ru-RU" sz="1400" dirty="0" smtClean="0"/>
              <a:t>предшествующей буквы:</a:t>
            </a:r>
          </a:p>
          <a:p>
            <a:pPr algn="ctr">
              <a:spcBef>
                <a:spcPts val="600"/>
              </a:spcBef>
            </a:pPr>
            <a:r>
              <a:rPr lang="ru-RU" sz="1400" dirty="0" smtClean="0"/>
              <a:t>м</a:t>
            </a:r>
            <a:r>
              <a:rPr lang="ru-RU" sz="1400" dirty="0" smtClean="0">
                <a:solidFill>
                  <a:srgbClr val="0070C0"/>
                </a:solidFill>
              </a:rPr>
              <a:t>ай</a:t>
            </a:r>
            <a:r>
              <a:rPr lang="ru-RU" sz="1400" dirty="0" smtClean="0"/>
              <a:t>-ка (нельзя: </a:t>
            </a:r>
            <a:r>
              <a:rPr lang="ru-RU" sz="1400" dirty="0" err="1" smtClean="0"/>
              <a:t>ма-йка</a:t>
            </a:r>
            <a:r>
              <a:rPr lang="ru-RU" sz="1400" dirty="0" smtClean="0"/>
              <a:t>)</a:t>
            </a:r>
          </a:p>
          <a:p>
            <a:pPr algn="ctr">
              <a:spcBef>
                <a:spcPts val="600"/>
              </a:spcBef>
            </a:pPr>
            <a:r>
              <a:rPr lang="ru-RU" sz="1400" dirty="0" err="1" smtClean="0"/>
              <a:t>Ра</a:t>
            </a:r>
            <a:r>
              <a:rPr lang="ru-RU" sz="1400" dirty="0" err="1" smtClean="0">
                <a:solidFill>
                  <a:srgbClr val="0070C0"/>
                </a:solidFill>
              </a:rPr>
              <a:t>зъ</a:t>
            </a:r>
            <a:r>
              <a:rPr lang="ru-RU" sz="1400" dirty="0" err="1" smtClean="0"/>
              <a:t>-езд</a:t>
            </a:r>
            <a:r>
              <a:rPr lang="ru-RU" sz="1400" dirty="0" smtClean="0"/>
              <a:t> (нельзя: </a:t>
            </a:r>
            <a:r>
              <a:rPr lang="ru-RU" sz="1400" dirty="0" err="1" smtClean="0"/>
              <a:t>раз-</a:t>
            </a:r>
            <a:r>
              <a:rPr lang="ru-RU" sz="1400" dirty="0" err="1" smtClean="0">
                <a:solidFill>
                  <a:srgbClr val="0070C0"/>
                </a:solidFill>
              </a:rPr>
              <a:t>ъе</a:t>
            </a:r>
            <a:r>
              <a:rPr lang="ru-RU" sz="1400" dirty="0" err="1" smtClean="0"/>
              <a:t>зд</a:t>
            </a:r>
            <a:r>
              <a:rPr lang="ru-RU" sz="1400" dirty="0" smtClean="0"/>
              <a:t>)</a:t>
            </a:r>
          </a:p>
          <a:p>
            <a:pPr algn="ctr">
              <a:spcBef>
                <a:spcPts val="600"/>
              </a:spcBef>
            </a:pPr>
            <a:r>
              <a:rPr lang="ru-RU" sz="1400" dirty="0" err="1" smtClean="0"/>
              <a:t>Мале</a:t>
            </a:r>
            <a:r>
              <a:rPr lang="ru-RU" sz="1400" dirty="0" err="1" smtClean="0">
                <a:solidFill>
                  <a:srgbClr val="0070C0"/>
                </a:solidFill>
              </a:rPr>
              <a:t>нь</a:t>
            </a:r>
            <a:r>
              <a:rPr lang="ru-RU" sz="1400" dirty="0" err="1" smtClean="0"/>
              <a:t>-кий</a:t>
            </a:r>
            <a:r>
              <a:rPr lang="ru-RU" sz="1400" dirty="0" smtClean="0"/>
              <a:t> (нельзя: </a:t>
            </a:r>
            <a:r>
              <a:rPr lang="ru-RU" sz="1400" dirty="0" err="1" smtClean="0"/>
              <a:t>мален-</a:t>
            </a:r>
            <a:r>
              <a:rPr lang="ru-RU" sz="1400" dirty="0" err="1" smtClean="0">
                <a:solidFill>
                  <a:srgbClr val="0070C0"/>
                </a:solidFill>
              </a:rPr>
              <a:t>ь</a:t>
            </a:r>
            <a:r>
              <a:rPr lang="ru-RU" sz="1400" dirty="0" err="1" smtClean="0"/>
              <a:t>кий</a:t>
            </a:r>
            <a:r>
              <a:rPr lang="ru-RU" sz="1400" dirty="0" smtClean="0"/>
              <a:t>)</a:t>
            </a:r>
            <a:endParaRPr lang="ru-RU" sz="1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430887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Вспомнили </a:t>
            </a:r>
            <a:r>
              <a:rPr lang="ru-RU" altLang="ru-RU" sz="1400" dirty="0" smtClean="0">
                <a:solidFill>
                  <a:srgbClr val="0070C0"/>
                </a:solidFill>
              </a:rPr>
              <a:t>правописание букв </a:t>
            </a:r>
            <a:r>
              <a:rPr lang="ru-RU" altLang="ru-RU" sz="1400" i="1" u="sng" dirty="0" smtClean="0">
                <a:solidFill>
                  <a:srgbClr val="0070C0"/>
                </a:solidFill>
              </a:rPr>
              <a:t>А, У, И </a:t>
            </a:r>
            <a:r>
              <a:rPr lang="ru-RU" altLang="ru-RU" sz="1400" dirty="0" smtClean="0">
                <a:solidFill>
                  <a:srgbClr val="0070C0"/>
                </a:solidFill>
              </a:rPr>
              <a:t>после </a:t>
            </a:r>
            <a:r>
              <a:rPr lang="ru-RU" altLang="ru-RU" sz="1400" dirty="0" smtClean="0">
                <a:solidFill>
                  <a:srgbClr val="0070C0"/>
                </a:solidFill>
              </a:rPr>
              <a:t>шипящих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6" name="Овал 5"/>
          <p:cNvSpPr/>
          <p:nvPr/>
        </p:nvSpPr>
        <p:spPr>
          <a:xfrm>
            <a:off x="1082700" y="191045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ru-RU" sz="2800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335554"/>
            <a:ext cx="331236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Поговорили о </a:t>
            </a:r>
            <a:r>
              <a:rPr lang="ru-RU" sz="1400" kern="0" dirty="0" smtClean="0">
                <a:solidFill>
                  <a:srgbClr val="0070C0"/>
                </a:solidFill>
              </a:rPr>
              <a:t>правописании букв </a:t>
            </a:r>
            <a:r>
              <a:rPr lang="ru-RU" sz="1400" kern="0" dirty="0" smtClean="0">
                <a:solidFill>
                  <a:srgbClr val="0070C0"/>
                </a:solidFill>
              </a:rPr>
              <a:t>Ы </a:t>
            </a:r>
            <a:r>
              <a:rPr lang="ru-RU" sz="1400" kern="0" dirty="0" smtClean="0">
                <a:solidFill>
                  <a:srgbClr val="0070C0"/>
                </a:solidFill>
              </a:rPr>
              <a:t>и </a:t>
            </a:r>
            <a:r>
              <a:rPr lang="ru-RU" sz="1400" kern="0" dirty="0" err="1" smtClean="0">
                <a:solidFill>
                  <a:srgbClr val="0070C0"/>
                </a:solidFill>
              </a:rPr>
              <a:t>И</a:t>
            </a:r>
            <a:r>
              <a:rPr lang="ru-RU" sz="1400" kern="0" dirty="0" smtClean="0">
                <a:solidFill>
                  <a:srgbClr val="0070C0"/>
                </a:solidFill>
              </a:rPr>
              <a:t> после Ц. </a:t>
            </a:r>
            <a:r>
              <a:rPr lang="ru-RU" sz="1400" kern="0" dirty="0" smtClean="0">
                <a:solidFill>
                  <a:srgbClr val="0070C0"/>
                </a:solidFill>
              </a:rPr>
              <a:t>Употребление буквы </a:t>
            </a:r>
            <a:r>
              <a:rPr lang="ru-RU" sz="1400" kern="0" dirty="0" smtClean="0">
                <a:solidFill>
                  <a:srgbClr val="0070C0"/>
                </a:solidFill>
              </a:rPr>
              <a:t>Э</a:t>
            </a:r>
            <a:endParaRPr lang="ru-RU" sz="1400" kern="0" dirty="0" smtClean="0">
              <a:solidFill>
                <a:srgbClr val="0070C0"/>
              </a:solidFill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1802782" y="1983626"/>
            <a:ext cx="316835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Вспомнили </a:t>
            </a:r>
            <a:r>
              <a:rPr lang="ru-RU" sz="1400" kern="0" dirty="0" smtClean="0">
                <a:solidFill>
                  <a:srgbClr val="0070C0"/>
                </a:solidFill>
              </a:rPr>
              <a:t>правописание </a:t>
            </a:r>
            <a:r>
              <a:rPr lang="ru-RU" sz="1400" kern="0" dirty="0" smtClean="0">
                <a:solidFill>
                  <a:srgbClr val="0070C0"/>
                </a:solidFill>
              </a:rPr>
              <a:t>О и Ё </a:t>
            </a:r>
            <a:r>
              <a:rPr lang="ru-RU" sz="1400" kern="0" dirty="0" smtClean="0">
                <a:solidFill>
                  <a:srgbClr val="0070C0"/>
                </a:solidFill>
              </a:rPr>
              <a:t>после шипящих и </a:t>
            </a:r>
            <a:r>
              <a:rPr lang="ru-RU" sz="1400" kern="0" dirty="0" smtClean="0">
                <a:solidFill>
                  <a:srgbClr val="0070C0"/>
                </a:solidFill>
              </a:rPr>
              <a:t>Ц</a:t>
            </a:r>
            <a:endParaRPr lang="ru-RU" sz="1400" kern="0" dirty="0" smtClean="0">
              <a:solidFill>
                <a:srgbClr val="0070C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82700" y="2558529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4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30772" y="2610792"/>
            <a:ext cx="23936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  <a:latin typeface="Arial"/>
                <a:cs typeface="Arial"/>
              </a:rPr>
              <a:t>Вспомнили </a:t>
            </a:r>
            <a:r>
              <a:rPr lang="ru-RU" sz="1400" kern="0" dirty="0">
                <a:solidFill>
                  <a:srgbClr val="0070C0"/>
                </a:solidFill>
                <a:latin typeface="Arial"/>
                <a:cs typeface="Arial"/>
              </a:rPr>
              <a:t>перенос </a:t>
            </a:r>
            <a:r>
              <a:rPr lang="ru-RU" sz="1400" kern="0" dirty="0" smtClean="0">
                <a:solidFill>
                  <a:srgbClr val="0070C0"/>
                </a:solidFill>
                <a:latin typeface="Arial"/>
                <a:cs typeface="Arial"/>
              </a:rPr>
              <a:t>слова</a:t>
            </a:r>
            <a:endParaRPr lang="ru-RU" sz="1400" kern="0" dirty="0">
              <a:solidFill>
                <a:srgbClr val="0070C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818859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/>
      <p:bldP spid="8" grpId="0"/>
      <p:bldP spid="9" grpId="0" animBg="1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676" y="902345"/>
            <a:ext cx="4608512" cy="584775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Выполнить упражнение №74 на странице 58</a:t>
            </a:r>
          </a:p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Выполнить упражнение № 70 на странице </a:t>
            </a:r>
            <a:r>
              <a:rPr lang="ru-RU" sz="1400" dirty="0" smtClean="0"/>
              <a:t>55</a:t>
            </a:r>
            <a:endParaRPr lang="ru-RU" sz="1400" dirty="0" smtClean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336541"/>
            <a:ext cx="5214974" cy="3031599"/>
          </a:xfrm>
        </p:spPr>
        <p:txBody>
          <a:bodyPr/>
          <a:lstStyle/>
          <a:p>
            <a:pPr algn="ctr">
              <a:spcAft>
                <a:spcPts val="600"/>
              </a:spcAft>
            </a:pPr>
            <a:endParaRPr lang="ru-RU" sz="1100" dirty="0" smtClean="0">
              <a:solidFill>
                <a:schemeClr val="accent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ru-RU" sz="1100" dirty="0" smtClean="0">
                <a:solidFill>
                  <a:schemeClr val="accent1"/>
                </a:solidFill>
              </a:rPr>
              <a:t>Упражнение 65</a:t>
            </a:r>
          </a:p>
          <a:p>
            <a:pPr>
              <a:spcAft>
                <a:spcPts val="600"/>
              </a:spcAft>
            </a:pPr>
            <a:r>
              <a:rPr lang="ru-RU" sz="1100" dirty="0" smtClean="0"/>
              <a:t>Перепишите</a:t>
            </a:r>
            <a:r>
              <a:rPr lang="ru-RU" sz="1100" dirty="0" smtClean="0"/>
              <a:t>, вставляя, где необходимо, пропущенные буквы. Определите грамматическую форму слов с </a:t>
            </a:r>
            <a:r>
              <a:rPr lang="ru-RU" sz="1100" dirty="0" smtClean="0"/>
              <a:t>Ь.</a:t>
            </a:r>
            <a:endParaRPr lang="ru-RU" sz="1100" dirty="0" smtClean="0"/>
          </a:p>
          <a:p>
            <a:r>
              <a:rPr lang="ru-RU" sz="1100" dirty="0" smtClean="0">
                <a:solidFill>
                  <a:srgbClr val="0070C0"/>
                </a:solidFill>
              </a:rPr>
              <a:t>Образец: </a:t>
            </a:r>
            <a:r>
              <a:rPr lang="ru-RU" sz="1100" i="1" dirty="0" smtClean="0">
                <a:solidFill>
                  <a:srgbClr val="0070C0"/>
                </a:solidFill>
              </a:rPr>
              <a:t>Назначьте встречу</a:t>
            </a:r>
            <a:r>
              <a:rPr lang="ru-RU" sz="1100" dirty="0" smtClean="0">
                <a:solidFill>
                  <a:srgbClr val="0070C0"/>
                </a:solidFill>
              </a:rPr>
              <a:t> (</a:t>
            </a:r>
            <a:r>
              <a:rPr lang="ru-RU" sz="1100" dirty="0" err="1" smtClean="0">
                <a:solidFill>
                  <a:srgbClr val="0070C0"/>
                </a:solidFill>
              </a:rPr>
              <a:t>пов</a:t>
            </a:r>
            <a:r>
              <a:rPr lang="ru-RU" sz="1100" dirty="0" smtClean="0">
                <a:solidFill>
                  <a:srgbClr val="0070C0"/>
                </a:solidFill>
              </a:rPr>
              <a:t>. </a:t>
            </a:r>
            <a:r>
              <a:rPr lang="ru-RU" sz="1100" dirty="0" err="1" smtClean="0">
                <a:solidFill>
                  <a:srgbClr val="0070C0"/>
                </a:solidFill>
              </a:rPr>
              <a:t>накп</a:t>
            </a:r>
            <a:r>
              <a:rPr lang="ru-RU" sz="1100" dirty="0" smtClean="0">
                <a:solidFill>
                  <a:srgbClr val="0070C0"/>
                </a:solidFill>
              </a:rPr>
              <a:t>. глаг.).</a:t>
            </a:r>
          </a:p>
          <a:p>
            <a:r>
              <a:rPr lang="ru-RU" sz="1100" dirty="0" smtClean="0"/>
              <a:t>Правильная реч</a:t>
            </a:r>
            <a:r>
              <a:rPr lang="ru-RU" sz="1100" dirty="0" smtClean="0">
                <a:solidFill>
                  <a:srgbClr val="0070C0"/>
                </a:solidFill>
              </a:rPr>
              <a:t>ь (сущ. </a:t>
            </a:r>
            <a:r>
              <a:rPr lang="ru-RU" sz="1100" dirty="0" err="1" smtClean="0">
                <a:solidFill>
                  <a:srgbClr val="0070C0"/>
                </a:solidFill>
              </a:rPr>
              <a:t>жен.р</a:t>
            </a:r>
            <a:r>
              <a:rPr lang="ru-RU" sz="1100" dirty="0" smtClean="0">
                <a:solidFill>
                  <a:srgbClr val="0070C0"/>
                </a:solidFill>
              </a:rPr>
              <a:t>. 3 </a:t>
            </a:r>
            <a:r>
              <a:rPr lang="ru-RU" sz="1100" dirty="0" err="1" smtClean="0">
                <a:solidFill>
                  <a:srgbClr val="0070C0"/>
                </a:solidFill>
              </a:rPr>
              <a:t>скл</a:t>
            </a:r>
            <a:r>
              <a:rPr lang="ru-RU" sz="1100" dirty="0" smtClean="0">
                <a:solidFill>
                  <a:srgbClr val="0070C0"/>
                </a:solidFill>
              </a:rPr>
              <a:t>) </a:t>
            </a:r>
            <a:r>
              <a:rPr lang="ru-RU" sz="1100" dirty="0" smtClean="0"/>
              <a:t>, жду новых встре</a:t>
            </a:r>
            <a:r>
              <a:rPr lang="ru-RU" sz="1100" u="sng" dirty="0" smtClean="0">
                <a:solidFill>
                  <a:srgbClr val="0070C0"/>
                </a:solidFill>
              </a:rPr>
              <a:t>ч</a:t>
            </a:r>
          </a:p>
          <a:p>
            <a:r>
              <a:rPr lang="ru-RU" sz="1100" u="sng" dirty="0" smtClean="0">
                <a:solidFill>
                  <a:srgbClr val="0070C0"/>
                </a:solidFill>
              </a:rPr>
              <a:t>(</a:t>
            </a:r>
            <a:r>
              <a:rPr lang="ru-RU" sz="1100" u="sng" dirty="0" smtClean="0">
                <a:solidFill>
                  <a:srgbClr val="0070C0"/>
                </a:solidFill>
              </a:rPr>
              <a:t>сущ. в </a:t>
            </a:r>
            <a:r>
              <a:rPr lang="ru-RU" sz="1100" u="sng" dirty="0" err="1" smtClean="0">
                <a:solidFill>
                  <a:srgbClr val="0070C0"/>
                </a:solidFill>
              </a:rPr>
              <a:t>род.п</a:t>
            </a:r>
            <a:r>
              <a:rPr lang="ru-RU" sz="1100" u="sng" dirty="0" smtClean="0">
                <a:solidFill>
                  <a:srgbClr val="0070C0"/>
                </a:solidFill>
              </a:rPr>
              <a:t>. мн.ч)</a:t>
            </a:r>
            <a:r>
              <a:rPr lang="ru-RU" sz="1100" dirty="0" smtClean="0"/>
              <a:t>, модный пла</a:t>
            </a:r>
            <a:r>
              <a:rPr lang="ru-RU" sz="1100" u="sng" dirty="0" smtClean="0">
                <a:solidFill>
                  <a:srgbClr val="0070C0"/>
                </a:solidFill>
              </a:rPr>
              <a:t>щ (сущ.м.р.)</a:t>
            </a:r>
            <a:r>
              <a:rPr lang="ru-RU" sz="1100" dirty="0" smtClean="0"/>
              <a:t>, возле да</a:t>
            </a:r>
            <a:r>
              <a:rPr lang="ru-RU" sz="1100" u="sng" dirty="0" smtClean="0">
                <a:solidFill>
                  <a:srgbClr val="0070C0"/>
                </a:solidFill>
              </a:rPr>
              <a:t>ч (сущ. в </a:t>
            </a:r>
            <a:r>
              <a:rPr lang="ru-RU" sz="1100" u="sng" dirty="0" err="1" smtClean="0">
                <a:solidFill>
                  <a:srgbClr val="0070C0"/>
                </a:solidFill>
              </a:rPr>
              <a:t>род.п</a:t>
            </a:r>
            <a:r>
              <a:rPr lang="ru-RU" sz="1100" u="sng" dirty="0" smtClean="0">
                <a:solidFill>
                  <a:srgbClr val="0070C0"/>
                </a:solidFill>
              </a:rPr>
              <a:t>. мн.ч)</a:t>
            </a:r>
            <a:r>
              <a:rPr lang="ru-RU" sz="1100" dirty="0" smtClean="0"/>
              <a:t>, будеш</a:t>
            </a:r>
            <a:r>
              <a:rPr lang="ru-RU" sz="1100" dirty="0" smtClean="0">
                <a:solidFill>
                  <a:srgbClr val="0070C0"/>
                </a:solidFill>
              </a:rPr>
              <a:t>ь (гл. 2 лица, ед.ч.)</a:t>
            </a:r>
            <a:r>
              <a:rPr lang="ru-RU" sz="1100" dirty="0" smtClean="0"/>
              <a:t> печ</a:t>
            </a:r>
            <a:r>
              <a:rPr lang="ru-RU" sz="1100" dirty="0" smtClean="0">
                <a:solidFill>
                  <a:srgbClr val="0070C0"/>
                </a:solidFill>
              </a:rPr>
              <a:t>ь (</a:t>
            </a:r>
            <a:r>
              <a:rPr lang="ru-RU" sz="1100" dirty="0" err="1" smtClean="0">
                <a:solidFill>
                  <a:srgbClr val="0070C0"/>
                </a:solidFill>
              </a:rPr>
              <a:t>неопред</a:t>
            </a:r>
            <a:r>
              <a:rPr lang="ru-RU" sz="1100" dirty="0" smtClean="0">
                <a:solidFill>
                  <a:srgbClr val="0070C0"/>
                </a:solidFill>
              </a:rPr>
              <a:t>. форма гл)</a:t>
            </a:r>
            <a:r>
              <a:rPr lang="ru-RU" sz="1100" dirty="0" smtClean="0"/>
              <a:t>, булатный ме</a:t>
            </a:r>
            <a:r>
              <a:rPr lang="ru-RU" sz="1100" u="sng" dirty="0" smtClean="0">
                <a:solidFill>
                  <a:srgbClr val="00B0F0"/>
                </a:solidFill>
              </a:rPr>
              <a:t>ч (</a:t>
            </a:r>
            <a:r>
              <a:rPr lang="ru-RU" sz="1100" u="sng" dirty="0" err="1" smtClean="0">
                <a:solidFill>
                  <a:srgbClr val="0070C0"/>
                </a:solidFill>
              </a:rPr>
              <a:t>сущ.м.р</a:t>
            </a:r>
            <a:r>
              <a:rPr lang="ru-RU" sz="1100" u="sng" dirty="0" smtClean="0">
                <a:solidFill>
                  <a:srgbClr val="0070C0"/>
                </a:solidFill>
              </a:rPr>
              <a:t>)</a:t>
            </a:r>
            <a:r>
              <a:rPr lang="ru-RU" sz="1100" dirty="0" smtClean="0"/>
              <a:t>, нужна помощ</a:t>
            </a:r>
            <a:r>
              <a:rPr lang="ru-RU" sz="1100" dirty="0" smtClean="0">
                <a:solidFill>
                  <a:srgbClr val="0070C0"/>
                </a:solidFill>
              </a:rPr>
              <a:t>ь (сущ. </a:t>
            </a:r>
            <a:r>
              <a:rPr lang="ru-RU" sz="1100" dirty="0" err="1" smtClean="0">
                <a:solidFill>
                  <a:srgbClr val="0070C0"/>
                </a:solidFill>
              </a:rPr>
              <a:t>жен.р</a:t>
            </a:r>
            <a:r>
              <a:rPr lang="ru-RU" sz="1100" dirty="0" smtClean="0">
                <a:solidFill>
                  <a:srgbClr val="0070C0"/>
                </a:solidFill>
              </a:rPr>
              <a:t>. 3 </a:t>
            </a:r>
            <a:r>
              <a:rPr lang="ru-RU" sz="1100" dirty="0" err="1" smtClean="0">
                <a:solidFill>
                  <a:srgbClr val="0070C0"/>
                </a:solidFill>
              </a:rPr>
              <a:t>скл</a:t>
            </a:r>
            <a:r>
              <a:rPr lang="ru-RU" sz="1100" dirty="0" smtClean="0">
                <a:solidFill>
                  <a:srgbClr val="0070C0"/>
                </a:solidFill>
              </a:rPr>
              <a:t>)</a:t>
            </a:r>
            <a:r>
              <a:rPr lang="ru-RU" sz="1100" dirty="0" smtClean="0"/>
              <a:t>, юноша горя</a:t>
            </a:r>
            <a:r>
              <a:rPr lang="ru-RU" sz="1100" u="sng" dirty="0" smtClean="0">
                <a:solidFill>
                  <a:srgbClr val="0070C0"/>
                </a:solidFill>
              </a:rPr>
              <a:t>ч (</a:t>
            </a:r>
            <a:r>
              <a:rPr lang="ru-RU" sz="1100" u="sng" dirty="0" err="1" smtClean="0">
                <a:solidFill>
                  <a:srgbClr val="0070C0"/>
                </a:solidFill>
              </a:rPr>
              <a:t>кр.прил</a:t>
            </a:r>
            <a:r>
              <a:rPr lang="ru-RU" sz="1100" u="sng" dirty="0" smtClean="0">
                <a:solidFill>
                  <a:srgbClr val="0070C0"/>
                </a:solidFill>
              </a:rPr>
              <a:t>)</a:t>
            </a:r>
            <a:r>
              <a:rPr lang="ru-RU" sz="1100" dirty="0" smtClean="0"/>
              <a:t>, выходиш</a:t>
            </a:r>
            <a:r>
              <a:rPr lang="ru-RU" sz="1100" dirty="0" smtClean="0">
                <a:solidFill>
                  <a:srgbClr val="0070C0"/>
                </a:solidFill>
              </a:rPr>
              <a:t>ь(гл. 2 лица, ед.ч.)</a:t>
            </a:r>
            <a:r>
              <a:rPr lang="ru-RU" sz="1100" dirty="0" smtClean="0"/>
              <a:t> заму</a:t>
            </a:r>
            <a:r>
              <a:rPr lang="ru-RU" sz="1100" u="sng" dirty="0" smtClean="0">
                <a:solidFill>
                  <a:srgbClr val="0070C0"/>
                </a:solidFill>
              </a:rPr>
              <a:t>ж</a:t>
            </a:r>
            <a:r>
              <a:rPr lang="ru-RU" sz="1100" dirty="0" smtClean="0"/>
              <a:t>(наречие </a:t>
            </a:r>
            <a:r>
              <a:rPr lang="ru-RU" sz="1100" dirty="0" err="1" smtClean="0">
                <a:solidFill>
                  <a:srgbClr val="0070C0"/>
                </a:solidFill>
              </a:rPr>
              <a:t>искл</a:t>
            </a:r>
            <a:r>
              <a:rPr lang="ru-RU" sz="1100" dirty="0" smtClean="0"/>
              <a:t>), чувствует  фальш</a:t>
            </a:r>
            <a:r>
              <a:rPr lang="ru-RU" sz="1100" dirty="0" smtClean="0">
                <a:solidFill>
                  <a:srgbClr val="0070C0"/>
                </a:solidFill>
              </a:rPr>
              <a:t>ь (сущ. </a:t>
            </a:r>
            <a:r>
              <a:rPr lang="ru-RU" sz="1100" dirty="0" err="1" smtClean="0">
                <a:solidFill>
                  <a:srgbClr val="0070C0"/>
                </a:solidFill>
              </a:rPr>
              <a:t>жен.р</a:t>
            </a:r>
            <a:r>
              <a:rPr lang="ru-RU" sz="1100" dirty="0" smtClean="0">
                <a:solidFill>
                  <a:srgbClr val="0070C0"/>
                </a:solidFill>
              </a:rPr>
              <a:t>. 3 </a:t>
            </a:r>
            <a:r>
              <a:rPr lang="ru-RU" sz="1100" dirty="0" err="1" smtClean="0">
                <a:solidFill>
                  <a:srgbClr val="0070C0"/>
                </a:solidFill>
              </a:rPr>
              <a:t>скл</a:t>
            </a:r>
            <a:r>
              <a:rPr lang="ru-RU" sz="1100" dirty="0" smtClean="0">
                <a:solidFill>
                  <a:srgbClr val="0070C0"/>
                </a:solidFill>
              </a:rPr>
              <a:t>)</a:t>
            </a:r>
            <a:r>
              <a:rPr lang="ru-RU" sz="1100" dirty="0" smtClean="0"/>
              <a:t>, </a:t>
            </a:r>
            <a:r>
              <a:rPr lang="ru-RU" sz="1100" dirty="0" smtClean="0"/>
              <a:t>малы</a:t>
            </a:r>
            <a:r>
              <a:rPr lang="ru-RU" sz="1100" dirty="0" smtClean="0">
                <a:solidFill>
                  <a:srgbClr val="0070C0"/>
                </a:solidFill>
              </a:rPr>
              <a:t>ш</a:t>
            </a:r>
            <a:r>
              <a:rPr lang="ru-RU" sz="1100" u="sng" dirty="0" smtClean="0">
                <a:solidFill>
                  <a:srgbClr val="0070C0"/>
                </a:solidFill>
              </a:rPr>
              <a:t>(</a:t>
            </a:r>
            <a:r>
              <a:rPr lang="ru-RU" sz="1100" u="sng" dirty="0" err="1" smtClean="0">
                <a:solidFill>
                  <a:srgbClr val="0070C0"/>
                </a:solidFill>
              </a:rPr>
              <a:t>сущ.м.р</a:t>
            </a:r>
            <a:r>
              <a:rPr lang="ru-RU" sz="1100" u="sng" dirty="0" smtClean="0">
                <a:solidFill>
                  <a:srgbClr val="0070C0"/>
                </a:solidFill>
              </a:rPr>
              <a:t>.)</a:t>
            </a:r>
            <a:r>
              <a:rPr lang="ru-RU" sz="1100" dirty="0" smtClean="0"/>
              <a:t>, похо</a:t>
            </a:r>
            <a:r>
              <a:rPr lang="ru-RU" sz="1100" dirty="0" smtClean="0">
                <a:solidFill>
                  <a:srgbClr val="0070C0"/>
                </a:solidFill>
              </a:rPr>
              <a:t>ж</a:t>
            </a:r>
            <a:r>
              <a:rPr lang="ru-RU" sz="1100" u="sng" dirty="0" smtClean="0">
                <a:solidFill>
                  <a:srgbClr val="0070C0"/>
                </a:solidFill>
              </a:rPr>
              <a:t>(</a:t>
            </a:r>
            <a:r>
              <a:rPr lang="ru-RU" sz="1100" u="sng" dirty="0" err="1" smtClean="0">
                <a:solidFill>
                  <a:srgbClr val="0070C0"/>
                </a:solidFill>
              </a:rPr>
              <a:t>кр.прил</a:t>
            </a:r>
            <a:r>
              <a:rPr lang="ru-RU" sz="1100" u="sng" dirty="0" smtClean="0">
                <a:solidFill>
                  <a:srgbClr val="0070C0"/>
                </a:solidFill>
              </a:rPr>
              <a:t>)</a:t>
            </a:r>
            <a:r>
              <a:rPr lang="en-US" sz="1100" dirty="0"/>
              <a:t> </a:t>
            </a:r>
            <a:r>
              <a:rPr lang="ru-RU" sz="1100" dirty="0" smtClean="0"/>
              <a:t>на </a:t>
            </a:r>
            <a:r>
              <a:rPr lang="ru-RU" sz="1100" dirty="0" smtClean="0"/>
              <a:t>отца, утеш</a:t>
            </a:r>
            <a:r>
              <a:rPr lang="ru-RU" sz="1100" dirty="0" smtClean="0">
                <a:solidFill>
                  <a:srgbClr val="0070C0"/>
                </a:solidFill>
              </a:rPr>
              <a:t>ь</a:t>
            </a:r>
            <a:r>
              <a:rPr lang="ru-RU" sz="1100" dirty="0" smtClean="0"/>
              <a:t>тесь </a:t>
            </a:r>
            <a:r>
              <a:rPr lang="ru-RU" sz="1100" dirty="0" smtClean="0">
                <a:solidFill>
                  <a:srgbClr val="0070C0"/>
                </a:solidFill>
              </a:rPr>
              <a:t>(</a:t>
            </a:r>
            <a:r>
              <a:rPr lang="ru-RU" sz="1100" dirty="0" err="1" smtClean="0">
                <a:solidFill>
                  <a:srgbClr val="0070C0"/>
                </a:solidFill>
              </a:rPr>
              <a:t>пов</a:t>
            </a:r>
            <a:r>
              <a:rPr lang="ru-RU" sz="1100" dirty="0" smtClean="0">
                <a:solidFill>
                  <a:srgbClr val="0070C0"/>
                </a:solidFill>
              </a:rPr>
              <a:t>. </a:t>
            </a:r>
            <a:r>
              <a:rPr lang="ru-RU" sz="1100" dirty="0" err="1" smtClean="0">
                <a:solidFill>
                  <a:srgbClr val="0070C0"/>
                </a:solidFill>
              </a:rPr>
              <a:t>накп</a:t>
            </a:r>
            <a:r>
              <a:rPr lang="ru-RU" sz="1100" dirty="0" smtClean="0">
                <a:solidFill>
                  <a:srgbClr val="0070C0"/>
                </a:solidFill>
              </a:rPr>
              <a:t>. </a:t>
            </a:r>
            <a:r>
              <a:rPr lang="ru-RU" sz="1100" dirty="0" err="1" smtClean="0">
                <a:solidFill>
                  <a:srgbClr val="0070C0"/>
                </a:solidFill>
              </a:rPr>
              <a:t>глаг</a:t>
            </a:r>
            <a:r>
              <a:rPr lang="ru-RU" sz="1100" dirty="0" smtClean="0"/>
              <a:t>), </a:t>
            </a:r>
            <a:r>
              <a:rPr lang="en-US" sz="1100" dirty="0" smtClean="0"/>
              <a:t>                 </a:t>
            </a:r>
            <a:r>
              <a:rPr lang="ru-RU" sz="1100" dirty="0" smtClean="0"/>
              <a:t>пора </a:t>
            </a:r>
            <a:r>
              <a:rPr lang="ru-RU" sz="1100" dirty="0" smtClean="0"/>
              <a:t>стрич</a:t>
            </a:r>
            <a:r>
              <a:rPr lang="ru-RU" sz="1100" dirty="0" smtClean="0">
                <a:solidFill>
                  <a:srgbClr val="0070C0"/>
                </a:solidFill>
              </a:rPr>
              <a:t>ь(</a:t>
            </a:r>
            <a:r>
              <a:rPr lang="ru-RU" sz="1100" dirty="0" err="1" smtClean="0">
                <a:solidFill>
                  <a:srgbClr val="0070C0"/>
                </a:solidFill>
              </a:rPr>
              <a:t>неопред</a:t>
            </a:r>
            <a:r>
              <a:rPr lang="ru-RU" sz="1100" dirty="0" smtClean="0">
                <a:solidFill>
                  <a:srgbClr val="0070C0"/>
                </a:solidFill>
              </a:rPr>
              <a:t>. форма гл)</a:t>
            </a:r>
            <a:r>
              <a:rPr lang="ru-RU" sz="1100" dirty="0" smtClean="0"/>
              <a:t> овец, упал навзнич</a:t>
            </a:r>
            <a:r>
              <a:rPr lang="ru-RU" sz="1100" dirty="0" smtClean="0">
                <a:solidFill>
                  <a:srgbClr val="0070C0"/>
                </a:solidFill>
              </a:rPr>
              <a:t>ь(</a:t>
            </a:r>
            <a:r>
              <a:rPr lang="ru-RU" sz="1100" dirty="0" err="1" smtClean="0">
                <a:solidFill>
                  <a:srgbClr val="0070C0"/>
                </a:solidFill>
              </a:rPr>
              <a:t>нареч</a:t>
            </a:r>
            <a:r>
              <a:rPr lang="ru-RU" sz="1100" dirty="0" smtClean="0">
                <a:solidFill>
                  <a:srgbClr val="0070C0"/>
                </a:solidFill>
              </a:rPr>
              <a:t>)</a:t>
            </a:r>
            <a:r>
              <a:rPr lang="ru-RU" sz="1100" dirty="0" smtClean="0"/>
              <a:t>, </a:t>
            </a:r>
            <a:r>
              <a:rPr lang="ru-RU" sz="1100" dirty="0" smtClean="0"/>
              <a:t>спряч</a:t>
            </a:r>
            <a:r>
              <a:rPr lang="ru-RU" sz="1100" dirty="0" smtClean="0">
                <a:solidFill>
                  <a:srgbClr val="0070C0"/>
                </a:solidFill>
              </a:rPr>
              <a:t>ь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0070C0"/>
                </a:solidFill>
              </a:rPr>
              <a:t>(</a:t>
            </a:r>
            <a:r>
              <a:rPr lang="ru-RU" sz="1100" dirty="0" err="1" smtClean="0">
                <a:solidFill>
                  <a:srgbClr val="0070C0"/>
                </a:solidFill>
              </a:rPr>
              <a:t>повел.накл.гл</a:t>
            </a:r>
            <a:r>
              <a:rPr lang="ru-RU" sz="1100" dirty="0" smtClean="0">
                <a:solidFill>
                  <a:srgbClr val="0070C0"/>
                </a:solidFill>
              </a:rPr>
              <a:t>)</a:t>
            </a:r>
            <a:r>
              <a:rPr lang="en-US" sz="1100" dirty="0" smtClean="0">
                <a:solidFill>
                  <a:srgbClr val="0070C0"/>
                </a:solidFill>
              </a:rPr>
              <a:t> </a:t>
            </a:r>
            <a:r>
              <a:rPr lang="ru-RU" sz="1100" dirty="0" smtClean="0"/>
              <a:t>наш </a:t>
            </a:r>
            <a:r>
              <a:rPr lang="ru-RU" sz="1100" dirty="0" smtClean="0"/>
              <a:t>выигры</a:t>
            </a:r>
            <a:r>
              <a:rPr lang="ru-RU" sz="1100" dirty="0" smtClean="0">
                <a:solidFill>
                  <a:srgbClr val="0070C0"/>
                </a:solidFill>
              </a:rPr>
              <a:t>ш</a:t>
            </a:r>
            <a:r>
              <a:rPr lang="ru-RU" sz="1100" dirty="0" smtClean="0"/>
              <a:t>, обознач</a:t>
            </a:r>
            <a:r>
              <a:rPr lang="ru-RU" sz="1100" dirty="0" smtClean="0">
                <a:solidFill>
                  <a:srgbClr val="0070C0"/>
                </a:solidFill>
              </a:rPr>
              <a:t>ь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0070C0"/>
                </a:solidFill>
              </a:rPr>
              <a:t>(</a:t>
            </a:r>
            <a:r>
              <a:rPr lang="ru-RU" sz="1100" dirty="0" err="1" smtClean="0">
                <a:solidFill>
                  <a:srgbClr val="0070C0"/>
                </a:solidFill>
              </a:rPr>
              <a:t>повел.накл.гл</a:t>
            </a:r>
            <a:r>
              <a:rPr lang="ru-RU" sz="1100" dirty="0" smtClean="0"/>
              <a:t>) количество, несёш</a:t>
            </a:r>
            <a:r>
              <a:rPr lang="ru-RU" sz="1100" dirty="0" smtClean="0">
                <a:solidFill>
                  <a:srgbClr val="0070C0"/>
                </a:solidFill>
              </a:rPr>
              <a:t>ь</a:t>
            </a:r>
            <a:r>
              <a:rPr lang="ru-RU" sz="1100" dirty="0" smtClean="0"/>
              <a:t>ся (2л.ед.ч.гл) вскач</a:t>
            </a:r>
            <a:r>
              <a:rPr lang="ru-RU" sz="1100" dirty="0" smtClean="0">
                <a:solidFill>
                  <a:srgbClr val="0070C0"/>
                </a:solidFill>
              </a:rPr>
              <a:t>ь(</a:t>
            </a:r>
            <a:r>
              <a:rPr lang="ru-RU" sz="1100" dirty="0" err="1" smtClean="0">
                <a:solidFill>
                  <a:srgbClr val="0070C0"/>
                </a:solidFill>
              </a:rPr>
              <a:t>нареч</a:t>
            </a:r>
            <a:r>
              <a:rPr lang="ru-RU" sz="1100" dirty="0" smtClean="0">
                <a:solidFill>
                  <a:srgbClr val="0070C0"/>
                </a:solidFill>
              </a:rPr>
              <a:t>)</a:t>
            </a:r>
            <a:r>
              <a:rPr lang="ru-RU" sz="1100" dirty="0" smtClean="0"/>
              <a:t>, ненужная вещ</a:t>
            </a:r>
            <a:r>
              <a:rPr lang="ru-RU" sz="1100" dirty="0" smtClean="0">
                <a:solidFill>
                  <a:srgbClr val="0070C0"/>
                </a:solidFill>
              </a:rPr>
              <a:t>ь(</a:t>
            </a:r>
            <a:r>
              <a:rPr lang="ru-RU" sz="1100" dirty="0" err="1" smtClean="0">
                <a:solidFill>
                  <a:srgbClr val="0070C0"/>
                </a:solidFill>
              </a:rPr>
              <a:t>сущ.жен.р</a:t>
            </a:r>
            <a:r>
              <a:rPr lang="ru-RU" sz="1100" dirty="0" smtClean="0">
                <a:solidFill>
                  <a:srgbClr val="0070C0"/>
                </a:solidFill>
              </a:rPr>
              <a:t>. 3 </a:t>
            </a:r>
            <a:r>
              <a:rPr lang="ru-RU" sz="1100" dirty="0" err="1" smtClean="0">
                <a:solidFill>
                  <a:srgbClr val="0070C0"/>
                </a:solidFill>
              </a:rPr>
              <a:t>скл</a:t>
            </a:r>
            <a:r>
              <a:rPr lang="ru-RU" sz="1100" dirty="0" smtClean="0">
                <a:solidFill>
                  <a:srgbClr val="0070C0"/>
                </a:solidFill>
              </a:rPr>
              <a:t>)</a:t>
            </a:r>
            <a:r>
              <a:rPr lang="ru-RU" sz="1100" dirty="0" smtClean="0"/>
              <a:t>, обнаруж</a:t>
            </a:r>
            <a:r>
              <a:rPr lang="ru-RU" sz="1100" dirty="0" smtClean="0">
                <a:solidFill>
                  <a:srgbClr val="0070C0"/>
                </a:solidFill>
              </a:rPr>
              <a:t>ь</a:t>
            </a:r>
            <a:r>
              <a:rPr lang="ru-RU" sz="1100" dirty="0" smtClean="0"/>
              <a:t>те </a:t>
            </a:r>
            <a:r>
              <a:rPr lang="ru-RU" sz="1100" dirty="0" smtClean="0">
                <a:solidFill>
                  <a:srgbClr val="0070C0"/>
                </a:solidFill>
              </a:rPr>
              <a:t>(</a:t>
            </a:r>
            <a:r>
              <a:rPr lang="ru-RU" sz="1100" dirty="0" err="1" smtClean="0">
                <a:solidFill>
                  <a:srgbClr val="0070C0"/>
                </a:solidFill>
              </a:rPr>
              <a:t>повел.накл</a:t>
            </a:r>
            <a:r>
              <a:rPr lang="ru-RU" sz="1100" dirty="0" smtClean="0">
                <a:solidFill>
                  <a:srgbClr val="0070C0"/>
                </a:solidFill>
              </a:rPr>
              <a:t>) </a:t>
            </a:r>
            <a:r>
              <a:rPr lang="ru-RU" sz="1100" dirty="0" smtClean="0"/>
              <a:t>неисправность.</a:t>
            </a:r>
          </a:p>
          <a:p>
            <a:pPr algn="ctr">
              <a:spcAft>
                <a:spcPts val="600"/>
              </a:spcAft>
            </a:pPr>
            <a:endParaRPr lang="ru-RU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2"/>
            <a:ext cx="4935243" cy="2600712"/>
          </a:xfrm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rgbClr val="0070C0"/>
                </a:solidFill>
              </a:rPr>
              <a:t>Упражнение № 68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Перепишите, вставляя пропущенные буквы. 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Объясните свой выбор написания </a:t>
            </a:r>
            <a:r>
              <a:rPr lang="ru-RU" i="1" dirty="0" smtClean="0"/>
              <a:t>Ы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i="1" dirty="0" err="1" smtClean="0"/>
              <a:t>И</a:t>
            </a:r>
            <a:r>
              <a:rPr lang="ru-RU" i="1" dirty="0" smtClean="0"/>
              <a:t> </a:t>
            </a:r>
            <a:r>
              <a:rPr lang="ru-RU" dirty="0" smtClean="0"/>
              <a:t>после </a:t>
            </a:r>
            <a:r>
              <a:rPr lang="ru-RU" dirty="0" smtClean="0"/>
              <a:t>приставок.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Меж</a:t>
            </a:r>
            <a:r>
              <a:rPr lang="ru-RU" dirty="0" err="1" smtClean="0">
                <a:solidFill>
                  <a:srgbClr val="0070C0"/>
                </a:solidFill>
              </a:rPr>
              <a:t>и</a:t>
            </a:r>
            <a:r>
              <a:rPr lang="ru-RU" dirty="0" err="1" smtClean="0"/>
              <a:t>здательское</a:t>
            </a:r>
            <a:r>
              <a:rPr lang="ru-RU" dirty="0" smtClean="0"/>
              <a:t> дело, сверх</a:t>
            </a:r>
            <a:r>
              <a:rPr lang="ru-RU" dirty="0" smtClean="0">
                <a:solidFill>
                  <a:srgbClr val="0070C0"/>
                </a:solidFill>
              </a:rPr>
              <a:t>и</a:t>
            </a:r>
            <a:r>
              <a:rPr lang="ru-RU" dirty="0" smtClean="0"/>
              <a:t>зысканный вкус, под</a:t>
            </a:r>
            <a:r>
              <a:rPr lang="ru-RU" dirty="0" smtClean="0">
                <a:solidFill>
                  <a:srgbClr val="0070C0"/>
                </a:solidFill>
              </a:rPr>
              <a:t>ы</a:t>
            </a:r>
            <a:r>
              <a:rPr lang="ru-RU" dirty="0" smtClean="0"/>
              <a:t>тожить расходы, из</a:t>
            </a:r>
            <a:r>
              <a:rPr lang="ru-RU" dirty="0" smtClean="0">
                <a:solidFill>
                  <a:srgbClr val="0070C0"/>
                </a:solidFill>
              </a:rPr>
              <a:t>ы</a:t>
            </a:r>
            <a:r>
              <a:rPr lang="ru-RU" dirty="0" smtClean="0"/>
              <a:t>скать возможности, небез</a:t>
            </a:r>
            <a:r>
              <a:rPr lang="ru-RU" dirty="0" smtClean="0">
                <a:solidFill>
                  <a:srgbClr val="0070C0"/>
                </a:solidFill>
              </a:rPr>
              <a:t>ы</a:t>
            </a:r>
            <a:r>
              <a:rPr lang="ru-RU" dirty="0" smtClean="0"/>
              <a:t>нтересное сообщение, бороться с без</a:t>
            </a:r>
            <a:r>
              <a:rPr lang="ru-RU" dirty="0" smtClean="0">
                <a:solidFill>
                  <a:srgbClr val="0070C0"/>
                </a:solidFill>
              </a:rPr>
              <a:t>ы</a:t>
            </a:r>
            <a:r>
              <a:rPr lang="ru-RU" dirty="0" smtClean="0"/>
              <a:t>дейностью, пред</a:t>
            </a:r>
            <a:r>
              <a:rPr lang="ru-RU" dirty="0" smtClean="0">
                <a:solidFill>
                  <a:srgbClr val="0070C0"/>
                </a:solidFill>
              </a:rPr>
              <a:t>ы</a:t>
            </a:r>
            <a:r>
              <a:rPr lang="ru-RU" dirty="0" smtClean="0"/>
              <a:t>стория биографии, меж</a:t>
            </a:r>
            <a:r>
              <a:rPr lang="ru-RU" dirty="0" smtClean="0">
                <a:solidFill>
                  <a:srgbClr val="0070C0"/>
                </a:solidFill>
              </a:rPr>
              <a:t>и</a:t>
            </a:r>
            <a:r>
              <a:rPr lang="ru-RU" dirty="0" smtClean="0"/>
              <a:t>нститутский турнир, </a:t>
            </a:r>
            <a:r>
              <a:rPr lang="ru-RU" dirty="0" err="1" smtClean="0"/>
              <a:t>сверх</a:t>
            </a:r>
            <a:r>
              <a:rPr lang="ru-RU" dirty="0" err="1" smtClean="0">
                <a:solidFill>
                  <a:srgbClr val="0070C0"/>
                </a:solidFill>
              </a:rPr>
              <a:t>и</a:t>
            </a:r>
            <a:r>
              <a:rPr lang="ru-RU" dirty="0" err="1" smtClean="0"/>
              <a:t>зобретательный</a:t>
            </a:r>
            <a:r>
              <a:rPr lang="ru-RU" dirty="0" smtClean="0"/>
              <a:t> человек, </a:t>
            </a:r>
            <a:r>
              <a:rPr lang="ru-RU" dirty="0" err="1" smtClean="0"/>
              <a:t>пред</a:t>
            </a:r>
            <a:r>
              <a:rPr lang="ru-RU" dirty="0" err="1" smtClean="0">
                <a:solidFill>
                  <a:srgbClr val="0070C0"/>
                </a:solidFill>
              </a:rPr>
              <a:t>ы</a:t>
            </a:r>
            <a:r>
              <a:rPr lang="ru-RU" dirty="0" err="1" smtClean="0"/>
              <a:t>юньские</a:t>
            </a:r>
            <a:r>
              <a:rPr lang="ru-RU" dirty="0" smtClean="0"/>
              <a:t> события, без</a:t>
            </a:r>
            <a:r>
              <a:rPr lang="ru-RU" dirty="0" smtClean="0">
                <a:solidFill>
                  <a:srgbClr val="0070C0"/>
                </a:solidFill>
              </a:rPr>
              <a:t>ы</a:t>
            </a:r>
            <a:r>
              <a:rPr lang="ru-RU" dirty="0" smtClean="0"/>
              <a:t>мянная могила, без</a:t>
            </a:r>
            <a:r>
              <a:rPr lang="ru-RU" dirty="0" smtClean="0">
                <a:solidFill>
                  <a:srgbClr val="0070C0"/>
                </a:solidFill>
              </a:rPr>
              <a:t>ы</a:t>
            </a:r>
            <a:r>
              <a:rPr lang="ru-RU" dirty="0" smtClean="0"/>
              <a:t>сходное горе, удачная контр</a:t>
            </a:r>
            <a:r>
              <a:rPr lang="ru-RU" dirty="0" smtClean="0">
                <a:solidFill>
                  <a:srgbClr val="0070C0"/>
                </a:solidFill>
              </a:rPr>
              <a:t>и</a:t>
            </a:r>
            <a:r>
              <a:rPr lang="ru-RU" dirty="0" smtClean="0"/>
              <a:t>гра, распространять дез</a:t>
            </a:r>
            <a:r>
              <a:rPr lang="ru-RU" dirty="0" smtClean="0">
                <a:solidFill>
                  <a:srgbClr val="0070C0"/>
                </a:solidFill>
              </a:rPr>
              <a:t>и</a:t>
            </a:r>
            <a:r>
              <a:rPr lang="ru-RU" dirty="0" smtClean="0"/>
              <a:t>нформацию, провести дез</a:t>
            </a:r>
            <a:r>
              <a:rPr lang="ru-RU" dirty="0" smtClean="0">
                <a:solidFill>
                  <a:srgbClr val="0070C0"/>
                </a:solidFill>
              </a:rPr>
              <a:t>и</a:t>
            </a:r>
            <a:r>
              <a:rPr lang="ru-RU" dirty="0" smtClean="0"/>
              <a:t>нфекцию, с</a:t>
            </a:r>
            <a:r>
              <a:rPr lang="ru-RU" dirty="0" smtClean="0">
                <a:solidFill>
                  <a:srgbClr val="0070C0"/>
                </a:solidFill>
              </a:rPr>
              <a:t>ы</a:t>
            </a:r>
            <a:r>
              <a:rPr lang="ru-RU" dirty="0" smtClean="0"/>
              <a:t>грать роль.</a:t>
            </a:r>
          </a:p>
          <a:p>
            <a:pPr algn="ctr">
              <a:spcBef>
                <a:spcPts val="600"/>
              </a:spcBef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525446" y="122228"/>
            <a:ext cx="4213321" cy="35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pPr marL="193053" indent="-193053" algn="ctr"/>
            <a:r>
              <a:rPr lang="ru-RU" sz="2000" b="1" dirty="0">
                <a:solidFill>
                  <a:schemeClr val="bg1"/>
                </a:solidFill>
              </a:rPr>
              <a:t>Буквы А, У, И после шипящих</a:t>
            </a: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126134" y="608410"/>
            <a:ext cx="3828851" cy="29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pPr algn="ctr"/>
            <a:r>
              <a:rPr lang="ru-RU" sz="1600" b="1" dirty="0" err="1"/>
              <a:t>ча</a:t>
            </a:r>
            <a:r>
              <a:rPr lang="ru-RU" sz="1600" b="1" dirty="0"/>
              <a:t> – </a:t>
            </a:r>
            <a:r>
              <a:rPr lang="ru-RU" sz="1600" b="1" dirty="0" err="1"/>
              <a:t>ща</a:t>
            </a:r>
            <a:r>
              <a:rPr lang="ru-RU" sz="1600" b="1" dirty="0"/>
              <a:t>, чу – </a:t>
            </a:r>
            <a:r>
              <a:rPr lang="ru-RU" sz="1600" b="1" dirty="0" err="1"/>
              <a:t>щу</a:t>
            </a:r>
            <a:r>
              <a:rPr lang="ru-RU" sz="1600" b="1" dirty="0"/>
              <a:t>,  </a:t>
            </a:r>
            <a:r>
              <a:rPr lang="ru-RU" sz="1600" b="1" dirty="0" err="1"/>
              <a:t>жи</a:t>
            </a:r>
            <a:r>
              <a:rPr lang="ru-RU" sz="1600" b="1" dirty="0"/>
              <a:t> – </a:t>
            </a:r>
            <a:r>
              <a:rPr lang="ru-RU" sz="1600" b="1" dirty="0" err="1"/>
              <a:t>ши</a:t>
            </a:r>
            <a:endParaRPr lang="ru-RU" sz="1600" dirty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382570" y="1122359"/>
            <a:ext cx="2594606" cy="134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sz="1400" dirty="0"/>
              <a:t>при</a:t>
            </a:r>
            <a:r>
              <a:rPr lang="ru-RU" sz="1400" b="1" dirty="0">
                <a:solidFill>
                  <a:srgbClr val="FF0000"/>
                </a:solidFill>
              </a:rPr>
              <a:t>щу</a:t>
            </a:r>
            <a:r>
              <a:rPr lang="ru-RU" sz="1400" dirty="0"/>
              <a:t>рить глаза</a:t>
            </a:r>
          </a:p>
          <a:p>
            <a:r>
              <a:rPr lang="ru-RU" sz="1400" b="1" dirty="0">
                <a:solidFill>
                  <a:srgbClr val="FF0000"/>
                </a:solidFill>
              </a:rPr>
              <a:t>чу</a:t>
            </a:r>
            <a:r>
              <a:rPr lang="ru-RU" sz="1400" dirty="0"/>
              <a:t>десный доктор</a:t>
            </a:r>
          </a:p>
          <a:p>
            <a:r>
              <a:rPr lang="ru-RU" sz="1400" dirty="0"/>
              <a:t>до</a:t>
            </a:r>
            <a:r>
              <a:rPr lang="ru-RU" sz="1400" b="1" dirty="0">
                <a:solidFill>
                  <a:srgbClr val="FF0000"/>
                </a:solidFill>
              </a:rPr>
              <a:t>ща</a:t>
            </a:r>
            <a:r>
              <a:rPr lang="ru-RU" sz="1400" dirty="0"/>
              <a:t>тая перегородка</a:t>
            </a:r>
          </a:p>
          <a:p>
            <a:r>
              <a:rPr lang="ru-RU" sz="1400" dirty="0"/>
              <a:t>мостовая из брус</a:t>
            </a:r>
            <a:r>
              <a:rPr lang="ru-RU" sz="1400" b="1" dirty="0">
                <a:solidFill>
                  <a:srgbClr val="FF0000"/>
                </a:solidFill>
              </a:rPr>
              <a:t>ча</a:t>
            </a:r>
            <a:r>
              <a:rPr lang="ru-RU" sz="1400" dirty="0"/>
              <a:t>тки</a:t>
            </a:r>
          </a:p>
          <a:p>
            <a:r>
              <a:rPr lang="ru-RU" sz="1400" dirty="0"/>
              <a:t>сменить </a:t>
            </a:r>
            <a:r>
              <a:rPr lang="ru-RU" sz="1400" b="1" dirty="0">
                <a:solidFill>
                  <a:srgbClr val="FF0000"/>
                </a:solidFill>
              </a:rPr>
              <a:t>ши</a:t>
            </a:r>
            <a:r>
              <a:rPr lang="ru-RU" sz="1400" dirty="0"/>
              <a:t>ны</a:t>
            </a:r>
          </a:p>
          <a:p>
            <a:r>
              <a:rPr lang="ru-RU" sz="1400" dirty="0"/>
              <a:t>новые лы</a:t>
            </a:r>
            <a:r>
              <a:rPr lang="ru-RU" sz="1400" b="1" dirty="0">
                <a:solidFill>
                  <a:srgbClr val="FF0000"/>
                </a:solidFill>
              </a:rPr>
              <a:t>жи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198218" y="946415"/>
            <a:ext cx="2387401" cy="171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pPr algn="ctr"/>
            <a:r>
              <a:rPr lang="ru-RU" sz="1050" u="sng" dirty="0"/>
              <a:t>Исключение:</a:t>
            </a:r>
            <a:endParaRPr lang="ru-RU" sz="1050" dirty="0"/>
          </a:p>
          <a:p>
            <a:pPr algn="ctr"/>
            <a:r>
              <a:rPr lang="ru-RU" sz="1400" b="1" dirty="0">
                <a:solidFill>
                  <a:srgbClr val="FF0000"/>
                </a:solidFill>
              </a:rPr>
              <a:t>брошюра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</a:rPr>
              <a:t>жюри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</a:rPr>
              <a:t>парашют</a:t>
            </a:r>
          </a:p>
          <a:p>
            <a:pPr algn="ctr"/>
            <a:r>
              <a:rPr lang="ru-RU" sz="1050" b="1" dirty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ru-RU" sz="1050" b="1" dirty="0"/>
              <a:t>собственные имена иноязычного происхождения:</a:t>
            </a:r>
          </a:p>
          <a:p>
            <a:pPr algn="ctr"/>
            <a:r>
              <a:rPr lang="ru-RU" sz="1200" b="1" dirty="0" err="1">
                <a:solidFill>
                  <a:srgbClr val="FF0000"/>
                </a:solidFill>
              </a:rPr>
              <a:t>Жюль</a:t>
            </a:r>
            <a:r>
              <a:rPr lang="ru-RU" sz="1200" b="1" dirty="0">
                <a:solidFill>
                  <a:srgbClr val="FF0000"/>
                </a:solidFill>
              </a:rPr>
              <a:t> Верн</a:t>
            </a:r>
          </a:p>
          <a:p>
            <a:pPr algn="ctr"/>
            <a:r>
              <a:rPr lang="ru-RU" sz="1200" b="1" dirty="0" err="1" smtClean="0">
                <a:solidFill>
                  <a:srgbClr val="FF0000"/>
                </a:solidFill>
              </a:rPr>
              <a:t>Лонжюмо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WordArt 4"/>
          <p:cNvSpPr>
            <a:spLocks noChangeArrowheads="1" noChangeShapeType="1" noTextEdit="1"/>
          </p:cNvSpPr>
          <p:nvPr/>
        </p:nvSpPr>
        <p:spPr bwMode="auto">
          <a:xfrm>
            <a:off x="454008" y="122227"/>
            <a:ext cx="4969447" cy="610118"/>
          </a:xfrm>
          <a:prstGeom prst="rect">
            <a:avLst/>
          </a:prstGeom>
        </p:spPr>
        <p:txBody>
          <a:bodyPr wrap="none" lIns="51481" tIns="25740" rIns="51481" bIns="25740" fromWordArt="1">
            <a:prstTxWarp prst="textPlain">
              <a:avLst>
                <a:gd name="adj" fmla="val 50159"/>
              </a:avLst>
            </a:prstTxWarp>
          </a:bodyPr>
          <a:lstStyle/>
          <a:p>
            <a:pPr algn="ctr"/>
            <a:r>
              <a:rPr lang="ru-RU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Буквы И-Ы после Ц</a:t>
            </a: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454008" y="836607"/>
            <a:ext cx="2225239" cy="2214578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endParaRPr lang="ru-RU" sz="1100" b="1" dirty="0">
              <a:solidFill>
                <a:srgbClr val="008000"/>
              </a:solidFill>
              <a:latin typeface="Times New Roman" pitchFamily="18" charset="0"/>
            </a:endParaRPr>
          </a:p>
          <a:p>
            <a:pPr algn="ctr"/>
            <a:endParaRPr lang="ru-RU" sz="1100" dirty="0"/>
          </a:p>
          <a:p>
            <a:pPr algn="ctr">
              <a:buFontTx/>
              <a:buChar char="•"/>
            </a:pPr>
            <a:r>
              <a:rPr lang="ru-RU" sz="1100" dirty="0"/>
              <a:t> </a:t>
            </a:r>
            <a:r>
              <a:rPr lang="ru-RU" sz="1400" dirty="0"/>
              <a:t>в корнях слов</a:t>
            </a:r>
          </a:p>
          <a:p>
            <a:pPr algn="ctr">
              <a:buFontTx/>
              <a:buChar char="•"/>
            </a:pPr>
            <a:endParaRPr lang="ru-RU" sz="1400" dirty="0"/>
          </a:p>
          <a:p>
            <a:pPr algn="ctr"/>
            <a:r>
              <a:rPr lang="ru-RU" sz="1400" b="1" dirty="0">
                <a:solidFill>
                  <a:schemeClr val="accent2"/>
                </a:solidFill>
              </a:rPr>
              <a:t>цифра, цинга</a:t>
            </a:r>
          </a:p>
          <a:p>
            <a:pPr algn="ctr"/>
            <a:endParaRPr lang="ru-RU" sz="1400" b="1" dirty="0">
              <a:solidFill>
                <a:schemeClr val="accent2"/>
              </a:solidFill>
            </a:endParaRPr>
          </a:p>
          <a:p>
            <a:pPr algn="ctr">
              <a:buFontTx/>
              <a:buChar char="•"/>
            </a:pPr>
            <a:r>
              <a:rPr lang="ru-RU" sz="1100" dirty="0"/>
              <a:t> </a:t>
            </a:r>
            <a:r>
              <a:rPr lang="ru-RU" sz="1400" dirty="0"/>
              <a:t>в словах на – </a:t>
            </a:r>
            <a:r>
              <a:rPr lang="ru-RU" sz="1400" b="1" dirty="0" err="1">
                <a:solidFill>
                  <a:schemeClr val="hlink"/>
                </a:solidFill>
              </a:rPr>
              <a:t>ция</a:t>
            </a:r>
            <a:endParaRPr lang="ru-RU" sz="1400" b="1" dirty="0">
              <a:solidFill>
                <a:schemeClr val="hlink"/>
              </a:solidFill>
            </a:endParaRPr>
          </a:p>
          <a:p>
            <a:pPr algn="ctr"/>
            <a:r>
              <a:rPr lang="ru-RU" sz="1400" b="1" dirty="0">
                <a:solidFill>
                  <a:schemeClr val="accent2"/>
                </a:solidFill>
              </a:rPr>
              <a:t>корпорация, авиация</a:t>
            </a:r>
          </a:p>
          <a:p>
            <a:pPr algn="ctr"/>
            <a:endParaRPr lang="ru-RU" sz="1400" b="1" dirty="0">
              <a:solidFill>
                <a:schemeClr val="accent2"/>
              </a:solidFill>
            </a:endParaRPr>
          </a:p>
        </p:txBody>
      </p:sp>
      <p:sp>
        <p:nvSpPr>
          <p:cNvPr id="115719" name="Arc 7"/>
          <p:cNvSpPr>
            <a:spLocks/>
          </p:cNvSpPr>
          <p:nvPr/>
        </p:nvSpPr>
        <p:spPr bwMode="auto">
          <a:xfrm rot="10305221" flipH="1" flipV="1">
            <a:off x="1021027" y="1690777"/>
            <a:ext cx="426429" cy="102904"/>
          </a:xfrm>
          <a:custGeom>
            <a:avLst/>
            <a:gdLst>
              <a:gd name="T0" fmla="*/ 0 w 33712"/>
              <a:gd name="T1" fmla="*/ 393762 h 21600"/>
              <a:gd name="T2" fmla="*/ 13566323 w 33712"/>
              <a:gd name="T3" fmla="*/ 1860762 h 21600"/>
              <a:gd name="T4" fmla="*/ 4972683 w 33712"/>
              <a:gd name="T5" fmla="*/ 2189842 h 21600"/>
              <a:gd name="T6" fmla="*/ 0 60000 65536"/>
              <a:gd name="T7" fmla="*/ 0 60000 65536"/>
              <a:gd name="T8" fmla="*/ 0 60000 65536"/>
              <a:gd name="T9" fmla="*/ 0 w 33712"/>
              <a:gd name="T10" fmla="*/ 0 h 21600"/>
              <a:gd name="T11" fmla="*/ 33712 w 33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712" h="21600" fill="none" extrusionOk="0">
                <a:moveTo>
                  <a:pt x="-1" y="3883"/>
                </a:moveTo>
                <a:cubicBezTo>
                  <a:pt x="3624" y="1355"/>
                  <a:pt x="7937" y="-1"/>
                  <a:pt x="12357" y="0"/>
                </a:cubicBezTo>
                <a:cubicBezTo>
                  <a:pt x="23032" y="0"/>
                  <a:pt x="32107" y="7799"/>
                  <a:pt x="33711" y="18354"/>
                </a:cubicBezTo>
              </a:path>
              <a:path w="33712" h="21600" stroke="0" extrusionOk="0">
                <a:moveTo>
                  <a:pt x="-1" y="3883"/>
                </a:moveTo>
                <a:cubicBezTo>
                  <a:pt x="3624" y="1355"/>
                  <a:pt x="7937" y="-1"/>
                  <a:pt x="12357" y="0"/>
                </a:cubicBezTo>
                <a:cubicBezTo>
                  <a:pt x="23032" y="0"/>
                  <a:pt x="32107" y="7799"/>
                  <a:pt x="33711" y="18354"/>
                </a:cubicBezTo>
                <a:lnTo>
                  <a:pt x="12357" y="21600"/>
                </a:lnTo>
                <a:lnTo>
                  <a:pt x="-1" y="3883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endParaRPr lang="ru-RU"/>
          </a:p>
        </p:txBody>
      </p:sp>
      <p:sp>
        <p:nvSpPr>
          <p:cNvPr id="115720" name="Arc 8"/>
          <p:cNvSpPr>
            <a:spLocks/>
          </p:cNvSpPr>
          <p:nvPr/>
        </p:nvSpPr>
        <p:spPr bwMode="auto">
          <a:xfrm rot="10305221" flipH="1" flipV="1">
            <a:off x="1656667" y="1724578"/>
            <a:ext cx="426429" cy="102904"/>
          </a:xfrm>
          <a:custGeom>
            <a:avLst/>
            <a:gdLst>
              <a:gd name="T0" fmla="*/ 0 w 33712"/>
              <a:gd name="T1" fmla="*/ 393774 h 21600"/>
              <a:gd name="T2" fmla="*/ 13566323 w 33712"/>
              <a:gd name="T3" fmla="*/ 1860771 h 21600"/>
              <a:gd name="T4" fmla="*/ 4972683 w 33712"/>
              <a:gd name="T5" fmla="*/ 2189863 h 21600"/>
              <a:gd name="T6" fmla="*/ 0 60000 65536"/>
              <a:gd name="T7" fmla="*/ 0 60000 65536"/>
              <a:gd name="T8" fmla="*/ 0 60000 65536"/>
              <a:gd name="T9" fmla="*/ 0 w 33712"/>
              <a:gd name="T10" fmla="*/ 0 h 21600"/>
              <a:gd name="T11" fmla="*/ 33712 w 33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712" h="21600" fill="none" extrusionOk="0">
                <a:moveTo>
                  <a:pt x="-1" y="3883"/>
                </a:moveTo>
                <a:cubicBezTo>
                  <a:pt x="3624" y="1355"/>
                  <a:pt x="7937" y="-1"/>
                  <a:pt x="12357" y="0"/>
                </a:cubicBezTo>
                <a:cubicBezTo>
                  <a:pt x="23032" y="0"/>
                  <a:pt x="32107" y="7799"/>
                  <a:pt x="33711" y="18354"/>
                </a:cubicBezTo>
              </a:path>
              <a:path w="33712" h="21600" stroke="0" extrusionOk="0">
                <a:moveTo>
                  <a:pt x="-1" y="3883"/>
                </a:moveTo>
                <a:cubicBezTo>
                  <a:pt x="3624" y="1355"/>
                  <a:pt x="7937" y="-1"/>
                  <a:pt x="12357" y="0"/>
                </a:cubicBezTo>
                <a:cubicBezTo>
                  <a:pt x="23032" y="0"/>
                  <a:pt x="32107" y="7799"/>
                  <a:pt x="33711" y="18354"/>
                </a:cubicBezTo>
                <a:lnTo>
                  <a:pt x="12357" y="21600"/>
                </a:lnTo>
                <a:lnTo>
                  <a:pt x="-1" y="3883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endParaRPr lang="ru-RU"/>
          </a:p>
        </p:txBody>
      </p:sp>
      <p:sp>
        <p:nvSpPr>
          <p:cNvPr id="115726" name="Rectangle 14"/>
          <p:cNvSpPr>
            <a:spLocks noChangeArrowheads="1"/>
          </p:cNvSpPr>
          <p:nvPr/>
        </p:nvSpPr>
        <p:spPr bwMode="auto">
          <a:xfrm>
            <a:off x="3097214" y="848585"/>
            <a:ext cx="2225238" cy="2214000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51481" tIns="25740" rIns="51481" bIns="25740" anchor="ctr"/>
          <a:lstStyle/>
          <a:p>
            <a:pPr algn="ctr"/>
            <a:endParaRPr lang="ru-RU" sz="1100" b="1" dirty="0">
              <a:solidFill>
                <a:srgbClr val="008000"/>
              </a:solidFill>
              <a:latin typeface="Times New Roman" pitchFamily="18" charset="0"/>
            </a:endParaRPr>
          </a:p>
          <a:p>
            <a:pPr algn="ctr"/>
            <a:endParaRPr lang="ru-RU" sz="1100" b="1" dirty="0">
              <a:solidFill>
                <a:srgbClr val="008000"/>
              </a:solidFill>
              <a:latin typeface="Times New Roman" pitchFamily="18" charset="0"/>
            </a:endParaRPr>
          </a:p>
          <a:p>
            <a:pPr algn="ctr"/>
            <a:endParaRPr lang="ru-RU" sz="1100" b="1" dirty="0">
              <a:solidFill>
                <a:srgbClr val="008000"/>
              </a:solidFill>
              <a:latin typeface="Times New Roman" pitchFamily="18" charset="0"/>
            </a:endParaRPr>
          </a:p>
          <a:p>
            <a:pPr algn="ctr">
              <a:buFontTx/>
              <a:buChar char="•"/>
            </a:pPr>
            <a:endParaRPr lang="ru-RU" sz="1100" dirty="0" smtClean="0"/>
          </a:p>
          <a:p>
            <a:pPr algn="ctr">
              <a:buFontTx/>
              <a:buChar char="•"/>
            </a:pPr>
            <a:r>
              <a:rPr lang="ru-RU" sz="1400" dirty="0" smtClean="0"/>
              <a:t>В </a:t>
            </a:r>
            <a:r>
              <a:rPr lang="ru-RU" sz="1400" dirty="0"/>
              <a:t>суффиксе – ЫН</a:t>
            </a:r>
          </a:p>
          <a:p>
            <a:pPr algn="ctr"/>
            <a:r>
              <a:rPr lang="ru-RU" sz="1400" b="1" dirty="0">
                <a:solidFill>
                  <a:schemeClr val="accent2"/>
                </a:solidFill>
              </a:rPr>
              <a:t>Сестрицын, </a:t>
            </a:r>
            <a:r>
              <a:rPr lang="ru-RU" sz="1400" b="1" dirty="0" err="1">
                <a:solidFill>
                  <a:schemeClr val="accent2"/>
                </a:solidFill>
              </a:rPr>
              <a:t>куницын</a:t>
            </a:r>
            <a:endParaRPr lang="ru-RU" sz="1400" b="1" dirty="0">
              <a:solidFill>
                <a:schemeClr val="accent2"/>
              </a:solidFill>
            </a:endParaRPr>
          </a:p>
          <a:p>
            <a:pPr algn="ctr">
              <a:buFontTx/>
              <a:buChar char="•"/>
            </a:pPr>
            <a:r>
              <a:rPr lang="ru-RU" sz="1100" dirty="0"/>
              <a:t> </a:t>
            </a:r>
            <a:r>
              <a:rPr lang="ru-RU" sz="1400" dirty="0"/>
              <a:t>в </a:t>
            </a:r>
            <a:r>
              <a:rPr lang="ru-RU" sz="1400" dirty="0" smtClean="0"/>
              <a:t>окончаниях </a:t>
            </a:r>
          </a:p>
          <a:p>
            <a:pPr algn="ctr"/>
            <a:r>
              <a:rPr lang="ru-RU" sz="1400" b="1" dirty="0" smtClean="0">
                <a:solidFill>
                  <a:schemeClr val="accent2"/>
                </a:solidFill>
              </a:rPr>
              <a:t>улицы, </a:t>
            </a:r>
            <a:r>
              <a:rPr lang="ru-RU" sz="1400" b="1" dirty="0">
                <a:solidFill>
                  <a:schemeClr val="accent2"/>
                </a:solidFill>
              </a:rPr>
              <a:t>птицы</a:t>
            </a:r>
          </a:p>
          <a:p>
            <a:pPr algn="ctr">
              <a:buFontTx/>
              <a:buChar char="•"/>
            </a:pPr>
            <a:r>
              <a:rPr lang="ru-RU" sz="1100" dirty="0" smtClean="0"/>
              <a:t> </a:t>
            </a:r>
            <a:r>
              <a:rPr lang="ru-RU" sz="1100" dirty="0"/>
              <a:t>в корнях </a:t>
            </a:r>
            <a:r>
              <a:rPr lang="ru-RU" sz="1100" dirty="0" smtClean="0"/>
              <a:t>слов-исключений</a:t>
            </a:r>
            <a:endParaRPr lang="ru-RU" sz="1100" b="1" dirty="0">
              <a:solidFill>
                <a:schemeClr val="hlink"/>
              </a:solidFill>
            </a:endParaRPr>
          </a:p>
          <a:p>
            <a:pPr algn="ctr"/>
            <a:r>
              <a:rPr lang="ru-RU" sz="1100" b="1" dirty="0">
                <a:solidFill>
                  <a:schemeClr val="accent2"/>
                </a:solidFill>
              </a:rPr>
              <a:t>цыган, цыпленок,</a:t>
            </a:r>
          </a:p>
          <a:p>
            <a:pPr algn="ctr"/>
            <a:r>
              <a:rPr lang="ru-RU" sz="1100" b="1" dirty="0">
                <a:solidFill>
                  <a:schemeClr val="accent2"/>
                </a:solidFill>
              </a:rPr>
              <a:t> на цыпочки, цыц, цыкнуть</a:t>
            </a:r>
            <a:r>
              <a:rPr lang="ru-RU" sz="1400" b="1" dirty="0">
                <a:solidFill>
                  <a:schemeClr val="accent2"/>
                </a:solidFill>
              </a:rPr>
              <a:t> </a:t>
            </a:r>
          </a:p>
          <a:p>
            <a:pPr algn="ctr"/>
            <a:endParaRPr lang="ru-RU" sz="1400" b="1" dirty="0">
              <a:solidFill>
                <a:schemeClr val="accent2"/>
              </a:solidFill>
            </a:endParaRPr>
          </a:p>
        </p:txBody>
      </p:sp>
      <p:sp>
        <p:nvSpPr>
          <p:cNvPr id="115727" name="WordArt 15"/>
          <p:cNvSpPr>
            <a:spLocks noChangeArrowheads="1" noChangeShapeType="1" noTextEdit="1"/>
          </p:cNvSpPr>
          <p:nvPr/>
        </p:nvSpPr>
        <p:spPr bwMode="auto">
          <a:xfrm>
            <a:off x="567571" y="1077110"/>
            <a:ext cx="2043055" cy="178767"/>
          </a:xfrm>
          <a:prstGeom prst="rect">
            <a:avLst/>
          </a:prstGeom>
        </p:spPr>
        <p:txBody>
          <a:bodyPr wrap="none" lIns="51481" tIns="25740" rIns="51481" bIns="25740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1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После </a:t>
            </a:r>
            <a:r>
              <a:rPr lang="ru-RU" sz="1100" b="1" i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ц</a:t>
            </a:r>
            <a:r>
              <a:rPr lang="ru-RU" sz="11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буква И пишется:</a:t>
            </a:r>
          </a:p>
        </p:txBody>
      </p:sp>
      <p:sp>
        <p:nvSpPr>
          <p:cNvPr id="9" name="WordArt 15"/>
          <p:cNvSpPr>
            <a:spLocks noChangeArrowheads="1" noChangeShapeType="1" noTextEdit="1"/>
          </p:cNvSpPr>
          <p:nvPr/>
        </p:nvSpPr>
        <p:spPr bwMode="auto">
          <a:xfrm>
            <a:off x="3242940" y="1083618"/>
            <a:ext cx="2043055" cy="178767"/>
          </a:xfrm>
          <a:prstGeom prst="rect">
            <a:avLst/>
          </a:prstGeom>
        </p:spPr>
        <p:txBody>
          <a:bodyPr wrap="none" lIns="51481" tIns="25740" rIns="51481" bIns="25740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1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После ц буква </a:t>
            </a:r>
            <a:r>
              <a:rPr lang="ru-RU" sz="11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Ы</a:t>
            </a:r>
            <a:r>
              <a:rPr lang="ru-RU" sz="1100" b="1" i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11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пишется: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17" grpId="0" animBg="1"/>
      <p:bldP spid="115719" grpId="0" animBg="1"/>
      <p:bldP spid="115720" grpId="0" animBg="1"/>
      <p:bldP spid="115726" grpId="0" animBg="1"/>
      <p:bldP spid="11572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WordArt 4"/>
          <p:cNvSpPr>
            <a:spLocks noChangeArrowheads="1" noChangeShapeType="1" noTextEdit="1"/>
          </p:cNvSpPr>
          <p:nvPr/>
        </p:nvSpPr>
        <p:spPr bwMode="auto">
          <a:xfrm>
            <a:off x="596885" y="122227"/>
            <a:ext cx="4056798" cy="512472"/>
          </a:xfrm>
          <a:prstGeom prst="rect">
            <a:avLst/>
          </a:prstGeom>
        </p:spPr>
        <p:txBody>
          <a:bodyPr wrap="none" lIns="51481" tIns="25740" rIns="51481" bIns="25740" fromWordArt="1">
            <a:prstTxWarp prst="textPlain">
              <a:avLst>
                <a:gd name="adj" fmla="val 49611"/>
              </a:avLst>
            </a:prstTxWarp>
          </a:bodyPr>
          <a:lstStyle/>
          <a:p>
            <a:pPr algn="ctr"/>
            <a:r>
              <a:rPr lang="ru-RU" sz="1600" b="1" i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В каком слове пишется буква И?</a:t>
            </a: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385388" y="974957"/>
            <a:ext cx="1952964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100" b="1" dirty="0">
                <a:solidFill>
                  <a:srgbClr val="285000"/>
                </a:solidFill>
              </a:rPr>
              <a:t>НА Ц…ПОЧКАХ</a:t>
            </a:r>
          </a:p>
        </p:txBody>
      </p:sp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385388" y="1383568"/>
            <a:ext cx="1952964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100" b="1" dirty="0">
                <a:solidFill>
                  <a:srgbClr val="285000"/>
                </a:solidFill>
              </a:rPr>
              <a:t>ПЫШНЫЕ РЕСНИЦ…</a:t>
            </a:r>
          </a:p>
        </p:txBody>
      </p:sp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385388" y="1826730"/>
            <a:ext cx="1952964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100" b="1" dirty="0">
                <a:solidFill>
                  <a:srgbClr val="285000"/>
                </a:solidFill>
              </a:rPr>
              <a:t>Ц…РКУЛЬ</a:t>
            </a:r>
          </a:p>
        </p:txBody>
      </p:sp>
      <p:sp>
        <p:nvSpPr>
          <p:cNvPr id="130056" name="Rectangle 8"/>
          <p:cNvSpPr>
            <a:spLocks noChangeArrowheads="1"/>
          </p:cNvSpPr>
          <p:nvPr/>
        </p:nvSpPr>
        <p:spPr bwMode="auto">
          <a:xfrm>
            <a:off x="385388" y="2235341"/>
            <a:ext cx="1952964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100" b="1" dirty="0">
                <a:solidFill>
                  <a:srgbClr val="285000"/>
                </a:solidFill>
              </a:rPr>
              <a:t>Ц…ПЛЕНОК</a:t>
            </a:r>
          </a:p>
        </p:txBody>
      </p:sp>
      <p:pic>
        <p:nvPicPr>
          <p:cNvPr id="130057" name="Picture 9" descr="ИВАН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6763" y="941157"/>
            <a:ext cx="946953" cy="88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8" name="Picture 10" descr="ИВАН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1809" y="2235341"/>
            <a:ext cx="946953" cy="88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9" name="AutoShape 11"/>
          <p:cNvSpPr>
            <a:spLocks noChangeArrowheads="1"/>
          </p:cNvSpPr>
          <p:nvPr/>
        </p:nvSpPr>
        <p:spPr bwMode="auto">
          <a:xfrm>
            <a:off x="3881905" y="770652"/>
            <a:ext cx="1702713" cy="612916"/>
          </a:xfrm>
          <a:prstGeom prst="cloudCallout">
            <a:avLst>
              <a:gd name="adj1" fmla="val -45120"/>
              <a:gd name="adj2" fmla="val 64704"/>
            </a:avLst>
          </a:prstGeom>
          <a:gradFill rotWithShape="1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1481" tIns="25740" rIns="51481" bIns="25740" anchor="ctr"/>
          <a:lstStyle/>
          <a:p>
            <a:pPr algn="ctr"/>
            <a:r>
              <a:rPr lang="ru-RU" sz="900" b="1" dirty="0">
                <a:solidFill>
                  <a:schemeClr val="accent2"/>
                </a:solidFill>
              </a:rPr>
              <a:t>Отлично! Ты справился! Так держать!</a:t>
            </a:r>
          </a:p>
        </p:txBody>
      </p:sp>
      <p:sp>
        <p:nvSpPr>
          <p:cNvPr id="130060" name="AutoShape 12"/>
          <p:cNvSpPr>
            <a:spLocks noChangeArrowheads="1"/>
          </p:cNvSpPr>
          <p:nvPr/>
        </p:nvSpPr>
        <p:spPr bwMode="auto">
          <a:xfrm>
            <a:off x="3881905" y="1826730"/>
            <a:ext cx="1702713" cy="612916"/>
          </a:xfrm>
          <a:prstGeom prst="cloudCallout">
            <a:avLst>
              <a:gd name="adj1" fmla="val -50412"/>
              <a:gd name="adj2" fmla="val 59069"/>
            </a:avLst>
          </a:prstGeom>
          <a:gradFill rotWithShape="1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1481" tIns="25740" rIns="51481" bIns="2574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Увы! Ты ошибся! Подумай ещё!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0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30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30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5"/>
                  </p:tgtEl>
                </p:cond>
              </p:nextCondLst>
            </p:seq>
          </p:childTnLst>
        </p:cTn>
      </p:par>
    </p:tnLst>
    <p:bldLst>
      <p:bldP spid="130052" grpId="0" animBg="1"/>
      <p:bldP spid="130053" grpId="0" animBg="1"/>
      <p:bldP spid="130054" grpId="0" animBg="1"/>
      <p:bldP spid="130055" grpId="0" animBg="1"/>
      <p:bldP spid="130056" grpId="0" animBg="1"/>
      <p:bldP spid="130059" grpId="0" animBg="1"/>
      <p:bldP spid="130060" grpId="0" animBg="1"/>
      <p:bldP spid="13006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WordArt 4"/>
          <p:cNvSpPr>
            <a:spLocks noChangeArrowheads="1" noChangeShapeType="1" noTextEdit="1"/>
          </p:cNvSpPr>
          <p:nvPr/>
        </p:nvSpPr>
        <p:spPr bwMode="auto">
          <a:xfrm>
            <a:off x="596885" y="122227"/>
            <a:ext cx="4056798" cy="512472"/>
          </a:xfrm>
          <a:prstGeom prst="rect">
            <a:avLst/>
          </a:prstGeom>
        </p:spPr>
        <p:txBody>
          <a:bodyPr wrap="none" lIns="51481" tIns="25740" rIns="51481" bIns="25740" fromWordArt="1">
            <a:prstTxWarp prst="textPlain">
              <a:avLst>
                <a:gd name="adj" fmla="val 49611"/>
              </a:avLst>
            </a:prstTxWarp>
          </a:bodyPr>
          <a:lstStyle/>
          <a:p>
            <a:pPr algn="ctr"/>
            <a:r>
              <a:rPr lang="ru-RU" sz="1600" b="1" i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Проверим</a:t>
            </a:r>
            <a:endParaRPr lang="ru-RU" sz="1600" b="1" i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385388" y="974957"/>
            <a:ext cx="1952964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100" b="1" dirty="0">
                <a:solidFill>
                  <a:srgbClr val="285000"/>
                </a:solidFill>
              </a:rPr>
              <a:t>НА </a:t>
            </a:r>
            <a:r>
              <a:rPr lang="ru-RU" sz="1100" b="1" dirty="0" smtClean="0">
                <a:solidFill>
                  <a:srgbClr val="285000"/>
                </a:solidFill>
              </a:rPr>
              <a:t>Ц</a:t>
            </a:r>
            <a:r>
              <a:rPr lang="ru-RU" sz="1100" b="1" dirty="0" smtClean="0">
                <a:solidFill>
                  <a:srgbClr val="0070C0"/>
                </a:solidFill>
              </a:rPr>
              <a:t>Ы</a:t>
            </a:r>
            <a:r>
              <a:rPr lang="ru-RU" sz="1100" b="1" dirty="0" smtClean="0">
                <a:solidFill>
                  <a:srgbClr val="285000"/>
                </a:solidFill>
              </a:rPr>
              <a:t>ПОЧКАХ</a:t>
            </a:r>
            <a:endParaRPr lang="ru-RU" sz="1100" b="1" dirty="0">
              <a:solidFill>
                <a:srgbClr val="285000"/>
              </a:solidFill>
            </a:endParaRPr>
          </a:p>
        </p:txBody>
      </p:sp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385388" y="1383568"/>
            <a:ext cx="1952964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100" b="1" dirty="0">
                <a:solidFill>
                  <a:srgbClr val="285000"/>
                </a:solidFill>
              </a:rPr>
              <a:t>ПЫШНЫЕ </a:t>
            </a:r>
            <a:r>
              <a:rPr lang="ru-RU" sz="1100" b="1" dirty="0" smtClean="0">
                <a:solidFill>
                  <a:srgbClr val="285000"/>
                </a:solidFill>
              </a:rPr>
              <a:t>РЕСНИЦ</a:t>
            </a:r>
            <a:r>
              <a:rPr lang="ru-RU" sz="1100" b="1" dirty="0" smtClean="0">
                <a:solidFill>
                  <a:srgbClr val="0070C0"/>
                </a:solidFill>
              </a:rPr>
              <a:t>Ы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385388" y="1826730"/>
            <a:ext cx="1952964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100" b="1" dirty="0" smtClean="0">
                <a:solidFill>
                  <a:srgbClr val="285000"/>
                </a:solidFill>
              </a:rPr>
              <a:t>Ц</a:t>
            </a:r>
            <a:r>
              <a:rPr lang="ru-RU" sz="1100" b="1" dirty="0" smtClean="0">
                <a:solidFill>
                  <a:srgbClr val="0070C0"/>
                </a:solidFill>
              </a:rPr>
              <a:t>И</a:t>
            </a:r>
            <a:r>
              <a:rPr lang="ru-RU" sz="1100" b="1" dirty="0" smtClean="0">
                <a:solidFill>
                  <a:srgbClr val="285000"/>
                </a:solidFill>
              </a:rPr>
              <a:t>РКУЛЬ</a:t>
            </a:r>
            <a:endParaRPr lang="ru-RU" sz="1100" b="1" dirty="0">
              <a:solidFill>
                <a:srgbClr val="285000"/>
              </a:solidFill>
            </a:endParaRPr>
          </a:p>
        </p:txBody>
      </p:sp>
      <p:sp>
        <p:nvSpPr>
          <p:cNvPr id="130056" name="Rectangle 8"/>
          <p:cNvSpPr>
            <a:spLocks noChangeArrowheads="1"/>
          </p:cNvSpPr>
          <p:nvPr/>
        </p:nvSpPr>
        <p:spPr bwMode="auto">
          <a:xfrm>
            <a:off x="385388" y="2235341"/>
            <a:ext cx="1952964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 algn="ctr">
              <a:defRPr/>
            </a:pPr>
            <a:r>
              <a:rPr lang="ru-RU" sz="1100" b="1" dirty="0" smtClean="0">
                <a:solidFill>
                  <a:srgbClr val="285000"/>
                </a:solidFill>
              </a:rPr>
              <a:t>Ц</a:t>
            </a:r>
            <a:r>
              <a:rPr lang="ru-RU" sz="1100" b="1" dirty="0" smtClean="0">
                <a:solidFill>
                  <a:srgbClr val="0070C0"/>
                </a:solidFill>
              </a:rPr>
              <a:t>Ы</a:t>
            </a:r>
            <a:r>
              <a:rPr lang="ru-RU" sz="1100" b="1" dirty="0" smtClean="0">
                <a:solidFill>
                  <a:srgbClr val="285000"/>
                </a:solidFill>
              </a:rPr>
              <a:t>ПЛЕНОК</a:t>
            </a:r>
            <a:endParaRPr lang="ru-RU" sz="1100" b="1" dirty="0">
              <a:solidFill>
                <a:srgbClr val="285000"/>
              </a:solidFill>
            </a:endParaRPr>
          </a:p>
        </p:txBody>
      </p:sp>
      <p:pic>
        <p:nvPicPr>
          <p:cNvPr id="130057" name="Picture 9" descr="ИВАН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7280" y="1765301"/>
            <a:ext cx="946953" cy="88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9" name="AutoShape 11"/>
          <p:cNvSpPr>
            <a:spLocks noChangeArrowheads="1"/>
          </p:cNvSpPr>
          <p:nvPr/>
        </p:nvSpPr>
        <p:spPr bwMode="auto">
          <a:xfrm>
            <a:off x="3881905" y="770652"/>
            <a:ext cx="1702713" cy="612916"/>
          </a:xfrm>
          <a:prstGeom prst="cloudCallout">
            <a:avLst>
              <a:gd name="adj1" fmla="val -45120"/>
              <a:gd name="adj2" fmla="val 64704"/>
            </a:avLst>
          </a:prstGeom>
          <a:gradFill rotWithShape="1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1481" tIns="25740" rIns="51481" bIns="25740" anchor="ctr"/>
          <a:lstStyle/>
          <a:p>
            <a:pPr algn="ctr"/>
            <a:r>
              <a:rPr lang="ru-RU" sz="900" b="1" dirty="0">
                <a:solidFill>
                  <a:schemeClr val="accent2"/>
                </a:solidFill>
              </a:rPr>
              <a:t>Отлично! Ты справился! Так держать!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35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0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0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0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5"/>
                  </p:tgtEl>
                </p:cond>
              </p:nextCondLst>
            </p:seq>
          </p:childTnLst>
        </p:cTn>
      </p:par>
    </p:tnLst>
    <p:bldLst>
      <p:bldP spid="130052" grpId="0" animBg="1"/>
      <p:bldP spid="130053" grpId="0" animBg="1"/>
      <p:bldP spid="130054" grpId="0" animBg="1"/>
      <p:bldP spid="130055" grpId="0" animBg="1"/>
      <p:bldP spid="130056" grpId="0" animBg="1"/>
      <p:bldP spid="1300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WordArt 4"/>
          <p:cNvSpPr>
            <a:spLocks noChangeArrowheads="1" noChangeShapeType="1" noTextEdit="1"/>
          </p:cNvSpPr>
          <p:nvPr/>
        </p:nvSpPr>
        <p:spPr bwMode="auto">
          <a:xfrm>
            <a:off x="1025512" y="122226"/>
            <a:ext cx="3541563" cy="218783"/>
          </a:xfrm>
          <a:prstGeom prst="rect">
            <a:avLst/>
          </a:prstGeom>
        </p:spPr>
        <p:txBody>
          <a:bodyPr wrap="none" lIns="51481" tIns="25740" rIns="51481" bIns="25740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 </a:t>
            </a:r>
            <a:r>
              <a:rPr lang="ru-RU" sz="1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каком</a:t>
            </a:r>
            <a:r>
              <a:rPr lang="ru-RU" sz="1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ряду все слова написаны верно?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385388" y="906605"/>
            <a:ext cx="2724741" cy="272657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r>
              <a:rPr lang="ru-RU" sz="1100" b="1" dirty="0">
                <a:solidFill>
                  <a:srgbClr val="285000"/>
                </a:solidFill>
              </a:rPr>
              <a:t>ЦИФРА, ОГУРЦЫ, АВИАЦИЯ</a:t>
            </a: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385388" y="1383568"/>
            <a:ext cx="2724741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r>
              <a:rPr lang="ru-RU" sz="1100" b="1" dirty="0">
                <a:solidFill>
                  <a:srgbClr val="285000"/>
                </a:solidFill>
              </a:rPr>
              <a:t>ЦЫРК, ЦЫПЛЕНОК, ДВЕРЦЫ</a:t>
            </a: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385388" y="1861282"/>
            <a:ext cx="2724741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r>
              <a:rPr lang="ru-RU" sz="1100" b="1" dirty="0">
                <a:solidFill>
                  <a:srgbClr val="285000"/>
                </a:solidFill>
              </a:rPr>
              <a:t>ЦИФЕРБЛАТ, РЕВОЛЮЦЫЯ</a:t>
            </a:r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385388" y="2372046"/>
            <a:ext cx="2769786" cy="272658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51481" tIns="25740" rIns="51481" bIns="25740" anchor="ctr"/>
          <a:lstStyle/>
          <a:p>
            <a:pPr>
              <a:defRPr/>
            </a:pPr>
            <a:r>
              <a:rPr lang="ru-RU" sz="1100" b="1" dirty="0">
                <a:solidFill>
                  <a:srgbClr val="285000"/>
                </a:solidFill>
              </a:rPr>
              <a:t>ЦИРКУЛЬ, ЛЕКЦЫЯ, БУФЕТЧИЦЫ</a:t>
            </a:r>
          </a:p>
        </p:txBody>
      </p:sp>
      <p:pic>
        <p:nvPicPr>
          <p:cNvPr id="131083" name="Picture 11" descr="58_milash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46266" y="804453"/>
            <a:ext cx="780785" cy="90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4" name="Picture 12" descr="58_milash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7448" y="2201541"/>
            <a:ext cx="780785" cy="90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085" name="AutoShape 13"/>
          <p:cNvSpPr>
            <a:spLocks noChangeArrowheads="1"/>
          </p:cNvSpPr>
          <p:nvPr/>
        </p:nvSpPr>
        <p:spPr bwMode="auto">
          <a:xfrm>
            <a:off x="4199225" y="872804"/>
            <a:ext cx="1181188" cy="408611"/>
          </a:xfrm>
          <a:prstGeom prst="cloudCallout">
            <a:avLst>
              <a:gd name="adj1" fmla="val -58306"/>
              <a:gd name="adj2" fmla="val 72060"/>
            </a:avLst>
          </a:prstGeom>
          <a:gradFill rotWithShape="1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1481" tIns="25740" rIns="51481" bIns="25740" anchor="ctr"/>
          <a:lstStyle/>
          <a:p>
            <a:pPr algn="ctr"/>
            <a:r>
              <a:rPr lang="ru-RU" sz="1000" b="1" dirty="0">
                <a:solidFill>
                  <a:schemeClr val="accent2"/>
                </a:solidFill>
              </a:rPr>
              <a:t>Отлично!</a:t>
            </a:r>
          </a:p>
        </p:txBody>
      </p:sp>
      <p:sp>
        <p:nvSpPr>
          <p:cNvPr id="131087" name="AutoShape 15"/>
          <p:cNvSpPr>
            <a:spLocks noChangeArrowheads="1"/>
          </p:cNvSpPr>
          <p:nvPr/>
        </p:nvSpPr>
        <p:spPr bwMode="auto">
          <a:xfrm>
            <a:off x="4381408" y="2269893"/>
            <a:ext cx="1181188" cy="408611"/>
          </a:xfrm>
          <a:prstGeom prst="cloudCallout">
            <a:avLst>
              <a:gd name="adj1" fmla="val -58727"/>
              <a:gd name="adj2" fmla="val 30514"/>
            </a:avLst>
          </a:prstGeom>
          <a:gradFill rotWithShape="1">
            <a:gsLst>
              <a:gs pos="0">
                <a:srgbClr val="33CCFF"/>
              </a:gs>
              <a:gs pos="50000">
                <a:srgbClr val="FFFFFF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51481" tIns="25740" rIns="51481" bIns="25740" anchor="ctr"/>
          <a:lstStyle/>
          <a:p>
            <a:pPr algn="ctr"/>
            <a:r>
              <a:rPr lang="ru-RU" sz="900" b="1" dirty="0">
                <a:solidFill>
                  <a:srgbClr val="FF0000"/>
                </a:solidFill>
              </a:rPr>
              <a:t>Увы!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31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7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1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7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31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2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7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31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9" presetID="2" presetClass="entr" presetSubtype="1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80"/>
                  </p:tgtEl>
                </p:cond>
              </p:nextCondLst>
            </p:seq>
          </p:childTnLst>
        </p:cTn>
      </p:par>
    </p:tnLst>
    <p:bldLst>
      <p:bldP spid="131076" grpId="0" animBg="1"/>
      <p:bldP spid="131077" grpId="0" animBg="1"/>
      <p:bldP spid="131078" grpId="0" animBg="1"/>
      <p:bldP spid="131079" grpId="0" animBg="1"/>
      <p:bldP spid="131080" grpId="0" animBg="1"/>
      <p:bldP spid="131085" grpId="0" animBg="1"/>
      <p:bldP spid="131087" grpId="0" animBg="1"/>
      <p:bldP spid="131087" grpId="1" animBg="1"/>
      <p:bldP spid="131087" grpId="2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572a97fd4067bbe618d14f2af1cd671a240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8164</TotalTime>
  <Words>1247</Words>
  <Application>Microsoft Office PowerPoint</Application>
  <PresentationFormat>Произвольный</PresentationFormat>
  <Paragraphs>181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Times New Roman</vt:lpstr>
      <vt:lpstr>Office Theme</vt:lpstr>
      <vt:lpstr>Русский язык </vt:lpstr>
      <vt:lpstr>Сегодня на уроке </vt:lpstr>
      <vt:lpstr>Проверка</vt:lpstr>
      <vt:lpstr>Проверка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Буквы О-Ё после шипящих</vt:lpstr>
      <vt:lpstr>Буквы О-Ё после шипящих</vt:lpstr>
      <vt:lpstr>После Ц пишется </vt:lpstr>
      <vt:lpstr>Употребление буквы Э</vt:lpstr>
      <vt:lpstr>Употребление буквы Э</vt:lpstr>
      <vt:lpstr>Перенос слова</vt:lpstr>
      <vt:lpstr>Перенос слова</vt:lpstr>
      <vt:lpstr>Перенос слова</vt:lpstr>
      <vt:lpstr>Перенос слова</vt:lpstr>
      <vt:lpstr>Перенос слова</vt:lpstr>
      <vt:lpstr>Сегодня на уроке 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Закирова Ф.М</cp:lastModifiedBy>
  <cp:revision>832</cp:revision>
  <dcterms:created xsi:type="dcterms:W3CDTF">2020-04-13T08:06:06Z</dcterms:created>
  <dcterms:modified xsi:type="dcterms:W3CDTF">2020-11-01T18:14:40Z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