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367" r:id="rId3"/>
    <p:sldId id="365" r:id="rId4"/>
    <p:sldId id="369" r:id="rId5"/>
    <p:sldId id="377" r:id="rId6"/>
    <p:sldId id="370" r:id="rId7"/>
    <p:sldId id="372" r:id="rId8"/>
    <p:sldId id="374" r:id="rId9"/>
    <p:sldId id="389" r:id="rId10"/>
    <p:sldId id="376" r:id="rId11"/>
    <p:sldId id="385" r:id="rId12"/>
    <p:sldId id="379" r:id="rId13"/>
    <p:sldId id="386" r:id="rId14"/>
    <p:sldId id="381" r:id="rId15"/>
    <p:sldId id="382" r:id="rId16"/>
    <p:sldId id="380" r:id="rId17"/>
    <p:sldId id="383" r:id="rId18"/>
    <p:sldId id="388" r:id="rId19"/>
    <p:sldId id="387" r:id="rId20"/>
    <p:sldId id="384" r:id="rId21"/>
    <p:sldId id="360" r:id="rId22"/>
    <p:sldId id="362" r:id="rId23"/>
    <p:sldId id="364" r:id="rId24"/>
    <p:sldId id="298" r:id="rId25"/>
  </p:sldIdLst>
  <p:sldSz cx="5765800" cy="3244850"/>
  <p:notesSz cx="5765800" cy="3244850"/>
  <p:custDataLst>
    <p:tags r:id="rId27"/>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023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8" autoAdjust="0"/>
    <p:restoredTop sz="94150" autoAdjust="0"/>
  </p:normalViewPr>
  <p:slideViewPr>
    <p:cSldViewPr>
      <p:cViewPr>
        <p:scale>
          <a:sx n="100" d="100"/>
          <a:sy n="100" d="100"/>
        </p:scale>
        <p:origin x="-1404" y="-121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498725" cy="16192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265488" y="0"/>
            <a:ext cx="2498725" cy="161925"/>
          </a:xfrm>
          <a:prstGeom prst="rect">
            <a:avLst/>
          </a:prstGeom>
        </p:spPr>
        <p:txBody>
          <a:bodyPr vert="horz" lIns="91440" tIns="45720" rIns="91440" bIns="45720" rtlCol="0"/>
          <a:lstStyle>
            <a:lvl1pPr algn="r">
              <a:defRPr sz="1200"/>
            </a:lvl1pPr>
          </a:lstStyle>
          <a:p>
            <a:fld id="{BABC7B9F-CF58-4E55-B55B-710E01FEC8D9}" type="datetimeFigureOut">
              <a:rPr lang="ru-RU" smtClean="0"/>
              <a:pPr/>
              <a:t>04.03.2021</a:t>
            </a:fld>
            <a:endParaRPr lang="ru-RU"/>
          </a:p>
        </p:txBody>
      </p:sp>
      <p:sp>
        <p:nvSpPr>
          <p:cNvPr id="4" name="Образ слайда 3"/>
          <p:cNvSpPr>
            <a:spLocks noGrp="1" noRot="1" noChangeAspect="1"/>
          </p:cNvSpPr>
          <p:nvPr>
            <p:ph type="sldImg" idx="2"/>
          </p:nvPr>
        </p:nvSpPr>
        <p:spPr>
          <a:xfrm>
            <a:off x="1911350" y="406400"/>
            <a:ext cx="1943100" cy="109378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576263" y="1562100"/>
            <a:ext cx="4613275" cy="1277938"/>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3082925"/>
            <a:ext cx="2498725" cy="16192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265488" y="3082925"/>
            <a:ext cx="2498725" cy="161925"/>
          </a:xfrm>
          <a:prstGeom prst="rect">
            <a:avLst/>
          </a:prstGeom>
        </p:spPr>
        <p:txBody>
          <a:bodyPr vert="horz" lIns="91440" tIns="45720" rIns="91440" bIns="45720" rtlCol="0" anchor="b"/>
          <a:lstStyle>
            <a:lvl1pPr algn="r">
              <a:defRPr sz="1200"/>
            </a:lvl1pPr>
          </a:lstStyle>
          <a:p>
            <a:fld id="{B9474D3D-D129-4517-98CF-316D724B133F}" type="slidenum">
              <a:rPr lang="ru-RU" smtClean="0"/>
              <a:pPr/>
              <a:t>‹#›</a:t>
            </a:fld>
            <a:endParaRPr lang="ru-RU"/>
          </a:p>
        </p:txBody>
      </p:sp>
    </p:spTree>
    <p:extLst>
      <p:ext uri="{BB962C8B-B14F-4D97-AF65-F5344CB8AC3E}">
        <p14:creationId xmlns:p14="http://schemas.microsoft.com/office/powerpoint/2010/main" val="54886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2435" y="1005903"/>
            <a:ext cx="4900930" cy="68141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64870" y="1817116"/>
            <a:ext cx="4036060" cy="8112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0" i="0">
                <a:solidFill>
                  <a:srgbClr val="231F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sz="half" idx="2"/>
          </p:nvPr>
        </p:nvSpPr>
        <p:spPr>
          <a:xfrm>
            <a:off x="288290" y="746315"/>
            <a:ext cx="2508123" cy="21416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969387" y="746315"/>
            <a:ext cx="2508123" cy="21416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3/4/2021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3/4/2021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3/4/2021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0137" y="2271395"/>
            <a:ext cx="3459480" cy="169277"/>
          </a:xfrm>
        </p:spPr>
        <p:txBody>
          <a:bodyPr anchor="b"/>
          <a:lstStyle>
            <a:lvl1pPr algn="l">
              <a:defRPr sz="1100" b="1"/>
            </a:lvl1pPr>
          </a:lstStyle>
          <a:p>
            <a:r>
              <a:rPr lang="en-US" smtClean="0"/>
              <a:t>Click to edit Master title style</a:t>
            </a:r>
            <a:endParaRPr lang="en-US"/>
          </a:p>
        </p:txBody>
      </p:sp>
      <p:sp>
        <p:nvSpPr>
          <p:cNvPr id="3" name="Picture Placeholder 2"/>
          <p:cNvSpPr>
            <a:spLocks noGrp="1"/>
          </p:cNvSpPr>
          <p:nvPr>
            <p:ph type="pic" idx="1"/>
          </p:nvPr>
        </p:nvSpPr>
        <p:spPr>
          <a:xfrm>
            <a:off x="1130137" y="289933"/>
            <a:ext cx="3459480" cy="276999"/>
          </a:xfrm>
        </p:spPr>
        <p:txBody>
          <a:bodyPr/>
          <a:lstStyle>
            <a:lvl1pPr marL="0" indent="0">
              <a:buNone/>
              <a:defRPr sz="1800"/>
            </a:lvl1pPr>
            <a:lvl2pPr marL="257404" indent="0">
              <a:buNone/>
              <a:defRPr sz="1600"/>
            </a:lvl2pPr>
            <a:lvl3pPr marL="514807" indent="0">
              <a:buNone/>
              <a:defRPr sz="1400"/>
            </a:lvl3pPr>
            <a:lvl4pPr marL="772211" indent="0">
              <a:buNone/>
              <a:defRPr sz="1100"/>
            </a:lvl4pPr>
            <a:lvl5pPr marL="1029614" indent="0">
              <a:buNone/>
              <a:defRPr sz="1100"/>
            </a:lvl5pPr>
            <a:lvl6pPr marL="1287018" indent="0">
              <a:buNone/>
              <a:defRPr sz="1100"/>
            </a:lvl6pPr>
            <a:lvl7pPr marL="1544422" indent="0">
              <a:buNone/>
              <a:defRPr sz="1100"/>
            </a:lvl7pPr>
            <a:lvl8pPr marL="1801825" indent="0">
              <a:buNone/>
              <a:defRPr sz="1100"/>
            </a:lvl8pPr>
            <a:lvl9pPr marL="2059229" indent="0">
              <a:buNone/>
              <a:defRPr sz="1100"/>
            </a:lvl9pPr>
          </a:lstStyle>
          <a:p>
            <a:endParaRPr lang="en-US"/>
          </a:p>
        </p:txBody>
      </p:sp>
      <p:sp>
        <p:nvSpPr>
          <p:cNvPr id="4" name="Text Placeholder 3"/>
          <p:cNvSpPr>
            <a:spLocks noGrp="1"/>
          </p:cNvSpPr>
          <p:nvPr>
            <p:ph type="body" sz="half" idx="2"/>
          </p:nvPr>
        </p:nvSpPr>
        <p:spPr>
          <a:xfrm>
            <a:off x="1130137" y="2539546"/>
            <a:ext cx="3459480" cy="123111"/>
          </a:xfrm>
        </p:spPr>
        <p:txBody>
          <a:bodyPr/>
          <a:lstStyle>
            <a:lvl1pPr marL="0" indent="0">
              <a:buNone/>
              <a:defRPr sz="800"/>
            </a:lvl1pPr>
            <a:lvl2pPr marL="257404" indent="0">
              <a:buNone/>
              <a:defRPr sz="700"/>
            </a:lvl2pPr>
            <a:lvl3pPr marL="514807" indent="0">
              <a:buNone/>
              <a:defRPr sz="600"/>
            </a:lvl3pPr>
            <a:lvl4pPr marL="772211" indent="0">
              <a:buNone/>
              <a:defRPr sz="500"/>
            </a:lvl4pPr>
            <a:lvl5pPr marL="1029614" indent="0">
              <a:buNone/>
              <a:defRPr sz="500"/>
            </a:lvl5pPr>
            <a:lvl6pPr marL="1287018" indent="0">
              <a:buNone/>
              <a:defRPr sz="500"/>
            </a:lvl6pPr>
            <a:lvl7pPr marL="1544422" indent="0">
              <a:buNone/>
              <a:defRPr sz="500"/>
            </a:lvl7pPr>
            <a:lvl8pPr marL="1801825" indent="0">
              <a:buNone/>
              <a:defRPr sz="500"/>
            </a:lvl8pPr>
            <a:lvl9pPr marL="2059229" indent="0">
              <a:buNone/>
              <a:defRPr sz="500"/>
            </a:lvl9pPr>
          </a:lstStyle>
          <a:p>
            <a:pPr lvl="0"/>
            <a:r>
              <a:rPr lang="en-US" smtClean="0"/>
              <a:t>Click to edit Master text styles</a:t>
            </a:r>
          </a:p>
        </p:txBody>
      </p:sp>
      <p:sp>
        <p:nvSpPr>
          <p:cNvPr id="5" name="Date Placeholder 4"/>
          <p:cNvSpPr>
            <a:spLocks noGrp="1"/>
          </p:cNvSpPr>
          <p:nvPr>
            <p:ph type="dt" sz="half" idx="10"/>
          </p:nvPr>
        </p:nvSpPr>
        <p:spPr>
          <a:xfrm>
            <a:off x="288290" y="3017710"/>
            <a:ext cx="1326134" cy="276999"/>
          </a:xfrm>
        </p:spPr>
        <p:txBody>
          <a:bodyPr/>
          <a:lstStyle/>
          <a:p>
            <a:fld id="{5B106E36-FD25-4E2D-B0AA-010F637433A0}" type="datetimeFigureOut">
              <a:rPr lang="ru-RU" smtClean="0"/>
              <a:pPr/>
              <a:t>04.03.2021</a:t>
            </a:fld>
            <a:endParaRPr lang="ru-RU"/>
          </a:p>
        </p:txBody>
      </p:sp>
      <p:sp>
        <p:nvSpPr>
          <p:cNvPr id="6" name="Footer Placeholder 5"/>
          <p:cNvSpPr>
            <a:spLocks noGrp="1"/>
          </p:cNvSpPr>
          <p:nvPr>
            <p:ph type="ftr" sz="quarter" idx="11"/>
          </p:nvPr>
        </p:nvSpPr>
        <p:spPr>
          <a:xfrm>
            <a:off x="1960372" y="3017710"/>
            <a:ext cx="1845056" cy="276999"/>
          </a:xfrm>
        </p:spPr>
        <p:txBody>
          <a:bodyPr/>
          <a:lstStyle/>
          <a:p>
            <a:endParaRPr lang="ru-RU"/>
          </a:p>
        </p:txBody>
      </p:sp>
      <p:sp>
        <p:nvSpPr>
          <p:cNvPr id="7" name="Slide Number Placeholder 6"/>
          <p:cNvSpPr>
            <a:spLocks noGrp="1"/>
          </p:cNvSpPr>
          <p:nvPr>
            <p:ph type="sldNum" sz="quarter" idx="12"/>
          </p:nvPr>
        </p:nvSpPr>
        <p:spPr>
          <a:xfrm>
            <a:off x="4151376" y="3017710"/>
            <a:ext cx="1326134" cy="276999"/>
          </a:xfrm>
        </p:spPr>
        <p:txBody>
          <a:bodyPr/>
          <a:lstStyle/>
          <a:p>
            <a:fld id="{725C68B6-61C2-468F-89AB-4B9F7531AA68}" type="slidenum">
              <a:rPr lang="ru-RU" smtClean="0"/>
              <a:pPr/>
              <a:t>‹#›</a:t>
            </a:fld>
            <a:endParaRPr lang="ru-RU"/>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0752" y="102424"/>
            <a:ext cx="5164295" cy="31547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88290" y="726336"/>
            <a:ext cx="2547563" cy="215444"/>
          </a:xfrm>
        </p:spPr>
        <p:txBody>
          <a:bodyPr anchor="b"/>
          <a:lstStyle>
            <a:lvl1pPr marL="0" indent="0">
              <a:buNone/>
              <a:defRPr sz="1400" b="1"/>
            </a:lvl1pPr>
            <a:lvl2pPr marL="257404" indent="0">
              <a:buNone/>
              <a:defRPr sz="1100" b="1"/>
            </a:lvl2pPr>
            <a:lvl3pPr marL="514807" indent="0">
              <a:buNone/>
              <a:defRPr sz="1000" b="1"/>
            </a:lvl3pPr>
            <a:lvl4pPr marL="772211" indent="0">
              <a:buNone/>
              <a:defRPr sz="900" b="1"/>
            </a:lvl4pPr>
            <a:lvl5pPr marL="1029614" indent="0">
              <a:buNone/>
              <a:defRPr sz="900" b="1"/>
            </a:lvl5pPr>
            <a:lvl6pPr marL="1287018" indent="0">
              <a:buNone/>
              <a:defRPr sz="900" b="1"/>
            </a:lvl6pPr>
            <a:lvl7pPr marL="1544422" indent="0">
              <a:buNone/>
              <a:defRPr sz="900" b="1"/>
            </a:lvl7pPr>
            <a:lvl8pPr marL="1801825" indent="0">
              <a:buNone/>
              <a:defRPr sz="900" b="1"/>
            </a:lvl8pPr>
            <a:lvl9pPr marL="2059229"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288290" y="1029038"/>
            <a:ext cx="2547563" cy="815608"/>
          </a:xfrm>
        </p:spPr>
        <p:txBody>
          <a:bodyPr/>
          <a:lstStyle>
            <a:lvl1pPr>
              <a:defRPr sz="14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928946" y="726336"/>
            <a:ext cx="2548564" cy="215444"/>
          </a:xfrm>
        </p:spPr>
        <p:txBody>
          <a:bodyPr anchor="b"/>
          <a:lstStyle>
            <a:lvl1pPr marL="0" indent="0">
              <a:buNone/>
              <a:defRPr sz="1400" b="1"/>
            </a:lvl1pPr>
            <a:lvl2pPr marL="257404" indent="0">
              <a:buNone/>
              <a:defRPr sz="1100" b="1"/>
            </a:lvl2pPr>
            <a:lvl3pPr marL="514807" indent="0">
              <a:buNone/>
              <a:defRPr sz="1000" b="1"/>
            </a:lvl3pPr>
            <a:lvl4pPr marL="772211" indent="0">
              <a:buNone/>
              <a:defRPr sz="900" b="1"/>
            </a:lvl4pPr>
            <a:lvl5pPr marL="1029614" indent="0">
              <a:buNone/>
              <a:defRPr sz="900" b="1"/>
            </a:lvl5pPr>
            <a:lvl6pPr marL="1287018" indent="0">
              <a:buNone/>
              <a:defRPr sz="900" b="1"/>
            </a:lvl6pPr>
            <a:lvl7pPr marL="1544422" indent="0">
              <a:buNone/>
              <a:defRPr sz="900" b="1"/>
            </a:lvl7pPr>
            <a:lvl8pPr marL="1801825" indent="0">
              <a:buNone/>
              <a:defRPr sz="900" b="1"/>
            </a:lvl8pPr>
            <a:lvl9pPr marL="2059229"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2928946" y="1029038"/>
            <a:ext cx="2548564" cy="815608"/>
          </a:xfrm>
        </p:spPr>
        <p:txBody>
          <a:bodyPr/>
          <a:lstStyle>
            <a:lvl1pPr>
              <a:defRPr sz="14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88290" y="3017710"/>
            <a:ext cx="1326134" cy="276999"/>
          </a:xfrm>
        </p:spPr>
        <p:txBody>
          <a:bodyPr/>
          <a:lstStyle/>
          <a:p>
            <a:fld id="{5B106E36-FD25-4E2D-B0AA-010F637433A0}" type="datetimeFigureOut">
              <a:rPr lang="ru-RU" smtClean="0"/>
              <a:pPr/>
              <a:t>04.03.2021</a:t>
            </a:fld>
            <a:endParaRPr lang="ru-RU"/>
          </a:p>
        </p:txBody>
      </p:sp>
      <p:sp>
        <p:nvSpPr>
          <p:cNvPr id="8" name="Footer Placeholder 7"/>
          <p:cNvSpPr>
            <a:spLocks noGrp="1"/>
          </p:cNvSpPr>
          <p:nvPr>
            <p:ph type="ftr" sz="quarter" idx="11"/>
          </p:nvPr>
        </p:nvSpPr>
        <p:spPr>
          <a:xfrm>
            <a:off x="1960372" y="3017710"/>
            <a:ext cx="1845056" cy="276999"/>
          </a:xfrm>
        </p:spPr>
        <p:txBody>
          <a:bodyPr/>
          <a:lstStyle/>
          <a:p>
            <a:endParaRPr lang="ru-RU"/>
          </a:p>
        </p:txBody>
      </p:sp>
      <p:sp>
        <p:nvSpPr>
          <p:cNvPr id="9" name="Slide Number Placeholder 8"/>
          <p:cNvSpPr>
            <a:spLocks noGrp="1"/>
          </p:cNvSpPr>
          <p:nvPr>
            <p:ph type="sldNum" sz="quarter" idx="12"/>
          </p:nvPr>
        </p:nvSpPr>
        <p:spPr>
          <a:xfrm>
            <a:off x="4151376" y="3017710"/>
            <a:ext cx="1326134" cy="276999"/>
          </a:xfrm>
        </p:spPr>
        <p:txBody>
          <a:bodyPr/>
          <a:lstStyle/>
          <a:p>
            <a:fld id="{725C68B6-61C2-468F-89AB-4B9F7531AA68}" type="slidenum">
              <a:rPr lang="ru-RU" smtClean="0"/>
              <a:pPr/>
              <a:t>‹#›</a:t>
            </a:fld>
            <a:endParaRPr lang="ru-RU"/>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40" y="536168"/>
            <a:ext cx="5650865"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17" name="bg object 17"/>
          <p:cNvSpPr/>
          <p:nvPr/>
        </p:nvSpPr>
        <p:spPr>
          <a:xfrm>
            <a:off x="66848" y="71163"/>
            <a:ext cx="5650865"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a:xfrm>
            <a:off x="300752" y="102424"/>
            <a:ext cx="5164295" cy="638810"/>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a:xfrm>
            <a:off x="415278" y="1083504"/>
            <a:ext cx="4935243" cy="1424939"/>
          </a:xfrm>
          <a:prstGeom prst="rect">
            <a:avLst/>
          </a:prstGeom>
        </p:spPr>
        <p:txBody>
          <a:bodyPr wrap="square" lIns="0" tIns="0" rIns="0" bIns="0">
            <a:spAutoFit/>
          </a:bodyPr>
          <a:lstStyle>
            <a:lvl1pPr>
              <a:defRPr sz="1200" b="0" i="0">
                <a:solidFill>
                  <a:srgbClr val="231F20"/>
                </a:solidFill>
                <a:latin typeface="Arial"/>
                <a:cs typeface="Arial"/>
              </a:defRPr>
            </a:lvl1pPr>
          </a:lstStyle>
          <a:p>
            <a:endParaRPr/>
          </a:p>
        </p:txBody>
      </p:sp>
      <p:sp>
        <p:nvSpPr>
          <p:cNvPr id="4" name="Holder 4"/>
          <p:cNvSpPr>
            <a:spLocks noGrp="1"/>
          </p:cNvSpPr>
          <p:nvPr>
            <p:ph type="ftr" sz="quarter" idx="5"/>
          </p:nvPr>
        </p:nvSpPr>
        <p:spPr>
          <a:xfrm>
            <a:off x="1960372" y="3017710"/>
            <a:ext cx="1845056" cy="1622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88290" y="3017710"/>
            <a:ext cx="1326134" cy="1622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3/4/2021</a:t>
            </a:fld>
            <a:endParaRPr lang="en-US"/>
          </a:p>
        </p:txBody>
      </p:sp>
      <p:sp>
        <p:nvSpPr>
          <p:cNvPr id="6" name="Holder 6"/>
          <p:cNvSpPr>
            <a:spLocks noGrp="1"/>
          </p:cNvSpPr>
          <p:nvPr>
            <p:ph type="sldNum" sz="quarter" idx="7"/>
          </p:nvPr>
        </p:nvSpPr>
        <p:spPr>
          <a:xfrm>
            <a:off x="4151376" y="3017710"/>
            <a:ext cx="1326134" cy="1622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spd="med">
    <p:wedge/>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535"/>
            <a:ext cx="5760085" cy="1021080"/>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title"/>
          </p:nvPr>
        </p:nvSpPr>
        <p:spPr>
          <a:xfrm>
            <a:off x="967816" y="222930"/>
            <a:ext cx="3553385" cy="384078"/>
          </a:xfrm>
          <a:prstGeom prst="rect">
            <a:avLst/>
          </a:prstGeom>
        </p:spPr>
        <p:txBody>
          <a:bodyPr vert="horz" wrap="square" lIns="0" tIns="14604" rIns="0" bIns="0" rtlCol="0">
            <a:spAutoFit/>
          </a:bodyPr>
          <a:lstStyle/>
          <a:p>
            <a:pPr marL="12700" algn="ctr">
              <a:lnSpc>
                <a:spcPct val="100000"/>
              </a:lnSpc>
              <a:spcBef>
                <a:spcPts val="114"/>
              </a:spcBef>
            </a:pPr>
            <a:r>
              <a:rPr lang="ru-RU" sz="2400" dirty="0" smtClean="0">
                <a:latin typeface="Arial Black" pitchFamily="34" charset="0"/>
                <a:cs typeface="Times New Roman" pitchFamily="18" charset="0"/>
              </a:rPr>
              <a:t>Литература </a:t>
            </a:r>
            <a:endParaRPr sz="2400" dirty="0">
              <a:latin typeface="Arial Black" pitchFamily="34" charset="0"/>
              <a:cs typeface="Times New Roman" pitchFamily="18" charset="0"/>
            </a:endParaRPr>
          </a:p>
        </p:txBody>
      </p:sp>
      <p:sp>
        <p:nvSpPr>
          <p:cNvPr id="4" name="object 4"/>
          <p:cNvSpPr txBox="1"/>
          <p:nvPr/>
        </p:nvSpPr>
        <p:spPr>
          <a:xfrm>
            <a:off x="0" y="1479549"/>
            <a:ext cx="2998355" cy="378052"/>
          </a:xfrm>
          <a:prstGeom prst="rect">
            <a:avLst/>
          </a:prstGeom>
        </p:spPr>
        <p:txBody>
          <a:bodyPr vert="horz" wrap="square" lIns="0" tIns="13970" rIns="0" bIns="0" rtlCol="0">
            <a:spAutoFit/>
          </a:bodyPr>
          <a:lstStyle/>
          <a:p>
            <a:pPr marL="12681" algn="ctr">
              <a:lnSpc>
                <a:spcPts val="2791"/>
              </a:lnSpc>
            </a:pPr>
            <a:endParaRPr sz="2800" b="1" dirty="0">
              <a:latin typeface="Arial Black" pitchFamily="34" charset="0"/>
              <a:cs typeface="Arial" pitchFamily="34" charset="0"/>
            </a:endParaRPr>
          </a:p>
        </p:txBody>
      </p:sp>
      <p:grpSp>
        <p:nvGrpSpPr>
          <p:cNvPr id="27" name="object 27"/>
          <p:cNvGrpSpPr/>
          <p:nvPr/>
        </p:nvGrpSpPr>
        <p:grpSpPr>
          <a:xfrm>
            <a:off x="4686759" y="212868"/>
            <a:ext cx="634365" cy="634365"/>
            <a:chOff x="4686759" y="212868"/>
            <a:chExt cx="634365" cy="634365"/>
          </a:xfrm>
        </p:grpSpPr>
        <p:sp>
          <p:nvSpPr>
            <p:cNvPr id="28" name="object 28"/>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a:p>
          </p:txBody>
        </p:sp>
        <p:sp>
          <p:nvSpPr>
            <p:cNvPr id="29" name="object 29"/>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a:p>
          </p:txBody>
        </p:sp>
      </p:grpSp>
      <p:sp>
        <p:nvSpPr>
          <p:cNvPr id="30" name="object 30"/>
          <p:cNvSpPr txBox="1"/>
          <p:nvPr/>
        </p:nvSpPr>
        <p:spPr>
          <a:xfrm>
            <a:off x="4870296" y="249024"/>
            <a:ext cx="374804" cy="362279"/>
          </a:xfrm>
          <a:prstGeom prst="rect">
            <a:avLst/>
          </a:prstGeom>
        </p:spPr>
        <p:txBody>
          <a:bodyPr vert="horz" wrap="square" lIns="0" tIns="15875" rIns="0" bIns="0" rtlCol="0">
            <a:spAutoFit/>
          </a:bodyPr>
          <a:lstStyle/>
          <a:p>
            <a:pPr>
              <a:lnSpc>
                <a:spcPct val="100000"/>
              </a:lnSpc>
              <a:spcBef>
                <a:spcPts val="125"/>
              </a:spcBef>
            </a:pPr>
            <a:r>
              <a:rPr lang="uz-Latn-UZ" sz="2250" b="1" spc="10" dirty="0" smtClean="0">
                <a:solidFill>
                  <a:srgbClr val="FFFFFF"/>
                </a:solidFill>
                <a:latin typeface="Arial"/>
                <a:cs typeface="Arial"/>
              </a:rPr>
              <a:t>1</a:t>
            </a:r>
            <a:r>
              <a:rPr lang="ru-RU" sz="2250" b="1" spc="10" dirty="0" smtClean="0">
                <a:solidFill>
                  <a:srgbClr val="FFFFFF"/>
                </a:solidFill>
                <a:latin typeface="Arial"/>
                <a:cs typeface="Arial"/>
              </a:rPr>
              <a:t>0</a:t>
            </a:r>
            <a:endParaRPr sz="2250" dirty="0">
              <a:latin typeface="Arial"/>
              <a:cs typeface="Arial"/>
            </a:endParaRPr>
          </a:p>
        </p:txBody>
      </p:sp>
      <p:sp>
        <p:nvSpPr>
          <p:cNvPr id="31" name="object 31"/>
          <p:cNvSpPr txBox="1"/>
          <p:nvPr/>
        </p:nvSpPr>
        <p:spPr>
          <a:xfrm>
            <a:off x="4870296" y="541953"/>
            <a:ext cx="441496" cy="212238"/>
          </a:xfrm>
          <a:prstGeom prst="rect">
            <a:avLst/>
          </a:prstGeom>
        </p:spPr>
        <p:txBody>
          <a:bodyPr vert="horz" wrap="square" lIns="0" tIns="12065" rIns="0" bIns="0" rtlCol="0">
            <a:spAutoFit/>
          </a:bodyPr>
          <a:lstStyle/>
          <a:p>
            <a:pPr>
              <a:lnSpc>
                <a:spcPct val="100000"/>
              </a:lnSpc>
              <a:spcBef>
                <a:spcPts val="95"/>
              </a:spcBef>
            </a:pPr>
            <a:r>
              <a:rPr lang="ru-RU" sz="1300" spc="-5" dirty="0" smtClean="0">
                <a:solidFill>
                  <a:srgbClr val="FFFFFF"/>
                </a:solidFill>
                <a:latin typeface="Times New Roman" pitchFamily="18" charset="0"/>
                <a:cs typeface="Times New Roman" pitchFamily="18" charset="0"/>
              </a:rPr>
              <a:t>к</a:t>
            </a:r>
            <a:r>
              <a:rPr lang="ru-RU" sz="1000" spc="-5" dirty="0" smtClean="0">
                <a:solidFill>
                  <a:srgbClr val="FFFFFF"/>
                </a:solidFill>
                <a:latin typeface="Times New Roman" pitchFamily="18" charset="0"/>
                <a:cs typeface="Times New Roman" pitchFamily="18" charset="0"/>
              </a:rPr>
              <a:t>ласс</a:t>
            </a:r>
            <a:endParaRPr sz="1000">
              <a:latin typeface="Times New Roman" pitchFamily="18" charset="0"/>
              <a:cs typeface="Times New Roman" pitchFamily="18" charset="0"/>
            </a:endParaRPr>
          </a:p>
        </p:txBody>
      </p:sp>
      <p:pic>
        <p:nvPicPr>
          <p:cNvPr id="1026" name="Picture 2" descr="C:\Users\Lenovo\Desktop\IMG_20200916_200121_7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9701" y="1089025"/>
            <a:ext cx="1676399" cy="1981200"/>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311133" y="1122359"/>
            <a:ext cx="3429024" cy="1631216"/>
          </a:xfrm>
          <a:prstGeom prst="rect">
            <a:avLst/>
          </a:prstGeom>
        </p:spPr>
        <p:txBody>
          <a:bodyPr wrap="square">
            <a:spAutoFit/>
          </a:bodyPr>
          <a:lstStyle/>
          <a:p>
            <a:pPr algn="ctr"/>
            <a:r>
              <a:rPr lang="ru-RU" sz="1600" b="1" dirty="0" smtClean="0">
                <a:solidFill>
                  <a:srgbClr val="0070C0"/>
                </a:solidFill>
                <a:latin typeface="Times New Roman" pitchFamily="18" charset="0"/>
                <a:cs typeface="Times New Roman" pitchFamily="18" charset="0"/>
              </a:rPr>
              <a:t>Н.А. Некрасов</a:t>
            </a:r>
          </a:p>
          <a:p>
            <a:pPr algn="ctr"/>
            <a:r>
              <a:rPr lang="ru-RU" sz="1600" b="1" dirty="0" smtClean="0">
                <a:solidFill>
                  <a:srgbClr val="0070C0"/>
                </a:solidFill>
                <a:latin typeface="Times New Roman" pitchFamily="18" charset="0"/>
                <a:cs typeface="Times New Roman" pitchFamily="18" charset="0"/>
              </a:rPr>
              <a:t>Поэма </a:t>
            </a:r>
          </a:p>
          <a:p>
            <a:pPr algn="ctr"/>
            <a:r>
              <a:rPr lang="ru-RU" sz="1600" b="1" dirty="0" smtClean="0">
                <a:solidFill>
                  <a:srgbClr val="0070C0"/>
                </a:solidFill>
                <a:latin typeface="Times New Roman" pitchFamily="18" charset="0"/>
                <a:cs typeface="Times New Roman" pitchFamily="18" charset="0"/>
              </a:rPr>
              <a:t>«Кому на Руси жить хорошо?»</a:t>
            </a:r>
          </a:p>
          <a:p>
            <a:pPr algn="ctr"/>
            <a:r>
              <a:rPr lang="ru-RU" sz="1600" b="1" dirty="0" smtClean="0">
                <a:solidFill>
                  <a:srgbClr val="0070C0"/>
                </a:solidFill>
                <a:latin typeface="Times New Roman" pitchFamily="18" charset="0"/>
                <a:cs typeface="Times New Roman" pitchFamily="18" charset="0"/>
              </a:rPr>
              <a:t>Образ Гриши </a:t>
            </a:r>
            <a:r>
              <a:rPr lang="ru-RU" sz="1600" b="1" dirty="0" err="1" smtClean="0">
                <a:solidFill>
                  <a:srgbClr val="0070C0"/>
                </a:solidFill>
                <a:latin typeface="Times New Roman" pitchFamily="18" charset="0"/>
                <a:cs typeface="Times New Roman" pitchFamily="18" charset="0"/>
              </a:rPr>
              <a:t>Добросклонова</a:t>
            </a:r>
            <a:endParaRPr lang="ru-RU" sz="1600" b="1" dirty="0" smtClean="0">
              <a:solidFill>
                <a:srgbClr val="0070C0"/>
              </a:solidFill>
              <a:latin typeface="Times New Roman" pitchFamily="18" charset="0"/>
              <a:cs typeface="Times New Roman" pitchFamily="18" charset="0"/>
            </a:endParaRPr>
          </a:p>
          <a:p>
            <a:pPr algn="ctr"/>
            <a:endParaRPr lang="ru-RU" b="1" dirty="0" smtClean="0">
              <a:solidFill>
                <a:srgbClr val="0070C0"/>
              </a:solidFill>
              <a:latin typeface="Bookman Old Style" pitchFamily="18" charset="0"/>
            </a:endParaRPr>
          </a:p>
          <a:p>
            <a:pPr algn="ctr"/>
            <a:endParaRPr lang="ru-RU" dirty="0"/>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p:txBody>
          <a:bodyPr>
            <a:normAutofit/>
          </a:bodyPr>
          <a:lstStyle/>
          <a:p>
            <a:pPr algn="ctr"/>
            <a:r>
              <a:rPr lang="ru-RU" sz="1600" dirty="0" smtClean="0">
                <a:latin typeface="Times New Roman" panose="02020603050405020304" pitchFamily="18" charset="0"/>
                <a:cs typeface="Times New Roman" panose="02020603050405020304" pitchFamily="18" charset="0"/>
              </a:rPr>
              <a:t>Образы крестьян в поэме</a:t>
            </a:r>
            <a:endParaRPr lang="ru-RU" sz="1600"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idx="1"/>
          </p:nvPr>
        </p:nvSpPr>
        <p:spPr/>
        <p:txBody>
          <a:bodyPr/>
          <a:lstStyle/>
          <a:p>
            <a:endParaRPr lang="en-US" dirty="0"/>
          </a:p>
        </p:txBody>
      </p:sp>
      <p:pic>
        <p:nvPicPr>
          <p:cNvPr id="44034" name="Picture 2" descr="http://abstractinorder.ru/articles/wp-content/uploads/2016/02/14515882-besplatno-kontrolnaya-referat.jpg"/>
          <p:cNvPicPr>
            <a:picLocks noGrp="1" noChangeAspect="1" noChangeArrowheads="1"/>
          </p:cNvPicPr>
          <p:nvPr>
            <p:ph sz="half" idx="2"/>
          </p:nvPr>
        </p:nvPicPr>
        <p:blipFill>
          <a:blip r:embed="rId2"/>
          <a:stretch>
            <a:fillRect/>
          </a:stretch>
        </p:blipFill>
        <p:spPr bwMode="auto">
          <a:xfrm>
            <a:off x="96818" y="550855"/>
            <a:ext cx="2714645" cy="2571768"/>
          </a:xfrm>
          <a:prstGeom prst="rect">
            <a:avLst/>
          </a:prstGeom>
          <a:noFill/>
        </p:spPr>
      </p:pic>
      <p:sp>
        <p:nvSpPr>
          <p:cNvPr id="3" name="Text Placeholder 2"/>
          <p:cNvSpPr>
            <a:spLocks noGrp="1"/>
          </p:cNvSpPr>
          <p:nvPr>
            <p:ph type="body" sz="quarter" idx="3"/>
          </p:nvPr>
        </p:nvSpPr>
        <p:spPr/>
        <p:txBody>
          <a:bodyPr/>
          <a:lstStyle/>
          <a:p>
            <a:endParaRPr lang="en-US" dirty="0"/>
          </a:p>
        </p:txBody>
      </p:sp>
      <p:sp>
        <p:nvSpPr>
          <p:cNvPr id="15" name="Содержимое 14"/>
          <p:cNvSpPr>
            <a:spLocks noGrp="1"/>
          </p:cNvSpPr>
          <p:nvPr>
            <p:ph sz="quarter" idx="4"/>
          </p:nvPr>
        </p:nvSpPr>
        <p:spPr>
          <a:xfrm>
            <a:off x="2928946" y="1029037"/>
            <a:ext cx="2548564" cy="1950709"/>
          </a:xfrm>
        </p:spPr>
        <p:txBody>
          <a:bodyPr>
            <a:noAutofit/>
          </a:bodyPr>
          <a:lstStyle/>
          <a:p>
            <a:pPr algn="ctr">
              <a:buNone/>
            </a:pPr>
            <a:r>
              <a:rPr lang="ru-RU" sz="1600" dirty="0" smtClean="0">
                <a:latin typeface="Times New Roman" panose="02020603050405020304" pitchFamily="18" charset="0"/>
                <a:cs typeface="Times New Roman" panose="02020603050405020304" pitchFamily="18" charset="0"/>
              </a:rPr>
              <a:t>В ряде мест поэмы показана безрадостная, голодная  жизнь народа. </a:t>
            </a:r>
          </a:p>
          <a:p>
            <a:pPr algn="ctr">
              <a:buNone/>
            </a:pPr>
            <a:r>
              <a:rPr lang="ru-RU" sz="1600" dirty="0" smtClean="0">
                <a:latin typeface="Times New Roman" panose="02020603050405020304" pitchFamily="18" charset="0"/>
                <a:cs typeface="Times New Roman" panose="02020603050405020304" pitchFamily="18" charset="0"/>
              </a:rPr>
              <a:t>Мужицкое «счастье» – «дырявое с заплатами, горбатое с мозолями», счастливых среди крестьян нет.</a:t>
            </a:r>
            <a:endParaRPr lang="ru-RU" sz="1600" dirty="0">
              <a:latin typeface="Times New Roman" panose="02020603050405020304" pitchFamily="18" charset="0"/>
              <a:cs typeface="Times New Roman" panose="02020603050405020304" pitchFamily="18" charset="0"/>
            </a:endParaRPr>
          </a:p>
        </p:txBody>
      </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Образы крестьян</a:t>
            </a:r>
            <a:endParaRPr lang="ru-RU" dirty="0"/>
          </a:p>
        </p:txBody>
      </p:sp>
      <p:pic>
        <p:nvPicPr>
          <p:cNvPr id="5122" name="Picture 2" descr="C:\Documents and Settings\Эмма\Рабочий стол\некрасов 2\nekrasovpoema2-870x560.jpg"/>
          <p:cNvPicPr>
            <a:picLocks noGrp="1" noChangeAspect="1" noChangeArrowheads="1"/>
          </p:cNvPicPr>
          <p:nvPr>
            <p:ph sz="half" idx="3"/>
          </p:nvPr>
        </p:nvPicPr>
        <p:blipFill>
          <a:blip r:embed="rId2"/>
          <a:srcRect/>
          <a:stretch>
            <a:fillRect/>
          </a:stretch>
        </p:blipFill>
        <p:spPr bwMode="auto">
          <a:xfrm>
            <a:off x="2968624" y="622293"/>
            <a:ext cx="2628919" cy="2500330"/>
          </a:xfrm>
          <a:prstGeom prst="rect">
            <a:avLst/>
          </a:prstGeom>
          <a:noFill/>
        </p:spPr>
      </p:pic>
      <p:pic>
        <p:nvPicPr>
          <p:cNvPr id="5123" name="Picture 3" descr="C:\Documents and Settings\Эмма\Рабочий стол\некрасов 2\18.jpg"/>
          <p:cNvPicPr>
            <a:picLocks noGrp="1" noChangeAspect="1" noChangeArrowheads="1"/>
          </p:cNvPicPr>
          <p:nvPr>
            <p:ph sz="half" idx="2"/>
          </p:nvPr>
        </p:nvPicPr>
        <p:blipFill>
          <a:blip r:embed="rId3" cstate="print"/>
          <a:srcRect/>
          <a:stretch>
            <a:fillRect/>
          </a:stretch>
        </p:blipFill>
        <p:spPr bwMode="auto">
          <a:xfrm>
            <a:off x="168256" y="550855"/>
            <a:ext cx="2786082" cy="2500330"/>
          </a:xfrm>
          <a:prstGeom prst="rect">
            <a:avLst/>
          </a:prstGeom>
          <a:noFill/>
        </p:spPr>
      </p:pic>
    </p:spTree>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Autofit/>
          </a:bodyPr>
          <a:lstStyle/>
          <a:p>
            <a:pPr algn="ctr"/>
            <a:r>
              <a:rPr lang="ru-RU" sz="1600" dirty="0" smtClean="0">
                <a:latin typeface="Times New Roman" panose="02020603050405020304" pitchFamily="18" charset="0"/>
                <a:cs typeface="Times New Roman" panose="02020603050405020304" pitchFamily="18" charset="0"/>
              </a:rPr>
              <a:t>Образы крестьян в поэме</a:t>
            </a:r>
            <a:endParaRPr lang="ru-RU" sz="1600"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idx="1"/>
          </p:nvPr>
        </p:nvSpPr>
        <p:spPr/>
        <p:txBody>
          <a:bodyPr/>
          <a:lstStyle/>
          <a:p>
            <a:endParaRPr lang="en-US"/>
          </a:p>
        </p:txBody>
      </p:sp>
      <p:pic>
        <p:nvPicPr>
          <p:cNvPr id="45058" name="Picture 2" descr="https://img-fotki.yandex.ru/get/9316/9303363.5/0_b0e7f_d87eb39a_L.jpg"/>
          <p:cNvPicPr>
            <a:picLocks noGrp="1" noChangeAspect="1" noChangeArrowheads="1"/>
          </p:cNvPicPr>
          <p:nvPr>
            <p:ph sz="half" idx="2"/>
          </p:nvPr>
        </p:nvPicPr>
        <p:blipFill>
          <a:blip r:embed="rId2"/>
          <a:stretch>
            <a:fillRect/>
          </a:stretch>
        </p:blipFill>
        <p:spPr bwMode="auto">
          <a:xfrm>
            <a:off x="168256" y="550856"/>
            <a:ext cx="2500330" cy="2571768"/>
          </a:xfrm>
          <a:prstGeom prst="rect">
            <a:avLst/>
          </a:prstGeom>
          <a:noFill/>
        </p:spPr>
      </p:pic>
      <p:sp>
        <p:nvSpPr>
          <p:cNvPr id="3" name="Text Placeholder 2"/>
          <p:cNvSpPr>
            <a:spLocks noGrp="1"/>
          </p:cNvSpPr>
          <p:nvPr>
            <p:ph type="body" sz="quarter" idx="3"/>
          </p:nvPr>
        </p:nvSpPr>
        <p:spPr/>
        <p:txBody>
          <a:bodyPr/>
          <a:lstStyle/>
          <a:p>
            <a:endParaRPr lang="en-US"/>
          </a:p>
        </p:txBody>
      </p:sp>
      <p:sp>
        <p:nvSpPr>
          <p:cNvPr id="14" name="Содержимое 13"/>
          <p:cNvSpPr>
            <a:spLocks noGrp="1"/>
          </p:cNvSpPr>
          <p:nvPr>
            <p:ph sz="quarter" idx="4"/>
          </p:nvPr>
        </p:nvSpPr>
        <p:spPr>
          <a:xfrm>
            <a:off x="2702719" y="698244"/>
            <a:ext cx="2774791" cy="2275902"/>
          </a:xfrm>
        </p:spPr>
        <p:txBody>
          <a:bodyPr>
            <a:noAutofit/>
          </a:bodyPr>
          <a:lstStyle/>
          <a:p>
            <a:pPr algn="ctr">
              <a:buNone/>
            </a:pPr>
            <a:r>
              <a:rPr lang="ru-RU" sz="1600" dirty="0" smtClean="0">
                <a:latin typeface="Times New Roman" panose="02020603050405020304" pitchFamily="18" charset="0"/>
                <a:cs typeface="Times New Roman" panose="02020603050405020304" pitchFamily="18" charset="0"/>
              </a:rPr>
              <a:t>Беден, </a:t>
            </a:r>
            <a:r>
              <a:rPr lang="ru-RU" sz="1600" dirty="0" err="1" smtClean="0">
                <a:latin typeface="Times New Roman" panose="02020603050405020304" pitchFamily="18" charset="0"/>
                <a:cs typeface="Times New Roman" panose="02020603050405020304" pitchFamily="18" charset="0"/>
              </a:rPr>
              <a:t>нечесан</a:t>
            </a:r>
            <a:r>
              <a:rPr lang="ru-RU" sz="1600" dirty="0" smtClean="0">
                <a:latin typeface="Times New Roman" panose="02020603050405020304" pitchFamily="18" charset="0"/>
                <a:cs typeface="Times New Roman" panose="02020603050405020304" pitchFamily="18" charset="0"/>
              </a:rPr>
              <a:t> Калинушка,</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Нечем ему щеголять,</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Только расписана спинушка,</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Да за рубахой не знать.</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С лаптя до ворота</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Шкура вся вспорота,</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Пухнет с мякины живот.</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Верченый, крученый,</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Сеченый, мученый,</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Еле Калина бредет.</a:t>
            </a:r>
            <a:endParaRPr lang="ru-RU" sz="1600" dirty="0">
              <a:latin typeface="Times New Roman" panose="02020603050405020304" pitchFamily="18" charset="0"/>
              <a:cs typeface="Times New Roman" panose="02020603050405020304" pitchFamily="18" charset="0"/>
            </a:endParaRPr>
          </a:p>
        </p:txBody>
      </p:sp>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Мужицкое счастье</a:t>
            </a:r>
            <a:endParaRPr lang="ru-RU" dirty="0"/>
          </a:p>
        </p:txBody>
      </p:sp>
      <p:sp>
        <p:nvSpPr>
          <p:cNvPr id="3" name="Текст 2"/>
          <p:cNvSpPr>
            <a:spLocks noGrp="1"/>
          </p:cNvSpPr>
          <p:nvPr>
            <p:ph type="body" idx="1"/>
          </p:nvPr>
        </p:nvSpPr>
        <p:spPr/>
        <p:txBody>
          <a:bodyPr/>
          <a:lstStyle/>
          <a:p>
            <a:endParaRPr lang="ru-RU" dirty="0"/>
          </a:p>
        </p:txBody>
      </p:sp>
      <p:pic>
        <p:nvPicPr>
          <p:cNvPr id="6146" name="Picture 2" descr="C:\Documents and Settings\Эмма\Рабочий стол\некрасов 2\nekrasovpoema2-870x560.jpg"/>
          <p:cNvPicPr>
            <a:picLocks noChangeAspect="1" noChangeArrowheads="1"/>
          </p:cNvPicPr>
          <p:nvPr/>
        </p:nvPicPr>
        <p:blipFill>
          <a:blip r:embed="rId2"/>
          <a:srcRect/>
          <a:stretch>
            <a:fillRect/>
          </a:stretch>
        </p:blipFill>
        <p:spPr bwMode="auto">
          <a:xfrm>
            <a:off x="96818" y="550855"/>
            <a:ext cx="5572164" cy="2571768"/>
          </a:xfrm>
          <a:prstGeom prst="rect">
            <a:avLst/>
          </a:prstGeom>
          <a:noFill/>
        </p:spPr>
      </p:pic>
    </p:spTree>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normAutofit/>
          </a:bodyPr>
          <a:lstStyle/>
          <a:p>
            <a:r>
              <a:rPr lang="ru-RU" sz="1800" dirty="0" smtClean="0">
                <a:latin typeface="Times New Roman" panose="02020603050405020304" pitchFamily="18" charset="0"/>
                <a:cs typeface="Times New Roman" panose="02020603050405020304" pitchFamily="18" charset="0"/>
              </a:rPr>
              <a:t>Образ народного заступника</a:t>
            </a:r>
            <a:endParaRPr lang="ru-RU" sz="1800" dirty="0">
              <a:latin typeface="Times New Roman" panose="02020603050405020304" pitchFamily="18" charset="0"/>
              <a:cs typeface="Times New Roman" panose="02020603050405020304" pitchFamily="18" charset="0"/>
            </a:endParaRPr>
          </a:p>
        </p:txBody>
      </p:sp>
      <p:sp>
        <p:nvSpPr>
          <p:cNvPr id="12" name="Текст 11"/>
          <p:cNvSpPr>
            <a:spLocks noGrp="1"/>
          </p:cNvSpPr>
          <p:nvPr>
            <p:ph type="body" idx="1"/>
          </p:nvPr>
        </p:nvSpPr>
        <p:spPr/>
        <p:txBody>
          <a:bodyPr>
            <a:normAutofit/>
          </a:bodyPr>
          <a:lstStyle/>
          <a:p>
            <a:pPr algn="ctr"/>
            <a:r>
              <a:rPr lang="ru-RU" b="0" dirty="0" smtClean="0">
                <a:latin typeface="Times New Roman" panose="02020603050405020304" pitchFamily="18" charset="0"/>
                <a:cs typeface="Times New Roman" panose="02020603050405020304" pitchFamily="18" charset="0"/>
              </a:rPr>
              <a:t>Гриша </a:t>
            </a:r>
            <a:r>
              <a:rPr lang="ru-RU" b="0" dirty="0" err="1" smtClean="0">
                <a:latin typeface="Times New Roman" panose="02020603050405020304" pitchFamily="18" charset="0"/>
                <a:cs typeface="Times New Roman" panose="02020603050405020304" pitchFamily="18" charset="0"/>
              </a:rPr>
              <a:t>Добросклонов</a:t>
            </a:r>
            <a:endParaRPr lang="ru-RU" b="0" dirty="0">
              <a:latin typeface="Times New Roman" panose="02020603050405020304" pitchFamily="18" charset="0"/>
              <a:cs typeface="Times New Roman" panose="02020603050405020304" pitchFamily="18" charset="0"/>
            </a:endParaRPr>
          </a:p>
        </p:txBody>
      </p:sp>
      <p:pic>
        <p:nvPicPr>
          <p:cNvPr id="48130" name="Picture 2" descr="http://a4format.ru/index_pic.php?data=photos/491857a7.jpg&amp;percenta=0.80"/>
          <p:cNvPicPr>
            <a:picLocks noGrp="1" noChangeAspect="1" noChangeArrowheads="1"/>
          </p:cNvPicPr>
          <p:nvPr>
            <p:ph sz="half" idx="2"/>
          </p:nvPr>
        </p:nvPicPr>
        <p:blipFill>
          <a:blip r:embed="rId2"/>
          <a:stretch>
            <a:fillRect/>
          </a:stretch>
        </p:blipFill>
        <p:spPr bwMode="auto">
          <a:xfrm>
            <a:off x="168256" y="1029038"/>
            <a:ext cx="2571768" cy="2093585"/>
          </a:xfrm>
          <a:prstGeom prst="rect">
            <a:avLst/>
          </a:prstGeom>
          <a:noFill/>
        </p:spPr>
      </p:pic>
      <p:sp>
        <p:nvSpPr>
          <p:cNvPr id="2" name="Text Placeholder 1"/>
          <p:cNvSpPr>
            <a:spLocks noGrp="1"/>
          </p:cNvSpPr>
          <p:nvPr>
            <p:ph type="body" sz="quarter" idx="3"/>
          </p:nvPr>
        </p:nvSpPr>
        <p:spPr/>
        <p:txBody>
          <a:bodyPr/>
          <a:lstStyle/>
          <a:p>
            <a:endParaRPr lang="en-US"/>
          </a:p>
        </p:txBody>
      </p:sp>
      <p:sp>
        <p:nvSpPr>
          <p:cNvPr id="14" name="Содержимое 13"/>
          <p:cNvSpPr>
            <a:spLocks noGrp="1"/>
          </p:cNvSpPr>
          <p:nvPr>
            <p:ph sz="quarter" idx="4"/>
          </p:nvPr>
        </p:nvSpPr>
        <p:spPr>
          <a:xfrm>
            <a:off x="2928946" y="1029038"/>
            <a:ext cx="2548564" cy="1938992"/>
          </a:xfrm>
        </p:spPr>
        <p:txBody>
          <a:bodyPr/>
          <a:lstStyle/>
          <a:p>
            <a:pPr>
              <a:buNone/>
            </a:pPr>
            <a:r>
              <a:rPr lang="ru-RU" sz="1600" dirty="0" smtClean="0">
                <a:latin typeface="Times New Roman" panose="02020603050405020304" pitchFamily="18" charset="0"/>
                <a:cs typeface="Times New Roman" panose="02020603050405020304" pitchFamily="18" charset="0"/>
              </a:rPr>
              <a:t>Гриша </a:t>
            </a:r>
            <a:r>
              <a:rPr lang="ru-RU" sz="1600" dirty="0" err="1" smtClean="0">
                <a:latin typeface="Times New Roman" panose="02020603050405020304" pitchFamily="18" charset="0"/>
                <a:cs typeface="Times New Roman" panose="02020603050405020304" pitchFamily="18" charset="0"/>
              </a:rPr>
              <a:t>Добросклонов</a:t>
            </a:r>
            <a:r>
              <a:rPr lang="ru-RU" sz="1600" dirty="0" smtClean="0">
                <a:latin typeface="Times New Roman" panose="02020603050405020304" pitchFamily="18" charset="0"/>
                <a:cs typeface="Times New Roman" panose="02020603050405020304" pitchFamily="18" charset="0"/>
              </a:rPr>
              <a:t>- борец за крестьянские интересы, за всех «обиженных и «униженных». Он хочет быть  первым там,  «…где трудно дышится, где горе слышится».</a:t>
            </a:r>
          </a:p>
          <a:p>
            <a:pPr>
              <a:buNone/>
            </a:pPr>
            <a:endParaRPr lang="ru-RU" dirty="0">
              <a:latin typeface="Times New Roman" panose="02020603050405020304" pitchFamily="18" charset="0"/>
              <a:cs typeface="Times New Roman" panose="02020603050405020304" pitchFamily="18" charset="0"/>
            </a:endParaRPr>
          </a:p>
        </p:txBody>
      </p:sp>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Мечты Гриши </a:t>
            </a:r>
            <a:r>
              <a:rPr lang="ru-RU" dirty="0" err="1" smtClean="0"/>
              <a:t>Добросклонова</a:t>
            </a:r>
            <a:endParaRPr lang="ru-RU" dirty="0"/>
          </a:p>
        </p:txBody>
      </p:sp>
      <p:sp>
        <p:nvSpPr>
          <p:cNvPr id="4" name="Содержимое 3"/>
          <p:cNvSpPr>
            <a:spLocks noGrp="1"/>
          </p:cNvSpPr>
          <p:nvPr>
            <p:ph sz="half" idx="3"/>
          </p:nvPr>
        </p:nvSpPr>
        <p:spPr>
          <a:xfrm>
            <a:off x="525446" y="746316"/>
            <a:ext cx="4952065" cy="1661993"/>
          </a:xfrm>
        </p:spPr>
        <p:txBody>
          <a:bodyPr/>
          <a:lstStyle/>
          <a:p>
            <a:pPr algn="ctr" fontAlgn="base"/>
            <a:r>
              <a:rPr lang="ru-RU" dirty="0" smtClean="0"/>
              <a:t>Григорий - сын дьячка Трифона. Отец занимает низшую ступень среди служителей церкви. Он очень беден, представить, как живет семья священника сложно. Трифон беднее «захудалого последнего крестьянина». Мать его была «батрачкой», слезами солившей хлеб. Гриша пришел к выводу, что у людей есть к счастью две дороги. Одна приведет человека к богатству, власти и почету. Это счастье строится на достижении материального благосостояния. </a:t>
            </a:r>
          </a:p>
          <a:p>
            <a:pPr algn="ctr" fontAlgn="base"/>
            <a:r>
              <a:rPr lang="ru-RU" dirty="0" smtClean="0"/>
              <a:t>Второй путь – духовное счастье. Второй путь тяжелый и тернистый.</a:t>
            </a:r>
          </a:p>
          <a:p>
            <a:pPr algn="ctr"/>
            <a:endParaRPr lang="ru-RU" dirty="0"/>
          </a:p>
        </p:txBody>
      </p:sp>
    </p:spTree>
  </p:cSld>
  <p:clrMapOvr>
    <a:masterClrMapping/>
  </p:clrMapOvr>
  <p:transition spd="med">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Гриша </a:t>
            </a:r>
            <a:r>
              <a:rPr lang="ru-RU" dirty="0" err="1" smtClean="0"/>
              <a:t>Добросклонов</a:t>
            </a:r>
            <a:endParaRPr lang="ru-RU" dirty="0"/>
          </a:p>
        </p:txBody>
      </p:sp>
      <p:sp>
        <p:nvSpPr>
          <p:cNvPr id="4" name="Содержимое 3"/>
          <p:cNvSpPr>
            <a:spLocks noGrp="1"/>
          </p:cNvSpPr>
          <p:nvPr>
            <p:ph sz="half" idx="3"/>
          </p:nvPr>
        </p:nvSpPr>
        <p:spPr>
          <a:xfrm>
            <a:off x="2668587" y="550856"/>
            <a:ext cx="2808924" cy="1846659"/>
          </a:xfrm>
        </p:spPr>
        <p:txBody>
          <a:bodyPr/>
          <a:lstStyle/>
          <a:p>
            <a:r>
              <a:rPr lang="ru-RU" dirty="0" smtClean="0"/>
              <a:t>Н.А.Некрасов подобрал герою фамилию, сказывающую, кто был прототипом персонажа. </a:t>
            </a:r>
          </a:p>
          <a:p>
            <a:r>
              <a:rPr lang="ru-RU" dirty="0" err="1" smtClean="0"/>
              <a:t>Добросклонов</a:t>
            </a:r>
            <a:r>
              <a:rPr lang="ru-RU" dirty="0" smtClean="0"/>
              <a:t> – это Добролюбов. Основа общая – добро. Это люди, которые несут добро в массы народа. Образ и характеристика Гриши </a:t>
            </a:r>
            <a:r>
              <a:rPr lang="ru-RU" dirty="0" err="1" smtClean="0"/>
              <a:t>Добросклонова</a:t>
            </a:r>
            <a:r>
              <a:rPr lang="ru-RU" dirty="0" smtClean="0"/>
              <a:t> – это попытка автора вселить в души читателя оптимизм и веру в будущее.</a:t>
            </a:r>
            <a:endParaRPr lang="ru-RU" dirty="0"/>
          </a:p>
        </p:txBody>
      </p:sp>
      <p:pic>
        <p:nvPicPr>
          <p:cNvPr id="3076" name="Picture 4" descr="C:\Documents and Settings\Эмма\Рабочий стол\некрасов 2\illjustracija-Komu-na-Rusi-zhit-horosho-Grisha-Dobrosklonov-V-Serov.jpg"/>
          <p:cNvPicPr>
            <a:picLocks noGrp="1" noChangeAspect="1" noChangeArrowheads="1"/>
          </p:cNvPicPr>
          <p:nvPr>
            <p:ph sz="half" idx="2"/>
          </p:nvPr>
        </p:nvPicPr>
        <p:blipFill>
          <a:blip r:embed="rId2" cstate="print"/>
          <a:srcRect/>
          <a:stretch>
            <a:fillRect/>
          </a:stretch>
        </p:blipFill>
        <p:spPr bwMode="auto">
          <a:xfrm>
            <a:off x="288925" y="622293"/>
            <a:ext cx="2165350" cy="2161077"/>
          </a:xfrm>
          <a:prstGeom prst="rect">
            <a:avLst/>
          </a:prstGeom>
          <a:noFill/>
        </p:spPr>
      </p:pic>
    </p:spTree>
  </p:cSld>
  <p:clrMapOvr>
    <a:masterClrMapping/>
  </p:clrMapOvr>
  <p:transition spd="med">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Народный заступник</a:t>
            </a:r>
            <a:endParaRPr lang="ru-RU" dirty="0"/>
          </a:p>
        </p:txBody>
      </p:sp>
      <p:sp>
        <p:nvSpPr>
          <p:cNvPr id="3" name="Текст 2"/>
          <p:cNvSpPr>
            <a:spLocks noGrp="1"/>
          </p:cNvSpPr>
          <p:nvPr>
            <p:ph type="body" idx="1"/>
          </p:nvPr>
        </p:nvSpPr>
        <p:spPr/>
        <p:txBody>
          <a:bodyPr/>
          <a:lstStyle/>
          <a:p>
            <a:endParaRPr lang="ru-RU" dirty="0"/>
          </a:p>
        </p:txBody>
      </p:sp>
      <p:pic>
        <p:nvPicPr>
          <p:cNvPr id="4098" name="Picture 2" descr="C:\Documents and Settings\Эмма\Рабочий стол\некрасов 2\grisha-dobrosklonov.jpg"/>
          <p:cNvPicPr>
            <a:picLocks noChangeAspect="1" noChangeArrowheads="1"/>
          </p:cNvPicPr>
          <p:nvPr/>
        </p:nvPicPr>
        <p:blipFill>
          <a:blip r:embed="rId2"/>
          <a:srcRect/>
          <a:stretch>
            <a:fillRect/>
          </a:stretch>
        </p:blipFill>
        <p:spPr bwMode="auto">
          <a:xfrm>
            <a:off x="96818" y="550855"/>
            <a:ext cx="5572164" cy="2571768"/>
          </a:xfrm>
          <a:prstGeom prst="rect">
            <a:avLst/>
          </a:prstGeom>
          <a:noFill/>
        </p:spPr>
      </p:pic>
    </p:spTree>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r>
              <a:rPr lang="ru-RU" dirty="0" smtClean="0"/>
              <a:t>Характеристика Гриши </a:t>
            </a:r>
            <a:r>
              <a:rPr lang="ru-RU" dirty="0" err="1" smtClean="0"/>
              <a:t>Добросклонова</a:t>
            </a:r>
            <a:endParaRPr lang="ru-RU" dirty="0"/>
          </a:p>
        </p:txBody>
      </p:sp>
      <p:sp>
        <p:nvSpPr>
          <p:cNvPr id="3" name="Текст 2"/>
          <p:cNvSpPr>
            <a:spLocks noGrp="1"/>
          </p:cNvSpPr>
          <p:nvPr>
            <p:ph type="body" idx="1"/>
          </p:nvPr>
        </p:nvSpPr>
        <p:spPr/>
        <p:txBody>
          <a:bodyPr/>
          <a:lstStyle/>
          <a:p>
            <a:endParaRPr lang="ru-RU"/>
          </a:p>
        </p:txBody>
      </p:sp>
      <p:pic>
        <p:nvPicPr>
          <p:cNvPr id="9218" name="Picture 2" descr="C:\Documents and Settings\Эмма\Рабочий стол\некрасов 2\img_user_file_59378c2bc8692_0_7.jpg"/>
          <p:cNvPicPr>
            <a:picLocks noChangeAspect="1" noChangeArrowheads="1"/>
          </p:cNvPicPr>
          <p:nvPr/>
        </p:nvPicPr>
        <p:blipFill>
          <a:blip r:embed="rId2"/>
          <a:srcRect/>
          <a:stretch>
            <a:fillRect/>
          </a:stretch>
        </p:blipFill>
        <p:spPr bwMode="auto">
          <a:xfrm>
            <a:off x="96818" y="550855"/>
            <a:ext cx="5572164" cy="2571752"/>
          </a:xfrm>
          <a:prstGeom prst="rect">
            <a:avLst/>
          </a:prstGeom>
          <a:noFill/>
        </p:spPr>
      </p:pic>
    </p:spTree>
  </p:cSld>
  <p:clrMapOvr>
    <a:masterClrMapping/>
  </p:clrMapOvr>
  <p:transition spd="med">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Черты Гриши </a:t>
            </a:r>
            <a:r>
              <a:rPr lang="ru-RU" dirty="0" err="1" smtClean="0"/>
              <a:t>Добросклонова</a:t>
            </a:r>
            <a:r>
              <a:rPr lang="ru-RU" dirty="0" smtClean="0"/>
              <a:t> </a:t>
            </a:r>
            <a:endParaRPr lang="ru-RU" dirty="0"/>
          </a:p>
        </p:txBody>
      </p:sp>
      <p:sp>
        <p:nvSpPr>
          <p:cNvPr id="4" name="Содержимое 3"/>
          <p:cNvSpPr>
            <a:spLocks noGrp="1"/>
          </p:cNvSpPr>
          <p:nvPr>
            <p:ph sz="half" idx="3"/>
          </p:nvPr>
        </p:nvSpPr>
        <p:spPr/>
        <p:txBody>
          <a:bodyPr/>
          <a:lstStyle/>
          <a:p>
            <a:endParaRPr lang="ru-RU"/>
          </a:p>
        </p:txBody>
      </p:sp>
      <p:pic>
        <p:nvPicPr>
          <p:cNvPr id="8194" name="Picture 2" descr="C:\Documents and Settings\Эмма\Рабочий стол\некрасов 2\img_user_file_59378c2bc8692_0_6.jpg"/>
          <p:cNvPicPr>
            <a:picLocks noGrp="1" noChangeAspect="1" noChangeArrowheads="1"/>
          </p:cNvPicPr>
          <p:nvPr>
            <p:ph sz="half" idx="2"/>
          </p:nvPr>
        </p:nvPicPr>
        <p:blipFill>
          <a:blip r:embed="rId2"/>
          <a:srcRect/>
          <a:stretch>
            <a:fillRect/>
          </a:stretch>
        </p:blipFill>
        <p:spPr bwMode="auto">
          <a:xfrm>
            <a:off x="96818" y="550855"/>
            <a:ext cx="5572164" cy="2571768"/>
          </a:xfrm>
          <a:prstGeom prst="rect">
            <a:avLst/>
          </a:prstGeom>
          <a:noFill/>
        </p:spPr>
      </p:pic>
    </p:spTree>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8" name="Picture 4" descr="http://uniq-melody.ru/uploads/images/i/v/a/ivan_petrov_krauze_ja_pomnu_gluboko_elegija_a_dargomizhskij_d_v_davidov.jpg"/>
          <p:cNvPicPr>
            <a:picLocks noGrp="1" noChangeAspect="1" noChangeArrowheads="1"/>
          </p:cNvPicPr>
          <p:nvPr>
            <p:ph type="pic" idx="1"/>
          </p:nvPr>
        </p:nvPicPr>
        <p:blipFill>
          <a:blip r:embed="rId2" cstate="print"/>
          <a:srcRect t="4559" b="4559"/>
          <a:stretch>
            <a:fillRect/>
          </a:stretch>
        </p:blipFill>
        <p:spPr bwMode="auto">
          <a:xfrm>
            <a:off x="239694" y="765169"/>
            <a:ext cx="1815426" cy="1946910"/>
          </a:xfrm>
          <a:prstGeom prst="rect">
            <a:avLst/>
          </a:prstGeom>
          <a:noFill/>
        </p:spPr>
      </p:pic>
      <p:sp>
        <p:nvSpPr>
          <p:cNvPr id="6" name="Текст 5"/>
          <p:cNvSpPr>
            <a:spLocks noGrp="1"/>
          </p:cNvSpPr>
          <p:nvPr>
            <p:ph type="body" sz="half" idx="2"/>
          </p:nvPr>
        </p:nvSpPr>
        <p:spPr>
          <a:xfrm>
            <a:off x="2424839" y="324485"/>
            <a:ext cx="3046264" cy="3007495"/>
          </a:xfrm>
        </p:spPr>
        <p:txBody>
          <a:bodyPr>
            <a:normAutofit/>
          </a:bodyPr>
          <a:lstStyle/>
          <a:p>
            <a:endParaRPr lang="ru-RU" sz="1600" b="1" dirty="0" smtClean="0">
              <a:latin typeface="Times New Roman" panose="02020603050405020304" pitchFamily="18" charset="0"/>
              <a:cs typeface="Times New Roman" panose="02020603050405020304" pitchFamily="18" charset="0"/>
            </a:endParaRPr>
          </a:p>
          <a:p>
            <a:endParaRPr lang="ru-RU" sz="1600" b="1" dirty="0" smtClean="0">
              <a:latin typeface="Times New Roman" panose="02020603050405020304" pitchFamily="18" charset="0"/>
              <a:cs typeface="Times New Roman" panose="02020603050405020304" pitchFamily="18" charset="0"/>
            </a:endParaRPr>
          </a:p>
          <a:p>
            <a:r>
              <a:rPr lang="ru-RU" sz="1600" b="1" dirty="0" smtClean="0">
                <a:latin typeface="Times New Roman" panose="02020603050405020304" pitchFamily="18" charset="0"/>
                <a:cs typeface="Times New Roman" panose="02020603050405020304" pitchFamily="18" charset="0"/>
              </a:rPr>
              <a:t>«Я задумал изложить в связном рассказе все, что я знаю о народе, все, что мне привелось услышать из уст его, и я затеял «Кому на Руси жить хорошо». Это будет эпопея современной крестьянской жизни».</a:t>
            </a:r>
          </a:p>
          <a:p>
            <a:pPr algn="r"/>
            <a:r>
              <a:rPr lang="ru-RU" sz="1600" b="1" dirty="0" smtClean="0">
                <a:latin typeface="Times New Roman" panose="02020603050405020304" pitchFamily="18" charset="0"/>
                <a:cs typeface="Times New Roman" panose="02020603050405020304" pitchFamily="18" charset="0"/>
              </a:rPr>
              <a:t>Н.А.Некрасов.</a:t>
            </a:r>
          </a:p>
          <a:p>
            <a:endParaRPr lang="ru-RU" dirty="0"/>
          </a:p>
        </p:txBody>
      </p:sp>
    </p:spTree>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Гимн о счастье</a:t>
            </a:r>
            <a:endParaRPr lang="ru-RU" dirty="0"/>
          </a:p>
        </p:txBody>
      </p:sp>
      <p:sp>
        <p:nvSpPr>
          <p:cNvPr id="4" name="Содержимое 3"/>
          <p:cNvSpPr>
            <a:spLocks noGrp="1"/>
          </p:cNvSpPr>
          <p:nvPr>
            <p:ph sz="half" idx="3"/>
          </p:nvPr>
        </p:nvSpPr>
        <p:spPr>
          <a:xfrm>
            <a:off x="3097214" y="979483"/>
            <a:ext cx="2508123" cy="2031325"/>
          </a:xfrm>
        </p:spPr>
        <p:txBody>
          <a:bodyPr/>
          <a:lstStyle/>
          <a:p>
            <a:r>
              <a:rPr lang="ru-RU" dirty="0" smtClean="0"/>
              <a:t>«Рать подымается – Неисчислимая, сила в ней скажется Несокрушимая!». </a:t>
            </a:r>
          </a:p>
          <a:p>
            <a:r>
              <a:rPr lang="ru-RU" dirty="0" smtClean="0"/>
              <a:t>Песня «Русь» - гимн о счастье, сила веры русской молодежи. Звуки музыки и смысл слов проникали в сердца и поднимали дух. Юноша делился своим оптимизмом, автор через него поддерживал идеи друзей – революционеров.</a:t>
            </a:r>
            <a:endParaRPr lang="ru-RU" dirty="0"/>
          </a:p>
        </p:txBody>
      </p:sp>
      <p:pic>
        <p:nvPicPr>
          <p:cNvPr id="7170" name="Picture 2" descr="C:\Documents and Settings\Эмма\Рабочий стол\некрасов 2\komu-na-rusi.jpg"/>
          <p:cNvPicPr>
            <a:picLocks noGrp="1" noChangeAspect="1" noChangeArrowheads="1"/>
          </p:cNvPicPr>
          <p:nvPr>
            <p:ph sz="half" idx="2"/>
          </p:nvPr>
        </p:nvPicPr>
        <p:blipFill>
          <a:blip r:embed="rId2"/>
          <a:srcRect/>
          <a:stretch>
            <a:fillRect/>
          </a:stretch>
        </p:blipFill>
        <p:spPr bwMode="auto">
          <a:xfrm>
            <a:off x="168256" y="550855"/>
            <a:ext cx="2357453" cy="2500330"/>
          </a:xfrm>
          <a:prstGeom prst="rect">
            <a:avLst/>
          </a:prstGeom>
          <a:noFill/>
        </p:spPr>
      </p:pic>
    </p:spTree>
  </p:cSld>
  <p:clrMapOvr>
    <a:masterClrMapping/>
  </p:clrMapOvr>
  <p:transition spd="med">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Готовимся к поступлению  в вуз</a:t>
            </a:r>
            <a:endParaRPr lang="ru-RU" dirty="0"/>
          </a:p>
        </p:txBody>
      </p:sp>
      <p:sp>
        <p:nvSpPr>
          <p:cNvPr id="4" name="Содержимое 3"/>
          <p:cNvSpPr>
            <a:spLocks noGrp="1"/>
          </p:cNvSpPr>
          <p:nvPr>
            <p:ph sz="half" idx="3"/>
          </p:nvPr>
        </p:nvSpPr>
        <p:spPr>
          <a:xfrm>
            <a:off x="2969387" y="746315"/>
            <a:ext cx="2508123" cy="2954655"/>
          </a:xfrm>
        </p:spPr>
        <p:txBody>
          <a:bodyPr/>
          <a:lstStyle/>
          <a:p>
            <a:pPr marL="228600" indent="-228600">
              <a:buAutoNum type="arabicPeriod"/>
            </a:pPr>
            <a:r>
              <a:rPr lang="ru-RU" dirty="0" smtClean="0"/>
              <a:t>Кто предположительно </a:t>
            </a:r>
          </a:p>
          <a:p>
            <a:pPr marL="228600" indent="-228600"/>
            <a:r>
              <a:rPr lang="ru-RU" dirty="0" smtClean="0"/>
              <a:t>является прототипом Гриши </a:t>
            </a:r>
            <a:r>
              <a:rPr lang="ru-RU" dirty="0" err="1" smtClean="0"/>
              <a:t>Добросклонова</a:t>
            </a:r>
            <a:r>
              <a:rPr lang="ru-RU" dirty="0" smtClean="0"/>
              <a:t>?</a:t>
            </a:r>
            <a:endParaRPr lang="en-US" dirty="0" smtClean="0"/>
          </a:p>
          <a:p>
            <a:pPr marL="228600" indent="-228600">
              <a:buAutoNum type="arabicPeriod"/>
            </a:pPr>
            <a:endParaRPr lang="ru-RU" dirty="0" smtClean="0"/>
          </a:p>
          <a:p>
            <a:r>
              <a:rPr lang="ru-RU" dirty="0" smtClean="0"/>
              <a:t>А)Николай Добролюбов</a:t>
            </a:r>
          </a:p>
          <a:p>
            <a:r>
              <a:rPr lang="ru-RU" dirty="0" smtClean="0"/>
              <a:t>В) Николай Чернышевский</a:t>
            </a:r>
          </a:p>
          <a:p>
            <a:r>
              <a:rPr lang="ru-RU" dirty="0" smtClean="0"/>
              <a:t>С) Александр Герцен</a:t>
            </a:r>
          </a:p>
          <a:p>
            <a:r>
              <a:rPr lang="en-US" dirty="0" smtClean="0"/>
              <a:t>D) </a:t>
            </a:r>
            <a:r>
              <a:rPr lang="ru-RU" dirty="0" smtClean="0"/>
              <a:t>У него нет прототипа, это собирательный образ русского интеллигента-разночинца</a:t>
            </a:r>
          </a:p>
          <a:p>
            <a:endParaRPr lang="ru-RU" dirty="0" smtClean="0"/>
          </a:p>
          <a:p>
            <a:r>
              <a:rPr lang="ru-RU" dirty="0" smtClean="0"/>
              <a:t>Ответ: А</a:t>
            </a:r>
          </a:p>
          <a:p>
            <a:endParaRPr lang="en-US" dirty="0" smtClean="0"/>
          </a:p>
          <a:p>
            <a:endParaRPr lang="en-US" dirty="0" smtClean="0"/>
          </a:p>
          <a:p>
            <a:endParaRPr lang="ru-RU" dirty="0" smtClean="0"/>
          </a:p>
          <a:p>
            <a:endParaRPr lang="ru-RU" dirty="0"/>
          </a:p>
        </p:txBody>
      </p:sp>
      <p:pic>
        <p:nvPicPr>
          <p:cNvPr id="5" name="Picture 3" descr="C:\Documents and Settings\Эмма\Рабочий стол\символика пресутпление аи наказание\cdf6513e646f4d37dd3b569d66375e182020012117225631806as0sRpXutH.jpg"/>
          <p:cNvPicPr>
            <a:picLocks noGrp="1" noChangeAspect="1" noChangeArrowheads="1"/>
          </p:cNvPicPr>
          <p:nvPr>
            <p:ph sz="half" idx="2"/>
          </p:nvPr>
        </p:nvPicPr>
        <p:blipFill>
          <a:blip r:embed="rId2" cstate="print"/>
          <a:srcRect/>
          <a:stretch>
            <a:fillRect/>
          </a:stretch>
        </p:blipFill>
        <p:spPr bwMode="auto">
          <a:xfrm>
            <a:off x="499802" y="746630"/>
            <a:ext cx="2086495" cy="2140527"/>
          </a:xfrm>
          <a:prstGeom prst="rect">
            <a:avLst/>
          </a:prstGeom>
          <a:noFill/>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 calcmode="lin" valueType="num">
                                      <p:cBhvr additive="base">
                                        <p:cTn id="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Готовимся к поступлению  в вуз</a:t>
            </a:r>
            <a:endParaRPr lang="ru-RU" dirty="0"/>
          </a:p>
        </p:txBody>
      </p:sp>
      <p:sp>
        <p:nvSpPr>
          <p:cNvPr id="4" name="Содержимое 3"/>
          <p:cNvSpPr>
            <a:spLocks noGrp="1"/>
          </p:cNvSpPr>
          <p:nvPr>
            <p:ph sz="half" idx="3"/>
          </p:nvPr>
        </p:nvSpPr>
        <p:spPr>
          <a:xfrm>
            <a:off x="2969387" y="746315"/>
            <a:ext cx="2508123" cy="2031325"/>
          </a:xfrm>
        </p:spPr>
        <p:txBody>
          <a:bodyPr/>
          <a:lstStyle/>
          <a:p>
            <a:r>
              <a:rPr lang="ru-RU" dirty="0" smtClean="0"/>
              <a:t>2</a:t>
            </a:r>
            <a:r>
              <a:rPr lang="en-US" dirty="0" smtClean="0"/>
              <a:t>. </a:t>
            </a:r>
            <a:r>
              <a:rPr lang="ru-RU" dirty="0" smtClean="0"/>
              <a:t>Сколько частей в поэме «Кому на Руси жить хорошо»?</a:t>
            </a:r>
          </a:p>
          <a:p>
            <a:r>
              <a:rPr lang="ru-RU" dirty="0" smtClean="0"/>
              <a:t>А) 4</a:t>
            </a:r>
          </a:p>
          <a:p>
            <a:r>
              <a:rPr lang="ru-RU" dirty="0" smtClean="0"/>
              <a:t>В) 3</a:t>
            </a:r>
          </a:p>
          <a:p>
            <a:r>
              <a:rPr lang="ru-RU" dirty="0" smtClean="0"/>
              <a:t>С) 2</a:t>
            </a:r>
          </a:p>
          <a:p>
            <a:r>
              <a:rPr lang="en-US" dirty="0" smtClean="0"/>
              <a:t>D) 6</a:t>
            </a:r>
            <a:endParaRPr lang="ru-RU" dirty="0" smtClean="0"/>
          </a:p>
          <a:p>
            <a:r>
              <a:rPr lang="ru-RU" dirty="0" smtClean="0"/>
              <a:t>Ответ: А</a:t>
            </a:r>
          </a:p>
          <a:p>
            <a:endParaRPr lang="en-US" dirty="0" smtClean="0"/>
          </a:p>
          <a:p>
            <a:endParaRPr lang="en-US" dirty="0" smtClean="0"/>
          </a:p>
          <a:p>
            <a:endParaRPr lang="ru-RU" dirty="0" smtClean="0"/>
          </a:p>
          <a:p>
            <a:endParaRPr lang="ru-RU" dirty="0"/>
          </a:p>
        </p:txBody>
      </p:sp>
      <p:pic>
        <p:nvPicPr>
          <p:cNvPr id="5" name="Picture 3" descr="C:\Documents and Settings\Эмма\Рабочий стол\символика пресутпление аи наказание\cdf6513e646f4d37dd3b569d66375e182020012117225631806as0sRpXutH.jpg"/>
          <p:cNvPicPr>
            <a:picLocks noGrp="1" noChangeAspect="1" noChangeArrowheads="1"/>
          </p:cNvPicPr>
          <p:nvPr>
            <p:ph sz="half" idx="2"/>
          </p:nvPr>
        </p:nvPicPr>
        <p:blipFill>
          <a:blip r:embed="rId2" cstate="print"/>
          <a:srcRect/>
          <a:stretch>
            <a:fillRect/>
          </a:stretch>
        </p:blipFill>
        <p:spPr bwMode="auto">
          <a:xfrm>
            <a:off x="499802" y="746630"/>
            <a:ext cx="2086495" cy="2140527"/>
          </a:xfrm>
          <a:prstGeom prst="rect">
            <a:avLst/>
          </a:prstGeom>
          <a:noFill/>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additive="base">
                                        <p:cTn id="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Готовимся к поступлению  в вуз</a:t>
            </a:r>
            <a:endParaRPr lang="ru-RU" dirty="0"/>
          </a:p>
        </p:txBody>
      </p:sp>
      <p:sp>
        <p:nvSpPr>
          <p:cNvPr id="4" name="Содержимое 3"/>
          <p:cNvSpPr>
            <a:spLocks noGrp="1"/>
          </p:cNvSpPr>
          <p:nvPr>
            <p:ph sz="half" idx="3"/>
          </p:nvPr>
        </p:nvSpPr>
        <p:spPr>
          <a:xfrm>
            <a:off x="2969387" y="746315"/>
            <a:ext cx="2508123" cy="2400657"/>
          </a:xfrm>
        </p:spPr>
        <p:txBody>
          <a:bodyPr/>
          <a:lstStyle/>
          <a:p>
            <a:r>
              <a:rPr lang="en-US" dirty="0" smtClean="0"/>
              <a:t>3</a:t>
            </a:r>
            <a:r>
              <a:rPr lang="ru-RU" dirty="0" smtClean="0"/>
              <a:t>. Сколько мужиков ведут спор на «столбовой дороженьке» в поэме «Кому на Руси жить хорошо»?</a:t>
            </a:r>
          </a:p>
          <a:p>
            <a:r>
              <a:rPr lang="en-US" dirty="0" smtClean="0"/>
              <a:t>A</a:t>
            </a:r>
            <a:r>
              <a:rPr lang="ru-RU" dirty="0" smtClean="0"/>
              <a:t>) десять</a:t>
            </a:r>
          </a:p>
          <a:p>
            <a:r>
              <a:rPr lang="en-US" dirty="0" smtClean="0"/>
              <a:t>B</a:t>
            </a:r>
            <a:r>
              <a:rPr lang="ru-RU" dirty="0" smtClean="0"/>
              <a:t>) шесть</a:t>
            </a:r>
          </a:p>
          <a:p>
            <a:r>
              <a:rPr lang="en-US" dirty="0" smtClean="0"/>
              <a:t>C</a:t>
            </a:r>
            <a:r>
              <a:rPr lang="ru-RU" dirty="0" smtClean="0"/>
              <a:t>) девять</a:t>
            </a:r>
          </a:p>
          <a:p>
            <a:r>
              <a:rPr lang="en-US" dirty="0" smtClean="0"/>
              <a:t>D</a:t>
            </a:r>
            <a:r>
              <a:rPr lang="ru-RU" dirty="0" smtClean="0"/>
              <a:t>) семь</a:t>
            </a:r>
          </a:p>
          <a:p>
            <a:endParaRPr lang="ru-RU" dirty="0" smtClean="0"/>
          </a:p>
          <a:p>
            <a:r>
              <a:rPr lang="ru-RU" dirty="0" smtClean="0"/>
              <a:t>Ответ: </a:t>
            </a:r>
            <a:r>
              <a:rPr lang="en-US" dirty="0" smtClean="0"/>
              <a:t>D</a:t>
            </a:r>
            <a:endParaRPr lang="ru-RU" dirty="0" smtClean="0"/>
          </a:p>
          <a:p>
            <a:endParaRPr lang="en-US" dirty="0" smtClean="0"/>
          </a:p>
          <a:p>
            <a:endParaRPr lang="en-US" dirty="0" smtClean="0"/>
          </a:p>
          <a:p>
            <a:endParaRPr lang="ru-RU" dirty="0" smtClean="0"/>
          </a:p>
          <a:p>
            <a:endParaRPr lang="ru-RU" dirty="0"/>
          </a:p>
        </p:txBody>
      </p:sp>
      <p:pic>
        <p:nvPicPr>
          <p:cNvPr id="5" name="Picture 3" descr="C:\Documents and Settings\Эмма\Рабочий стол\символика пресутпление аи наказание\cdf6513e646f4d37dd3b569d66375e182020012117225631806as0sRpXutH.jpg"/>
          <p:cNvPicPr>
            <a:picLocks noGrp="1" noChangeAspect="1" noChangeArrowheads="1"/>
          </p:cNvPicPr>
          <p:nvPr>
            <p:ph sz="half" idx="2"/>
          </p:nvPr>
        </p:nvPicPr>
        <p:blipFill>
          <a:blip r:embed="rId2" cstate="print"/>
          <a:srcRect/>
          <a:stretch>
            <a:fillRect/>
          </a:stretch>
        </p:blipFill>
        <p:spPr bwMode="auto">
          <a:xfrm>
            <a:off x="499802" y="746630"/>
            <a:ext cx="2086495" cy="2140527"/>
          </a:xfrm>
          <a:prstGeom prst="rect">
            <a:avLst/>
          </a:prstGeom>
          <a:noFill/>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 calcmode="lin" valueType="num">
                                      <p:cBhvr additive="base">
                                        <p:cTn id="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r>
              <a:rPr lang="ru-RU" dirty="0" smtClean="0"/>
              <a:t>Задание для самостоятельной работы</a:t>
            </a:r>
            <a:endParaRPr lang="ru-RU" dirty="0"/>
          </a:p>
        </p:txBody>
      </p:sp>
      <p:sp>
        <p:nvSpPr>
          <p:cNvPr id="3" name="Текст 2"/>
          <p:cNvSpPr>
            <a:spLocks noGrp="1"/>
          </p:cNvSpPr>
          <p:nvPr>
            <p:ph type="body" idx="1"/>
          </p:nvPr>
        </p:nvSpPr>
        <p:spPr>
          <a:xfrm>
            <a:off x="415278" y="1083504"/>
            <a:ext cx="4935243" cy="369332"/>
          </a:xfrm>
        </p:spPr>
        <p:txBody>
          <a:bodyPr/>
          <a:lstStyle/>
          <a:p>
            <a:pPr marL="228600" indent="-228600" algn="ctr"/>
            <a:r>
              <a:rPr lang="ru-RU" b="1" dirty="0" smtClean="0">
                <a:solidFill>
                  <a:srgbClr val="0070C0"/>
                </a:solidFill>
              </a:rPr>
              <a:t>Составить ментальную карту по произведению Н.А.Некрасова «Кому на Руси жить хорошо?»</a:t>
            </a:r>
          </a:p>
        </p:txBody>
      </p:sp>
      <p:pic>
        <p:nvPicPr>
          <p:cNvPr id="4" name="Picture 2" descr="C:\Users\Lenovo\Desktop\IMG_20200916_200121_7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5644" y="2051053"/>
            <a:ext cx="1676399" cy="8762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Смысл произведения</a:t>
            </a:r>
            <a:endParaRPr lang="ru-RU" dirty="0"/>
          </a:p>
        </p:txBody>
      </p:sp>
      <p:sp>
        <p:nvSpPr>
          <p:cNvPr id="4" name="Содержимое 3"/>
          <p:cNvSpPr>
            <a:spLocks noGrp="1"/>
          </p:cNvSpPr>
          <p:nvPr>
            <p:ph sz="half" idx="3"/>
          </p:nvPr>
        </p:nvSpPr>
        <p:spPr>
          <a:xfrm>
            <a:off x="2969387" y="746315"/>
            <a:ext cx="2508123" cy="1292662"/>
          </a:xfrm>
        </p:spPr>
        <p:txBody>
          <a:bodyPr/>
          <a:lstStyle/>
          <a:p>
            <a:pPr algn="ctr"/>
            <a:r>
              <a:rPr lang="ru-RU" dirty="0" smtClean="0"/>
              <a:t>Смысл произведения выражается в том, что у крестьянства растёт степень самосознания. </a:t>
            </a:r>
          </a:p>
          <a:p>
            <a:pPr algn="ctr"/>
            <a:r>
              <a:rPr lang="ru-RU" dirty="0" smtClean="0"/>
              <a:t>Тема свободы, счастливого будущего, преодоление рабства в самом себе, это главная идея поэмы, ее основная мысль. </a:t>
            </a:r>
            <a:endParaRPr lang="ru-RU" dirty="0"/>
          </a:p>
        </p:txBody>
      </p:sp>
      <p:pic>
        <p:nvPicPr>
          <p:cNvPr id="1026" name="Picture 2" descr="C:\Documents and Settings\Эмма\Рабочий стол\некрасов 2\25275431-nikolay-nekrasov-komu-na-rusi-zhit-horosho-25275431.jpg"/>
          <p:cNvPicPr>
            <a:picLocks noGrp="1" noChangeAspect="1" noChangeArrowheads="1"/>
          </p:cNvPicPr>
          <p:nvPr>
            <p:ph sz="half" idx="2"/>
          </p:nvPr>
        </p:nvPicPr>
        <p:blipFill>
          <a:blip r:embed="rId2"/>
          <a:srcRect/>
          <a:stretch>
            <a:fillRect/>
          </a:stretch>
        </p:blipFill>
        <p:spPr bwMode="auto">
          <a:xfrm>
            <a:off x="168256" y="550855"/>
            <a:ext cx="2643206" cy="2571768"/>
          </a:xfrm>
          <a:prstGeom prst="rect">
            <a:avLst/>
          </a:prstGeom>
          <a:noFill/>
        </p:spPr>
      </p:pic>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a:noAutofit/>
          </a:bodyPr>
          <a:lstStyle/>
          <a:p>
            <a:pPr algn="ctr"/>
            <a:r>
              <a:rPr lang="ru-RU" sz="1600" dirty="0" smtClean="0">
                <a:latin typeface="Times New Roman" panose="02020603050405020304" pitchFamily="18" charset="0"/>
                <a:cs typeface="Times New Roman" panose="02020603050405020304" pitchFamily="18" charset="0"/>
              </a:rPr>
              <a:t>Экспозиция</a:t>
            </a:r>
            <a:endParaRPr lang="ru-RU" sz="1600" dirty="0">
              <a:latin typeface="Times New Roman" panose="02020603050405020304" pitchFamily="18" charset="0"/>
              <a:cs typeface="Times New Roman" panose="02020603050405020304" pitchFamily="18" charset="0"/>
            </a:endParaRPr>
          </a:p>
        </p:txBody>
      </p:sp>
      <p:pic>
        <p:nvPicPr>
          <p:cNvPr id="28674" name="Picture 2" descr="http://img0.reactor.cc/pics/post/full/story-%D0%BF%D0%BE%D0%BB%D0%B8%D1%82%D0%B8%D0%BA%D0%B0-%D1%81%D0%BE%D1%86%D0%B8%D0%B0%D0%BB%D1%8C%D0%BD%D0%B0%D1%8F-%D0%BD%D0%BE%D1%80%D0%BC%D0%B0-%D1%82%D0%B0%D1%80%D0%B8%D1%84%D1%8B-878412.jpeg"/>
          <p:cNvPicPr>
            <a:picLocks noGrp="1" noChangeAspect="1" noChangeArrowheads="1"/>
          </p:cNvPicPr>
          <p:nvPr>
            <p:ph sz="half" idx="2"/>
          </p:nvPr>
        </p:nvPicPr>
        <p:blipFill>
          <a:blip r:embed="rId2"/>
          <a:stretch>
            <a:fillRect/>
          </a:stretch>
        </p:blipFill>
        <p:spPr bwMode="auto">
          <a:xfrm>
            <a:off x="168256" y="622293"/>
            <a:ext cx="2205449" cy="2428892"/>
          </a:xfrm>
          <a:prstGeom prst="rect">
            <a:avLst/>
          </a:prstGeom>
          <a:noFill/>
        </p:spPr>
      </p:pic>
      <p:sp>
        <p:nvSpPr>
          <p:cNvPr id="3" name="Text Placeholder 2"/>
          <p:cNvSpPr>
            <a:spLocks noGrp="1"/>
          </p:cNvSpPr>
          <p:nvPr>
            <p:ph type="body" sz="quarter" idx="3"/>
          </p:nvPr>
        </p:nvSpPr>
        <p:spPr/>
        <p:txBody>
          <a:bodyPr/>
          <a:lstStyle/>
          <a:p>
            <a:endParaRPr lang="en-US"/>
          </a:p>
        </p:txBody>
      </p:sp>
      <p:sp>
        <p:nvSpPr>
          <p:cNvPr id="19" name="Содержимое 18"/>
          <p:cNvSpPr>
            <a:spLocks noGrp="1"/>
          </p:cNvSpPr>
          <p:nvPr>
            <p:ph sz="quarter" idx="4"/>
          </p:nvPr>
        </p:nvSpPr>
        <p:spPr>
          <a:xfrm>
            <a:off x="2580596" y="512567"/>
            <a:ext cx="2802634" cy="2428088"/>
          </a:xfrm>
        </p:spPr>
        <p:txBody>
          <a:bodyPr>
            <a:normAutofit fontScale="97500"/>
          </a:bodyPr>
          <a:lstStyle/>
          <a:p>
            <a:pPr algn="ctr">
              <a:buNone/>
            </a:pPr>
            <a:r>
              <a:rPr lang="ru-RU" sz="1700" dirty="0" smtClean="0">
                <a:latin typeface="Times New Roman" panose="02020603050405020304" pitchFamily="18" charset="0"/>
                <a:cs typeface="Times New Roman" panose="02020603050405020304" pitchFamily="18" charset="0"/>
              </a:rPr>
              <a:t> </a:t>
            </a:r>
            <a:r>
              <a:rPr lang="ru-RU" sz="1700" u="sng" dirty="0" smtClean="0">
                <a:latin typeface="Times New Roman" panose="02020603050405020304" pitchFamily="18" charset="0"/>
                <a:cs typeface="Times New Roman" panose="02020603050405020304" pitchFamily="18" charset="0"/>
              </a:rPr>
              <a:t>Экспозиция</a:t>
            </a:r>
          </a:p>
          <a:p>
            <a:pPr algn="ctr">
              <a:buNone/>
            </a:pPr>
            <a:r>
              <a:rPr lang="ru-RU" sz="1600" dirty="0" smtClean="0">
                <a:latin typeface="Times New Roman" panose="02020603050405020304" pitchFamily="18" charset="0"/>
                <a:cs typeface="Times New Roman" panose="02020603050405020304" pitchFamily="18" charset="0"/>
              </a:rPr>
              <a:t>«В каком году — рассчитывай,</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В какой земле — угадывай,</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На столбовой дороженьке</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Сошлись семь мужиков:</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dirty="0" err="1" smtClean="0">
                <a:latin typeface="Times New Roman" panose="02020603050405020304" pitchFamily="18" charset="0"/>
                <a:cs typeface="Times New Roman" panose="02020603050405020304" pitchFamily="18" charset="0"/>
              </a:rPr>
              <a:t>Сошлися</a:t>
            </a:r>
            <a:r>
              <a:rPr lang="ru-RU" sz="1600" dirty="0" smtClean="0">
                <a:latin typeface="Times New Roman" panose="02020603050405020304" pitchFamily="18" charset="0"/>
                <a:cs typeface="Times New Roman" panose="02020603050405020304" pitchFamily="18" charset="0"/>
              </a:rPr>
              <a:t>  — и заспорили:</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Кому живется весело,</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Вольготно на Руси? «</a:t>
            </a:r>
            <a:endParaRPr lang="ru-RU" sz="1600" dirty="0">
              <a:latin typeface="Times New Roman" panose="02020603050405020304" pitchFamily="18" charset="0"/>
              <a:cs typeface="Times New Roman" panose="02020603050405020304" pitchFamily="18" charset="0"/>
            </a:endParaRPr>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Вспоминаем теорию литературы!</a:t>
            </a:r>
            <a:endParaRPr lang="ru-RU" dirty="0"/>
          </a:p>
        </p:txBody>
      </p:sp>
      <p:sp>
        <p:nvSpPr>
          <p:cNvPr id="3" name="Текст 2"/>
          <p:cNvSpPr>
            <a:spLocks noGrp="1"/>
          </p:cNvSpPr>
          <p:nvPr>
            <p:ph type="body" idx="1"/>
          </p:nvPr>
        </p:nvSpPr>
        <p:spPr>
          <a:xfrm>
            <a:off x="415278" y="1083504"/>
            <a:ext cx="4935243" cy="1723549"/>
          </a:xfrm>
        </p:spPr>
        <p:txBody>
          <a:bodyPr/>
          <a:lstStyle/>
          <a:p>
            <a:pPr algn="ctr"/>
            <a:r>
              <a:rPr lang="ru-RU" sz="1400" b="1" dirty="0" smtClean="0">
                <a:solidFill>
                  <a:srgbClr val="0070C0"/>
                </a:solidFill>
              </a:rPr>
              <a:t>Экспозиция в литературе (от лат. </a:t>
            </a:r>
            <a:r>
              <a:rPr lang="ru-RU" sz="1400" b="1" dirty="0" err="1" smtClean="0">
                <a:solidFill>
                  <a:srgbClr val="0070C0"/>
                </a:solidFill>
              </a:rPr>
              <a:t>expositio</a:t>
            </a:r>
            <a:r>
              <a:rPr lang="ru-RU" sz="1400" b="1" dirty="0" smtClean="0">
                <a:solidFill>
                  <a:srgbClr val="0070C0"/>
                </a:solidFill>
              </a:rPr>
              <a:t> — изложение, объяснение) представляет собой описание событий, предшествующих завязке. </a:t>
            </a:r>
          </a:p>
          <a:p>
            <a:pPr algn="ctr"/>
            <a:r>
              <a:rPr lang="ru-RU" sz="1400" b="1" dirty="0" smtClean="0">
                <a:solidFill>
                  <a:srgbClr val="0070C0"/>
                </a:solidFill>
              </a:rPr>
              <a:t>Ее основные функции: </a:t>
            </a:r>
          </a:p>
          <a:p>
            <a:pPr algn="ctr"/>
            <a:r>
              <a:rPr lang="ru-RU" sz="1400" b="1" dirty="0" smtClean="0">
                <a:solidFill>
                  <a:srgbClr val="0070C0"/>
                </a:solidFill>
              </a:rPr>
              <a:t>1) первое знакомство читателя с поэтическим миром произведения;</a:t>
            </a:r>
          </a:p>
          <a:p>
            <a:pPr algn="ctr"/>
            <a:r>
              <a:rPr lang="ru-RU" sz="1400" b="1" dirty="0" smtClean="0">
                <a:solidFill>
                  <a:srgbClr val="0070C0"/>
                </a:solidFill>
              </a:rPr>
              <a:t> 2) ориентация во времени и пространстве;</a:t>
            </a:r>
          </a:p>
          <a:p>
            <a:pPr algn="ctr"/>
            <a:r>
              <a:rPr lang="ru-RU" sz="1400" b="1" dirty="0" smtClean="0">
                <a:solidFill>
                  <a:srgbClr val="0070C0"/>
                </a:solidFill>
              </a:rPr>
              <a:t>3) представление действующих лиц. </a:t>
            </a:r>
            <a:endParaRPr lang="ru-RU" sz="1400" b="1" dirty="0">
              <a:solidFill>
                <a:srgbClr val="0070C0"/>
              </a:solidFill>
            </a:endParaRPr>
          </a:p>
        </p:txBody>
      </p:sp>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Autofit/>
          </a:bodyPr>
          <a:lstStyle/>
          <a:p>
            <a:pPr algn="ctr"/>
            <a:r>
              <a:rPr lang="ru-RU" sz="1600" dirty="0" smtClean="0">
                <a:latin typeface="Times New Roman" panose="02020603050405020304" pitchFamily="18" charset="0"/>
                <a:cs typeface="Times New Roman" panose="02020603050405020304" pitchFamily="18" charset="0"/>
              </a:rPr>
              <a:t>Завязка  поэмы</a:t>
            </a:r>
            <a:endParaRPr lang="ru-RU" sz="1600" dirty="0">
              <a:latin typeface="Times New Roman" panose="02020603050405020304" pitchFamily="18" charset="0"/>
              <a:cs typeface="Times New Roman" panose="02020603050405020304" pitchFamily="18" charset="0"/>
            </a:endParaRPr>
          </a:p>
        </p:txBody>
      </p:sp>
      <p:sp>
        <p:nvSpPr>
          <p:cNvPr id="2" name="Text Placeholder 1"/>
          <p:cNvSpPr>
            <a:spLocks noGrp="1"/>
          </p:cNvSpPr>
          <p:nvPr>
            <p:ph type="body" idx="1"/>
          </p:nvPr>
        </p:nvSpPr>
        <p:spPr/>
        <p:txBody>
          <a:bodyPr/>
          <a:lstStyle/>
          <a:p>
            <a:endParaRPr lang="en-US" dirty="0"/>
          </a:p>
        </p:txBody>
      </p:sp>
      <p:sp>
        <p:nvSpPr>
          <p:cNvPr id="14" name="Содержимое 13"/>
          <p:cNvSpPr>
            <a:spLocks noGrp="1"/>
          </p:cNvSpPr>
          <p:nvPr>
            <p:ph sz="half" idx="2"/>
          </p:nvPr>
        </p:nvSpPr>
        <p:spPr/>
        <p:txBody>
          <a:bodyPr>
            <a:normAutofit fontScale="77500" lnSpcReduction="20000"/>
          </a:bodyPr>
          <a:lstStyle/>
          <a:p>
            <a:pPr algn="ctr">
              <a:buNone/>
            </a:pPr>
            <a:r>
              <a:rPr lang="ru-RU" sz="2300" dirty="0" smtClean="0">
                <a:latin typeface="Times New Roman" panose="02020603050405020304" pitchFamily="18" charset="0"/>
                <a:cs typeface="Times New Roman" panose="02020603050405020304" pitchFamily="18" charset="0"/>
              </a:rPr>
              <a:t> </a:t>
            </a:r>
            <a:r>
              <a:rPr lang="ru-RU" sz="1600" u="sng" dirty="0" smtClean="0">
                <a:latin typeface="Times New Roman" panose="02020603050405020304" pitchFamily="18" charset="0"/>
                <a:cs typeface="Times New Roman" panose="02020603050405020304" pitchFamily="18" charset="0"/>
              </a:rPr>
              <a:t>Завязка поэмы- </a:t>
            </a:r>
            <a:r>
              <a:rPr lang="ru-RU" sz="1600" dirty="0" smtClean="0">
                <a:latin typeface="Times New Roman" panose="02020603050405020304" pitchFamily="18" charset="0"/>
                <a:cs typeface="Times New Roman" panose="02020603050405020304" pitchFamily="18" charset="0"/>
              </a:rPr>
              <a:t>это клятва героев не возвращаться домой, пока они не найдут ответа на свой </a:t>
            </a:r>
            <a:r>
              <a:rPr lang="ru-RU" sz="1600" dirty="0" smtClean="0">
                <a:latin typeface="Times New Roman" panose="02020603050405020304" pitchFamily="18" charset="0"/>
                <a:cs typeface="Times New Roman" panose="02020603050405020304" pitchFamily="18" charset="0"/>
              </a:rPr>
              <a:t>вопрос: кому на Руси жить хорошо?</a:t>
            </a:r>
            <a:endParaRPr lang="ru-RU" sz="1600" dirty="0" smtClean="0">
              <a:latin typeface="Times New Roman" panose="02020603050405020304" pitchFamily="18" charset="0"/>
              <a:cs typeface="Times New Roman" panose="02020603050405020304" pitchFamily="18" charset="0"/>
            </a:endParaRPr>
          </a:p>
          <a:p>
            <a:pPr>
              <a:buNone/>
            </a:pPr>
            <a:endParaRPr lang="ru-RU" sz="1600" b="1"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3"/>
          </p:nvPr>
        </p:nvSpPr>
        <p:spPr/>
        <p:txBody>
          <a:bodyPr/>
          <a:lstStyle/>
          <a:p>
            <a:endParaRPr lang="en-US"/>
          </a:p>
        </p:txBody>
      </p:sp>
      <p:pic>
        <p:nvPicPr>
          <p:cNvPr id="30728" name="Picture 8" descr="http://cinemaplex.ru/wp-content/uploads/2015/10/Komu-na-Rusi-zhit-horosho-Illyustratsiya.jpg"/>
          <p:cNvPicPr>
            <a:picLocks noGrp="1" noChangeAspect="1" noChangeArrowheads="1"/>
          </p:cNvPicPr>
          <p:nvPr>
            <p:ph sz="quarter" idx="4"/>
          </p:nvPr>
        </p:nvPicPr>
        <p:blipFill>
          <a:blip r:embed="rId2"/>
          <a:srcRect/>
          <a:stretch>
            <a:fillRect/>
          </a:stretch>
        </p:blipFill>
        <p:spPr bwMode="auto">
          <a:xfrm>
            <a:off x="2954338" y="622293"/>
            <a:ext cx="2714643" cy="2500329"/>
          </a:xfrm>
          <a:prstGeom prst="rect">
            <a:avLst/>
          </a:prstGeom>
          <a:noFill/>
        </p:spPr>
      </p:pic>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Основная часть</a:t>
            </a:r>
            <a:endParaRPr lang="ru-RU" dirty="0"/>
          </a:p>
        </p:txBody>
      </p:sp>
      <p:sp>
        <p:nvSpPr>
          <p:cNvPr id="4" name="Содержимое 3"/>
          <p:cNvSpPr>
            <a:spLocks noGrp="1"/>
          </p:cNvSpPr>
          <p:nvPr>
            <p:ph sz="half" idx="3"/>
          </p:nvPr>
        </p:nvSpPr>
        <p:spPr>
          <a:xfrm>
            <a:off x="2969387" y="622293"/>
            <a:ext cx="2628157" cy="2524679"/>
          </a:xfrm>
        </p:spPr>
        <p:txBody>
          <a:bodyPr/>
          <a:lstStyle/>
          <a:p>
            <a:pPr algn="ctr">
              <a:buNone/>
            </a:pPr>
            <a:r>
              <a:rPr lang="ru-RU" u="sng" dirty="0" smtClean="0">
                <a:latin typeface="Times New Roman" panose="02020603050405020304" pitchFamily="18" charset="0"/>
                <a:cs typeface="Times New Roman" panose="02020603050405020304" pitchFamily="18" charset="0"/>
              </a:rPr>
              <a:t>Основная часть </a:t>
            </a:r>
            <a:r>
              <a:rPr lang="ru-RU" dirty="0" smtClean="0">
                <a:latin typeface="Times New Roman" panose="02020603050405020304" pitchFamily="18" charset="0"/>
                <a:cs typeface="Times New Roman" panose="02020603050405020304" pitchFamily="18" charset="0"/>
              </a:rPr>
              <a:t>складывается из множества автономных частей: читатель знакомится с солдатом, счастливым тем, что его не забили, холопом, гордящимся своей привилегией доедать из господских мисок, бабкой, у которой на огороде ей на радость уродила репа.  </a:t>
            </a:r>
          </a:p>
          <a:p>
            <a:pPr algn="ctr">
              <a:buNone/>
            </a:pPr>
            <a:r>
              <a:rPr lang="ru-RU" dirty="0" smtClean="0">
                <a:latin typeface="Times New Roman" panose="02020603050405020304" pitchFamily="18" charset="0"/>
                <a:cs typeface="Times New Roman" panose="02020603050405020304" pitchFamily="18" charset="0"/>
              </a:rPr>
              <a:t>Из случайных эпизодов вырисовывается общая картина Руси: нищей, пьяной, но небезнадежной, стремящейся к лучшей доле. </a:t>
            </a:r>
          </a:p>
          <a:p>
            <a:endParaRPr lang="ru-RU" dirty="0"/>
          </a:p>
        </p:txBody>
      </p:sp>
      <p:pic>
        <p:nvPicPr>
          <p:cNvPr id="2050" name="Picture 2" descr="C:\Documents and Settings\Эмма\Рабочий стол\некрасов 2\fgjj-10.jpg"/>
          <p:cNvPicPr>
            <a:picLocks noGrp="1" noChangeAspect="1" noChangeArrowheads="1"/>
          </p:cNvPicPr>
          <p:nvPr>
            <p:ph sz="half" idx="2"/>
          </p:nvPr>
        </p:nvPicPr>
        <p:blipFill>
          <a:blip r:embed="rId2"/>
          <a:srcRect/>
          <a:stretch>
            <a:fillRect/>
          </a:stretch>
        </p:blipFill>
        <p:spPr bwMode="auto">
          <a:xfrm>
            <a:off x="96818" y="550855"/>
            <a:ext cx="2700357" cy="2571768"/>
          </a:xfrm>
          <a:prstGeom prst="rect">
            <a:avLst/>
          </a:prstGeom>
          <a:noFill/>
        </p:spPr>
      </p:pic>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00752" y="102424"/>
            <a:ext cx="5164295" cy="448431"/>
          </a:xfrm>
        </p:spPr>
        <p:txBody>
          <a:bodyPr>
            <a:normAutofit/>
          </a:bodyPr>
          <a:lstStyle/>
          <a:p>
            <a:pPr algn="ctr"/>
            <a:r>
              <a:rPr lang="ru-RU" sz="1600" dirty="0" smtClean="0">
                <a:latin typeface="Times New Roman" panose="02020603050405020304" pitchFamily="18" charset="0"/>
                <a:cs typeface="Times New Roman" panose="02020603050405020304" pitchFamily="18" charset="0"/>
              </a:rPr>
              <a:t>Кульминация</a:t>
            </a:r>
            <a:endParaRPr lang="ru-RU" sz="1600" dirty="0">
              <a:latin typeface="Times New Roman" panose="02020603050405020304" pitchFamily="18" charset="0"/>
              <a:cs typeface="Times New Roman" panose="02020603050405020304" pitchFamily="18" charset="0"/>
            </a:endParaRPr>
          </a:p>
        </p:txBody>
      </p:sp>
      <p:sp>
        <p:nvSpPr>
          <p:cNvPr id="8" name="Содержимое 7"/>
          <p:cNvSpPr>
            <a:spLocks noGrp="1"/>
          </p:cNvSpPr>
          <p:nvPr>
            <p:ph idx="1"/>
          </p:nvPr>
        </p:nvSpPr>
        <p:spPr>
          <a:xfrm>
            <a:off x="168256" y="550855"/>
            <a:ext cx="5309255" cy="2581627"/>
          </a:xfrm>
        </p:spPr>
        <p:txBody>
          <a:bodyPr>
            <a:normAutofit fontScale="97500"/>
          </a:bodyPr>
          <a:lstStyle/>
          <a:p>
            <a:pPr algn="ctr">
              <a:buNone/>
            </a:pPr>
            <a:r>
              <a:rPr lang="ru-RU" b="1" u="sng" dirty="0" smtClean="0">
                <a:solidFill>
                  <a:srgbClr val="0070C0"/>
                </a:solidFill>
                <a:latin typeface="Times New Roman" panose="02020603050405020304" pitchFamily="18" charset="0"/>
                <a:cs typeface="Times New Roman" panose="02020603050405020304" pitchFamily="18" charset="0"/>
              </a:rPr>
              <a:t>Кульминация.</a:t>
            </a:r>
            <a:r>
              <a:rPr lang="ru-RU" b="1" dirty="0" smtClean="0">
                <a:solidFill>
                  <a:srgbClr val="0070C0"/>
                </a:solidFill>
                <a:latin typeface="Times New Roman" panose="02020603050405020304" pitchFamily="18" charset="0"/>
                <a:cs typeface="Times New Roman" panose="02020603050405020304" pitchFamily="18" charset="0"/>
              </a:rPr>
              <a:t> </a:t>
            </a:r>
          </a:p>
          <a:p>
            <a:pPr algn="ctr">
              <a:buNone/>
            </a:pPr>
            <a:r>
              <a:rPr lang="ru-RU" dirty="0" smtClean="0">
                <a:latin typeface="Times New Roman" panose="02020603050405020304" pitchFamily="18" charset="0"/>
                <a:cs typeface="Times New Roman" panose="02020603050405020304" pitchFamily="18" charset="0"/>
              </a:rPr>
              <a:t>Счастливым человеком на Руси автор считает Гришу </a:t>
            </a:r>
            <a:r>
              <a:rPr lang="ru-RU" dirty="0" err="1" smtClean="0">
                <a:latin typeface="Times New Roman" panose="02020603050405020304" pitchFamily="18" charset="0"/>
                <a:cs typeface="Times New Roman" panose="02020603050405020304" pitchFamily="18" charset="0"/>
              </a:rPr>
              <a:t>Добросклонова</a:t>
            </a:r>
            <a:r>
              <a:rPr lang="ru-RU" dirty="0" smtClean="0">
                <a:latin typeface="Times New Roman" panose="02020603050405020304" pitchFamily="18" charset="0"/>
                <a:cs typeface="Times New Roman" panose="02020603050405020304" pitchFamily="18" charset="0"/>
              </a:rPr>
              <a:t>, борца за народное счастье.</a:t>
            </a:r>
          </a:p>
          <a:p>
            <a:pPr algn="ctr">
              <a:buNone/>
            </a:pPr>
            <a:r>
              <a:rPr lang="ru-RU" b="1" dirty="0" smtClean="0">
                <a:solidFill>
                  <a:srgbClr val="0070C0"/>
                </a:solidFill>
                <a:latin typeface="Times New Roman" panose="02020603050405020304" pitchFamily="18" charset="0"/>
                <a:cs typeface="Times New Roman" panose="02020603050405020304" pitchFamily="18" charset="0"/>
              </a:rPr>
              <a:t> </a:t>
            </a:r>
            <a:r>
              <a:rPr lang="ru-RU" b="1" u="sng" dirty="0" smtClean="0">
                <a:solidFill>
                  <a:srgbClr val="0070C0"/>
                </a:solidFill>
                <a:latin typeface="Times New Roman" panose="02020603050405020304" pitchFamily="18" charset="0"/>
                <a:cs typeface="Times New Roman" panose="02020603050405020304" pitchFamily="18" charset="0"/>
              </a:rPr>
              <a:t>Развязка</a:t>
            </a:r>
            <a:r>
              <a:rPr lang="ru-RU" u="sng"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p>
          <a:p>
            <a:pPr algn="ctr">
              <a:buNone/>
            </a:pPr>
            <a:r>
              <a:rPr lang="ru-RU" dirty="0" smtClean="0">
                <a:latin typeface="Times New Roman" panose="02020603050405020304" pitchFamily="18" charset="0"/>
                <a:cs typeface="Times New Roman" panose="02020603050405020304" pitchFamily="18" charset="0"/>
              </a:rPr>
              <a:t>Тяжелая болезнь помешала автору закончить свой великий замысел. Надо понимать, что поэма не закончена, произведение самое сложное и запутанное из всего литературного наследия Некрасова. </a:t>
            </a:r>
          </a:p>
          <a:p>
            <a:pPr algn="ctr">
              <a:buNone/>
            </a:pPr>
            <a:r>
              <a:rPr lang="ru-RU" b="1" u="sng" dirty="0" smtClean="0">
                <a:solidFill>
                  <a:srgbClr val="0070C0"/>
                </a:solidFill>
                <a:latin typeface="Times New Roman" panose="02020603050405020304" pitchFamily="18" charset="0"/>
                <a:cs typeface="Times New Roman" panose="02020603050405020304" pitchFamily="18" charset="0"/>
              </a:rPr>
              <a:t>Финал.</a:t>
            </a:r>
            <a:r>
              <a:rPr lang="ru-RU" dirty="0" smtClean="0">
                <a:latin typeface="Times New Roman" panose="02020603050405020304" pitchFamily="18" charset="0"/>
                <a:cs typeface="Times New Roman" panose="02020603050405020304" pitchFamily="18" charset="0"/>
              </a:rPr>
              <a:t> </a:t>
            </a:r>
          </a:p>
          <a:p>
            <a:pPr algn="ctr">
              <a:buNone/>
            </a:pPr>
            <a:r>
              <a:rPr lang="ru-RU" dirty="0" smtClean="0">
                <a:latin typeface="Times New Roman" panose="02020603050405020304" pitchFamily="18" charset="0"/>
                <a:cs typeface="Times New Roman" panose="02020603050405020304" pitchFamily="18" charset="0"/>
              </a:rPr>
              <a:t>Заканчивается поэма «Пиром на весь мир». </a:t>
            </a:r>
          </a:p>
          <a:p>
            <a:pPr algn="ctr">
              <a:buNone/>
            </a:pPr>
            <a:r>
              <a:rPr lang="ru-RU" dirty="0" smtClean="0">
                <a:latin typeface="Times New Roman" panose="02020603050405020304" pitchFamily="18" charset="0"/>
                <a:cs typeface="Times New Roman" panose="02020603050405020304" pitchFamily="18" charset="0"/>
              </a:rPr>
              <a:t>Всю ночь поют крестьяне о старом и новом времени. </a:t>
            </a:r>
          </a:p>
          <a:p>
            <a:pPr algn="ctr">
              <a:buNone/>
            </a:pPr>
            <a:r>
              <a:rPr lang="ru-RU" dirty="0" smtClean="0">
                <a:latin typeface="Times New Roman" panose="02020603050405020304" pitchFamily="18" charset="0"/>
                <a:cs typeface="Times New Roman" panose="02020603050405020304" pitchFamily="18" charset="0"/>
              </a:rPr>
              <a:t>Добрые и полные надежды песни поет Гриша </a:t>
            </a:r>
            <a:r>
              <a:rPr lang="ru-RU" dirty="0" err="1" smtClean="0">
                <a:latin typeface="Times New Roman" panose="02020603050405020304" pitchFamily="18" charset="0"/>
                <a:cs typeface="Times New Roman" panose="02020603050405020304" pitchFamily="18" charset="0"/>
              </a:rPr>
              <a:t>Добросклонов</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«Пир на весь мир»</a:t>
            </a:r>
            <a:endParaRPr lang="ru-RU" dirty="0"/>
          </a:p>
        </p:txBody>
      </p:sp>
      <p:sp>
        <p:nvSpPr>
          <p:cNvPr id="3" name="Текст 2"/>
          <p:cNvSpPr>
            <a:spLocks noGrp="1"/>
          </p:cNvSpPr>
          <p:nvPr>
            <p:ph type="body" idx="1"/>
          </p:nvPr>
        </p:nvSpPr>
        <p:spPr>
          <a:xfrm>
            <a:off x="415278" y="1083504"/>
            <a:ext cx="4935243" cy="1292662"/>
          </a:xfrm>
        </p:spPr>
        <p:txBody>
          <a:bodyPr/>
          <a:lstStyle/>
          <a:p>
            <a:pPr algn="ctr"/>
            <a:r>
              <a:rPr lang="ru-RU" dirty="0" smtClean="0"/>
              <a:t>«</a:t>
            </a:r>
            <a:r>
              <a:rPr lang="ru-RU" dirty="0" err="1" smtClean="0"/>
              <a:t>Вахлачков</a:t>
            </a:r>
            <a:r>
              <a:rPr lang="ru-RU" dirty="0" smtClean="0"/>
              <a:t> я выучу петь ее - не всё же им Петь свою "Голодную"... Помогай, о боже, им! Как с игры да с беганья щеки разгораются, </a:t>
            </a:r>
          </a:p>
          <a:p>
            <a:pPr algn="ctr"/>
            <a:r>
              <a:rPr lang="ru-RU" dirty="0" smtClean="0"/>
              <a:t>Так с хорошей песенки духом поднимаются Бедные, забитые..." Прочитав торжественно Брату песню новую </a:t>
            </a:r>
          </a:p>
          <a:p>
            <a:pPr algn="ctr"/>
            <a:r>
              <a:rPr lang="ru-RU" dirty="0" smtClean="0"/>
              <a:t>(брат сказал: "Божественно!"), </a:t>
            </a:r>
          </a:p>
          <a:p>
            <a:pPr algn="ctr"/>
            <a:r>
              <a:rPr lang="ru-RU" dirty="0" smtClean="0"/>
              <a:t>Гриша спать попробовал. </a:t>
            </a:r>
            <a:r>
              <a:rPr lang="ru-RU" dirty="0" err="1" smtClean="0"/>
              <a:t>Спалося</a:t>
            </a:r>
            <a:r>
              <a:rPr lang="ru-RU" dirty="0" smtClean="0"/>
              <a:t> не </a:t>
            </a:r>
            <a:r>
              <a:rPr lang="ru-RU" dirty="0" err="1" smtClean="0"/>
              <a:t>спалося</a:t>
            </a:r>
            <a:r>
              <a:rPr lang="ru-RU" dirty="0" smtClean="0"/>
              <a:t>, Краше прежней песенка в полусне </a:t>
            </a:r>
            <a:r>
              <a:rPr lang="ru-RU" dirty="0" err="1" smtClean="0"/>
              <a:t>слагалася</a:t>
            </a:r>
            <a:r>
              <a:rPr lang="ru-RU" dirty="0" smtClean="0"/>
              <a:t>»;</a:t>
            </a:r>
            <a:endParaRPr lang="ru-RU" dirty="0"/>
          </a:p>
        </p:txBody>
      </p:sp>
    </p:spTree>
  </p:cSld>
  <p:clrMapOvr>
    <a:masterClrMapping/>
  </p:clrMapOvr>
  <p:transition spd="med">
    <p:wedg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f831a3c1cdbce13dd7dd4ab442522346322c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7361</TotalTime>
  <Words>790</Words>
  <Application>Microsoft Office PowerPoint</Application>
  <PresentationFormat>Произвольный</PresentationFormat>
  <Paragraphs>97</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Office Theme</vt:lpstr>
      <vt:lpstr>Литература </vt:lpstr>
      <vt:lpstr>Презентация PowerPoint</vt:lpstr>
      <vt:lpstr>Смысл произведения</vt:lpstr>
      <vt:lpstr>Экспозиция</vt:lpstr>
      <vt:lpstr>Вспоминаем теорию литературы!</vt:lpstr>
      <vt:lpstr>Завязка  поэмы</vt:lpstr>
      <vt:lpstr>Основная часть</vt:lpstr>
      <vt:lpstr>Кульминация</vt:lpstr>
      <vt:lpstr>«Пир на весь мир»</vt:lpstr>
      <vt:lpstr>Образы крестьян в поэме</vt:lpstr>
      <vt:lpstr>Образы крестьян</vt:lpstr>
      <vt:lpstr>Образы крестьян в поэме</vt:lpstr>
      <vt:lpstr>Мужицкое счастье</vt:lpstr>
      <vt:lpstr>Образ народного заступника</vt:lpstr>
      <vt:lpstr>Мечты Гриши Добросклонова</vt:lpstr>
      <vt:lpstr>Гриша Добросклонов</vt:lpstr>
      <vt:lpstr>Народный заступник</vt:lpstr>
      <vt:lpstr>Характеристика Гриши Добросклонова</vt:lpstr>
      <vt:lpstr>Черты Гриши Добросклонова </vt:lpstr>
      <vt:lpstr>Гимн о счастье</vt:lpstr>
      <vt:lpstr>Готовимся к поступлению  в вуз</vt:lpstr>
      <vt:lpstr>Готовимся к поступлению  в вуз</vt:lpstr>
      <vt:lpstr>Готовимся к поступлению  в вуз</vt:lpstr>
      <vt:lpstr>Задание для самостоятельной работы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Ona tili</dc:title>
  <dc:creator>ARM</dc:creator>
  <cp:lastModifiedBy>Гость</cp:lastModifiedBy>
  <cp:revision>684</cp:revision>
  <dcterms:created xsi:type="dcterms:W3CDTF">2020-04-13T08:06:06Z</dcterms:created>
  <dcterms:modified xsi:type="dcterms:W3CDTF">2021-03-04T10:14:13Z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2020-04-13T00:00:00Z</vt:filetime>
  </property>
</Properties>
</file>