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56" r:id="rId2"/>
    <p:sldId id="351" r:id="rId3"/>
    <p:sldId id="354" r:id="rId4"/>
    <p:sldId id="358" r:id="rId5"/>
    <p:sldId id="353" r:id="rId6"/>
    <p:sldId id="362" r:id="rId7"/>
    <p:sldId id="364" r:id="rId8"/>
    <p:sldId id="365" r:id="rId9"/>
    <p:sldId id="355" r:id="rId10"/>
    <p:sldId id="357" r:id="rId11"/>
    <p:sldId id="361" r:id="rId12"/>
    <p:sldId id="363" r:id="rId13"/>
    <p:sldId id="367" r:id="rId14"/>
    <p:sldId id="359" r:id="rId15"/>
    <p:sldId id="368" r:id="rId16"/>
    <p:sldId id="369" r:id="rId17"/>
    <p:sldId id="360" r:id="rId18"/>
    <p:sldId id="366" r:id="rId19"/>
    <p:sldId id="352" r:id="rId20"/>
    <p:sldId id="298" r:id="rId21"/>
  </p:sldIdLst>
  <p:sldSz cx="5765800" cy="3244850"/>
  <p:notesSz cx="5765800" cy="3244850"/>
  <p:custDataLst>
    <p:tags r:id="rId2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8" autoAdjust="0"/>
    <p:restoredTop sz="94150" autoAdjust="0"/>
  </p:normalViewPr>
  <p:slideViewPr>
    <p:cSldViewPr>
      <p:cViewPr varScale="1">
        <p:scale>
          <a:sx n="110" d="100"/>
          <a:sy n="110" d="100"/>
        </p:scale>
        <p:origin x="523" y="7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wiki/%D0%9F%D0%B0%D0%BD%D0%B0%D0%B5%D0%B2%D0%B0,_%D0%90%D0%B2%D0%B4%D0%BE%D1%82%D1%8C%D1%8F_%D0%AF%D0%BA%D0%BE%D0%B2%D0%BB%D0%B5%D0%B2%D0%BD%D0%B0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Литература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9" descr="М.Е. Салтыков-Щедрин. Художник И. Крамской. 187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044" y="1190377"/>
            <a:ext cx="1355995" cy="1800200"/>
          </a:xfrm>
          <a:prstGeom prst="rect">
            <a:avLst/>
          </a:prstGeom>
          <a:noFill/>
          <a:ln w="76200" cmpd="tri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5"/>
          <p:cNvSpPr txBox="1">
            <a:spLocks/>
          </p:cNvSpPr>
          <p:nvPr/>
        </p:nvSpPr>
        <p:spPr>
          <a:xfrm>
            <a:off x="168256" y="1190377"/>
            <a:ext cx="3722756" cy="1738938"/>
          </a:xfrm>
          <a:prstGeom prst="rect">
            <a:avLst/>
          </a:prstGeom>
          <a:ln w="76200" cmpd="tri">
            <a:solidFill>
              <a:srgbClr val="002060"/>
            </a:solidFill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spcBef>
                <a:spcPts val="1200"/>
              </a:spcBef>
            </a:pPr>
            <a:endParaRPr lang="en-US" altLang="ru-RU" sz="700" kern="0" dirty="0" smtClean="0">
              <a:solidFill>
                <a:srgbClr val="0070C0"/>
              </a:solidFill>
            </a:endParaRPr>
          </a:p>
          <a:p>
            <a:pPr algn="ctr"/>
            <a:r>
              <a:rPr lang="ru-RU" altLang="ru-RU" sz="2400" kern="0" dirty="0" err="1" smtClean="0">
                <a:solidFill>
                  <a:srgbClr val="0070C0"/>
                </a:solidFill>
              </a:rPr>
              <a:t>М.Е.Салтыков</a:t>
            </a:r>
            <a:r>
              <a:rPr lang="ru-RU" altLang="ru-RU" sz="2400" kern="0" dirty="0" smtClean="0">
                <a:solidFill>
                  <a:srgbClr val="0070C0"/>
                </a:solidFill>
              </a:rPr>
              <a:t>-Щедрин </a:t>
            </a:r>
          </a:p>
          <a:p>
            <a:pPr algn="ctr">
              <a:spcBef>
                <a:spcPts val="1200"/>
              </a:spcBef>
            </a:pPr>
            <a:r>
              <a:rPr lang="ru-RU" altLang="ru-RU" sz="2400" kern="0" dirty="0" smtClean="0">
                <a:solidFill>
                  <a:srgbClr val="0070C0"/>
                </a:solidFill>
              </a:rPr>
              <a:t>Роман «Господа Головлёвы»</a:t>
            </a:r>
            <a:br>
              <a:rPr lang="ru-RU" altLang="ru-RU" sz="2400" kern="0" dirty="0" smtClean="0">
                <a:solidFill>
                  <a:srgbClr val="0070C0"/>
                </a:solidFill>
              </a:rPr>
            </a:br>
            <a:endParaRPr lang="ru-RU" altLang="ru-RU" sz="2400" kern="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299" y="67590"/>
            <a:ext cx="5189220" cy="315471"/>
          </a:xfrm>
        </p:spPr>
        <p:txBody>
          <a:bodyPr/>
          <a:lstStyle/>
          <a:p>
            <a:pPr algn="ctr"/>
            <a:r>
              <a:rPr lang="ru-RU" dirty="0" smtClean="0"/>
              <a:t>Главный герой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8290" y="757131"/>
            <a:ext cx="5189220" cy="2294053"/>
          </a:xfrm>
          <a:prstGeom prst="rect">
            <a:avLst/>
          </a:prstGeom>
        </p:spPr>
        <p:txBody>
          <a:bodyPr lIns="51481" tIns="25740" rIns="51481" bIns="25740"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811330" y="693731"/>
            <a:ext cx="2143140" cy="7858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dirty="0" smtClean="0"/>
              <a:t>Порфирий</a:t>
            </a:r>
            <a:endParaRPr lang="ru-RU" sz="1100" dirty="0"/>
          </a:p>
        </p:txBody>
      </p:sp>
      <p:sp>
        <p:nvSpPr>
          <p:cNvPr id="5" name="Овал 4"/>
          <p:cNvSpPr/>
          <p:nvPr/>
        </p:nvSpPr>
        <p:spPr>
          <a:xfrm>
            <a:off x="540527" y="1757627"/>
            <a:ext cx="1317600" cy="44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200" dirty="0" smtClean="0"/>
              <a:t>Иудушка</a:t>
            </a:r>
            <a:endParaRPr lang="ru-RU" sz="1200" dirty="0"/>
          </a:p>
        </p:txBody>
      </p:sp>
      <p:sp>
        <p:nvSpPr>
          <p:cNvPr id="6" name="Овал 5"/>
          <p:cNvSpPr/>
          <p:nvPr/>
        </p:nvSpPr>
        <p:spPr>
          <a:xfrm>
            <a:off x="2311396" y="1622425"/>
            <a:ext cx="1441460" cy="593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050" dirty="0" err="1" smtClean="0"/>
              <a:t>Кровопивушка</a:t>
            </a:r>
            <a:endParaRPr lang="ru-RU" sz="1050" dirty="0"/>
          </a:p>
        </p:txBody>
      </p:sp>
      <p:sp>
        <p:nvSpPr>
          <p:cNvPr id="7" name="Овал 6"/>
          <p:cNvSpPr/>
          <p:nvPr/>
        </p:nvSpPr>
        <p:spPr>
          <a:xfrm>
            <a:off x="3963020" y="1766441"/>
            <a:ext cx="1315848" cy="4452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900" dirty="0" smtClean="0"/>
              <a:t>Откровенный мальчик</a:t>
            </a:r>
            <a:endParaRPr lang="ru-RU" sz="9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843444" y="1537798"/>
            <a:ext cx="169004" cy="1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1351349" y="1453421"/>
            <a:ext cx="1081095" cy="2704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513539" y="1419620"/>
            <a:ext cx="1081095" cy="304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дом\Desktop\1660-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8784" y="622293"/>
            <a:ext cx="1435250" cy="950169"/>
          </a:xfrm>
          <a:prstGeom prst="rect">
            <a:avLst/>
          </a:prstGeom>
          <a:noFill/>
        </p:spPr>
      </p:pic>
      <p:pic>
        <p:nvPicPr>
          <p:cNvPr id="4100" name="Picture 4" descr="C:\Users\дом\Desktop\i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622293"/>
            <a:ext cx="1500198" cy="928694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578644" y="2270497"/>
            <a:ext cx="4714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FF9900"/>
                </a:solidFill>
              </a:rPr>
              <a:t>Образ Иудушки Головлёва стал мировым типом предателя, лгуна и лицемера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Иудушка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82900" y="758329"/>
            <a:ext cx="2796413" cy="2215991"/>
          </a:xfrm>
        </p:spPr>
        <p:txBody>
          <a:bodyPr/>
          <a:lstStyle/>
          <a:p>
            <a:pPr algn="ctr"/>
            <a:r>
              <a:rPr lang="ru-RU" dirty="0" smtClean="0"/>
              <a:t>Главный герой романа – это </a:t>
            </a:r>
            <a:r>
              <a:rPr lang="ru-RU" u="sng" dirty="0" smtClean="0"/>
              <a:t>Иудушка</a:t>
            </a:r>
            <a:r>
              <a:rPr lang="ru-RU" dirty="0" smtClean="0"/>
              <a:t>. Его имя созвучно с библейским Иудой. Кто был Иуда? Он был предателем. </a:t>
            </a:r>
          </a:p>
          <a:p>
            <a:pPr algn="ctr"/>
            <a:r>
              <a:rPr lang="ru-RU" dirty="0" smtClean="0"/>
              <a:t>В романе настоящее имя героя Порфирий  Владимирович. </a:t>
            </a:r>
          </a:p>
          <a:p>
            <a:pPr algn="ctr"/>
            <a:r>
              <a:rPr lang="ru-RU" dirty="0" smtClean="0"/>
              <a:t>С младенческих лет он любил </a:t>
            </a:r>
            <a:r>
              <a:rPr lang="ru-RU" dirty="0" smtClean="0"/>
              <a:t>лицемерить</a:t>
            </a:r>
            <a:r>
              <a:rPr lang="ru-RU" dirty="0" smtClean="0"/>
              <a:t>. </a:t>
            </a:r>
            <a:r>
              <a:rPr lang="ru-RU" dirty="0" smtClean="0"/>
              <a:t>Он </a:t>
            </a:r>
            <a:r>
              <a:rPr lang="ru-RU" dirty="0" smtClean="0"/>
              <a:t>мог приласкаться </a:t>
            </a:r>
            <a:endParaRPr lang="ru-RU" dirty="0" smtClean="0"/>
          </a:p>
          <a:p>
            <a:pPr algn="ctr"/>
            <a:r>
              <a:rPr lang="ru-RU" dirty="0" smtClean="0"/>
              <a:t>к </a:t>
            </a:r>
            <a:r>
              <a:rPr lang="ru-RU" dirty="0" smtClean="0"/>
              <a:t>маменьке, украдкой поцеловать её плечико, понаушничать. </a:t>
            </a:r>
            <a:r>
              <a:rPr lang="ru-RU" i="1" dirty="0" smtClean="0"/>
              <a:t>Неслышно отворит дверь, прокрадётся в уголок и сядет, словно очарованный, </a:t>
            </a:r>
            <a:endParaRPr lang="ru-RU" i="1" dirty="0" smtClean="0"/>
          </a:p>
          <a:p>
            <a:pPr algn="ctr"/>
            <a:r>
              <a:rPr lang="ru-RU" i="1" dirty="0" smtClean="0"/>
              <a:t>не </a:t>
            </a:r>
            <a:r>
              <a:rPr lang="ru-RU" i="1" dirty="0" smtClean="0"/>
              <a:t>сводит с маменьки глаз.   </a:t>
            </a:r>
            <a:endParaRPr lang="ru-RU" i="1" dirty="0"/>
          </a:p>
        </p:txBody>
      </p:sp>
      <p:pic>
        <p:nvPicPr>
          <p:cNvPr id="1026" name="Picture 2" descr="C:\Documents and Settings\Эмма\Рабочий стол\господа головлёвы\403 (1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628919" cy="2500329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Иудушка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1462" y="681672"/>
            <a:ext cx="2786081" cy="2092881"/>
          </a:xfrm>
        </p:spPr>
        <p:txBody>
          <a:bodyPr/>
          <a:lstStyle/>
          <a:p>
            <a:pPr algn="just"/>
            <a:r>
              <a:rPr lang="ru-RU" sz="800" dirty="0" smtClean="0"/>
              <a:t>Главное оружие Иудушки – это лицемерие. Порфирий никогда не говорит грубых слов. Он притворно вежлив </a:t>
            </a:r>
          </a:p>
          <a:p>
            <a:pPr algn="just"/>
            <a:r>
              <a:rPr lang="ru-RU" sz="800" dirty="0" smtClean="0"/>
              <a:t>и мил. Иудушка ничего не умеет делать, кроме пустословия. «Змеиная головка, бровки домиком, вкрадчивая походка», - так его описывает автор. «Глаза Иудушки источают чарующий яд, голос его, словно змей, заползает в душу и парализует человека». Так описывает Салтыков –Щедрин героя . Он закатывает глазки, слащаво улыбается, держит свечку, изображать благость,  которая  служит прикрытием корыстных интересов . За сладкими речами скрывается подлый человек. Единственное о чём думает </a:t>
            </a:r>
            <a:r>
              <a:rPr lang="ru-RU" sz="800" dirty="0" smtClean="0"/>
              <a:t>Порфирий - </a:t>
            </a:r>
            <a:r>
              <a:rPr lang="ru-RU" sz="800" dirty="0" smtClean="0"/>
              <a:t>это деньги. </a:t>
            </a:r>
          </a:p>
          <a:p>
            <a:pPr algn="just"/>
            <a:r>
              <a:rPr lang="ru-RU" sz="800" dirty="0" smtClean="0"/>
              <a:t>Он отказывается занять деньги собственному сыну, которого посадят в тюрьму , если он не отдаст деньги.</a:t>
            </a:r>
          </a:p>
          <a:p>
            <a:pPr algn="just"/>
            <a:endParaRPr lang="ru-RU" sz="800" dirty="0" smtClean="0"/>
          </a:p>
          <a:p>
            <a:pPr algn="just"/>
            <a:r>
              <a:rPr lang="ru-RU" sz="800" b="1" dirty="0" smtClean="0"/>
              <a:t>«Разве лицемерие – не гной, не язва, не гангрена?» – писал Салтыков – Щедрин. </a:t>
            </a:r>
            <a:endParaRPr lang="ru-RU" sz="800" b="1" dirty="0"/>
          </a:p>
        </p:txBody>
      </p:sp>
      <p:pic>
        <p:nvPicPr>
          <p:cNvPr id="2052" name="Picture 4" descr="C:\Documents and Settings\Эмма\Рабочий стол\господа головлёвы\иуду хитрый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8256" y="622293"/>
            <a:ext cx="2508250" cy="235745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132" y="122228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Сцена приезда Петеньки к отцу</a:t>
            </a:r>
            <a:endParaRPr lang="ru-RU" dirty="0"/>
          </a:p>
        </p:txBody>
      </p:sp>
      <p:pic>
        <p:nvPicPr>
          <p:cNvPr id="5" name="Содержимое 4" descr="photo_2020-10-28_20-58-27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68256" y="622293"/>
            <a:ext cx="2628919" cy="2428892"/>
          </a:xfrm>
        </p:spPr>
      </p:pic>
      <p:sp>
        <p:nvSpPr>
          <p:cNvPr id="7" name="Содержимое 6"/>
          <p:cNvSpPr>
            <a:spLocks noGrp="1"/>
          </p:cNvSpPr>
          <p:nvPr>
            <p:ph sz="half" idx="3"/>
          </p:nvPr>
        </p:nvSpPr>
        <p:spPr>
          <a:xfrm>
            <a:off x="2969387" y="659527"/>
            <a:ext cx="2649817" cy="2585323"/>
          </a:xfrm>
        </p:spPr>
        <p:txBody>
          <a:bodyPr/>
          <a:lstStyle/>
          <a:p>
            <a:pPr algn="r"/>
            <a:r>
              <a:rPr lang="ru-RU" i="1" dirty="0" smtClean="0"/>
              <a:t>« - Я проиграл три тысячи , - пояснил Петенька , - и ежели послезавтра их не внесу, то могут произойти очень неприятные последствия для меня.</a:t>
            </a:r>
          </a:p>
          <a:p>
            <a:pPr algn="r">
              <a:buFontTx/>
              <a:buChar char="-"/>
            </a:pPr>
            <a:r>
              <a:rPr lang="ru-RU" i="1" dirty="0" smtClean="0"/>
              <a:t>Что ж, внеси!- любезно молвил Порфирий Владимирович».</a:t>
            </a:r>
          </a:p>
          <a:p>
            <a:pPr algn="r"/>
            <a:endParaRPr lang="ru-RU" dirty="0" smtClean="0"/>
          </a:p>
          <a:p>
            <a:pPr algn="l"/>
            <a:r>
              <a:rPr lang="ru-RU" dirty="0" smtClean="0"/>
              <a:t>Сумма </a:t>
            </a:r>
            <a:r>
              <a:rPr lang="ru-RU" dirty="0" smtClean="0"/>
              <a:t>была небольшая. Но жадность Иудушки не позволяет расстаться с деньгами,  несмотря </a:t>
            </a:r>
            <a:r>
              <a:rPr lang="ru-RU" dirty="0" smtClean="0"/>
              <a:t> на </a:t>
            </a:r>
            <a:r>
              <a:rPr lang="ru-RU" dirty="0" smtClean="0"/>
              <a:t>то, что его сына ждёт </a:t>
            </a:r>
            <a:r>
              <a:rPr lang="ru-RU" dirty="0" smtClean="0"/>
              <a:t>каторга              в Сибири</a:t>
            </a:r>
            <a:endParaRPr lang="ru-RU" dirty="0" smtClean="0"/>
          </a:p>
          <a:p>
            <a:pPr algn="r"/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Покаяние Иудушки</a:t>
            </a:r>
            <a:endParaRPr lang="ru-RU" dirty="0"/>
          </a:p>
        </p:txBody>
      </p:sp>
      <p:pic>
        <p:nvPicPr>
          <p:cNvPr id="5" name="Содержимое 4" descr="раскаяние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39694" y="622293"/>
            <a:ext cx="2374125" cy="242889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0893" y="746315"/>
            <a:ext cx="2666618" cy="2215991"/>
          </a:xfrm>
        </p:spPr>
        <p:txBody>
          <a:bodyPr/>
          <a:lstStyle/>
          <a:p>
            <a:pPr algn="just"/>
            <a:r>
              <a:rPr lang="ru-RU" dirty="0" smtClean="0"/>
              <a:t>Иудушка губит своих родственников, кивая на волю божию. В конце романа Иудушка остаётся один </a:t>
            </a:r>
            <a:r>
              <a:rPr lang="ru-RU" dirty="0" smtClean="0"/>
              <a:t>           и </a:t>
            </a:r>
            <a:r>
              <a:rPr lang="ru-RU" dirty="0" smtClean="0"/>
              <a:t>он кается в своих поступках, </a:t>
            </a:r>
            <a:r>
              <a:rPr lang="ru-RU" dirty="0" smtClean="0"/>
              <a:t>              но </a:t>
            </a:r>
            <a:r>
              <a:rPr lang="ru-RU" dirty="0" smtClean="0"/>
              <a:t>уже поздно. По его вине его старший сын Володя покончил жизнь самоубийством, а другой сын Петя умирает по пути на каторгу.  </a:t>
            </a:r>
            <a:endParaRPr lang="ru-RU" dirty="0" smtClean="0"/>
          </a:p>
          <a:p>
            <a:pPr algn="just"/>
            <a:r>
              <a:rPr lang="ru-RU" b="1" dirty="0" smtClean="0"/>
              <a:t>«</a:t>
            </a:r>
            <a:r>
              <a:rPr lang="ru-RU" dirty="0" smtClean="0"/>
              <a:t>А где все?» – чуть не плачет Иудушка, погубив всю свою семью </a:t>
            </a:r>
            <a:r>
              <a:rPr lang="ru-RU" dirty="0" smtClean="0"/>
              <a:t>            и </a:t>
            </a:r>
            <a:r>
              <a:rPr lang="ru-RU" dirty="0" smtClean="0"/>
              <a:t>оставшись один на один с мешком денег.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Стёпка-балбес</a:t>
            </a:r>
            <a:endParaRPr lang="ru-RU" dirty="0"/>
          </a:p>
        </p:txBody>
      </p:sp>
      <p:pic>
        <p:nvPicPr>
          <p:cNvPr id="5" name="Содержимое 4" descr="иудушка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6596" y="622293"/>
            <a:ext cx="2500330" cy="2428892"/>
          </a:xfrm>
        </p:spPr>
      </p:pic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738884" y="686321"/>
            <a:ext cx="2954908" cy="2215991"/>
          </a:xfrm>
        </p:spPr>
        <p:txBody>
          <a:bodyPr/>
          <a:lstStyle/>
          <a:p>
            <a:pPr algn="ctr"/>
            <a:r>
              <a:rPr lang="ru-RU" u="sng" dirty="0" smtClean="0"/>
              <a:t>Степан</a:t>
            </a:r>
            <a:r>
              <a:rPr lang="ru-RU" dirty="0" smtClean="0"/>
              <a:t> – самый даровитый человек </a:t>
            </a:r>
            <a:r>
              <a:rPr lang="ru-RU" dirty="0" smtClean="0"/>
              <a:t>          в </a:t>
            </a:r>
            <a:r>
              <a:rPr lang="ru-RU" dirty="0" smtClean="0"/>
              <a:t>семье Головлёвых . Он похож на отца. С детства был «постылым» сыном у Арины Петровны. Его прозвали </a:t>
            </a:r>
            <a:endParaRPr lang="ru-RU" dirty="0" smtClean="0"/>
          </a:p>
          <a:p>
            <a:pPr algn="ctr"/>
            <a:r>
              <a:rPr lang="ru-RU" dirty="0" smtClean="0"/>
              <a:t>Стёпка-балбес</a:t>
            </a:r>
            <a:r>
              <a:rPr lang="ru-RU" dirty="0" smtClean="0"/>
              <a:t>. В результате из него получился человек с рабским характером, который был шутом </a:t>
            </a:r>
            <a:endParaRPr lang="ru-RU" dirty="0" smtClean="0"/>
          </a:p>
          <a:p>
            <a:pPr algn="ctr"/>
            <a:r>
              <a:rPr lang="ru-RU" dirty="0" smtClean="0"/>
              <a:t>у </a:t>
            </a:r>
            <a:r>
              <a:rPr lang="ru-RU" dirty="0" smtClean="0"/>
              <a:t>богатых студентов. Мать высылала ему ровно столько денег, чтоб </a:t>
            </a:r>
            <a:endParaRPr lang="ru-RU" dirty="0" smtClean="0"/>
          </a:p>
          <a:p>
            <a:pPr algn="ctr"/>
            <a:r>
              <a:rPr lang="ru-RU" dirty="0" smtClean="0"/>
              <a:t>не </a:t>
            </a:r>
            <a:r>
              <a:rPr lang="ru-RU" dirty="0" smtClean="0"/>
              <a:t>умереть с голоду. Степан чувствовал себя «червяком». Степан умирает от пьянства в Головлёве.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Анна</a:t>
            </a:r>
            <a:endParaRPr lang="ru-RU" dirty="0"/>
          </a:p>
        </p:txBody>
      </p:sp>
      <p:pic>
        <p:nvPicPr>
          <p:cNvPr id="7" name="Содержимое 6" descr="скачанные файлы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6596" y="578593"/>
            <a:ext cx="2627000" cy="2556000"/>
          </a:xfrm>
        </p:spPr>
      </p:pic>
      <p:sp>
        <p:nvSpPr>
          <p:cNvPr id="6" name="Содержимое 5"/>
          <p:cNvSpPr>
            <a:spLocks noGrp="1"/>
          </p:cNvSpPr>
          <p:nvPr>
            <p:ph sz="half" idx="3"/>
          </p:nvPr>
        </p:nvSpPr>
        <p:spPr>
          <a:xfrm>
            <a:off x="2883471" y="622293"/>
            <a:ext cx="2807741" cy="2400657"/>
          </a:xfrm>
        </p:spPr>
        <p:txBody>
          <a:bodyPr/>
          <a:lstStyle/>
          <a:p>
            <a:pPr algn="ctr"/>
            <a:r>
              <a:rPr lang="ru-RU" dirty="0" smtClean="0"/>
              <a:t>«После Степана старшим членом гоголевского семейства была дочь </a:t>
            </a:r>
            <a:r>
              <a:rPr lang="ru-RU" u="sng" dirty="0" smtClean="0"/>
              <a:t>Анна Владимировна</a:t>
            </a:r>
            <a:r>
              <a:rPr lang="ru-RU" dirty="0" smtClean="0"/>
              <a:t>, на которую Арина Петровна имела виды, </a:t>
            </a:r>
            <a:endParaRPr lang="ru-RU" dirty="0" smtClean="0"/>
          </a:p>
          <a:p>
            <a:pPr algn="ctr"/>
            <a:r>
              <a:rPr lang="ru-RU" dirty="0" smtClean="0"/>
              <a:t>а </a:t>
            </a:r>
            <a:r>
              <a:rPr lang="ru-RU" dirty="0" smtClean="0"/>
              <a:t>Аннушка не только не оправдала </a:t>
            </a:r>
            <a:endParaRPr lang="ru-RU" dirty="0" smtClean="0"/>
          </a:p>
          <a:p>
            <a:pPr algn="ctr"/>
            <a:r>
              <a:rPr lang="ru-RU" dirty="0" smtClean="0"/>
              <a:t>её </a:t>
            </a:r>
            <a:r>
              <a:rPr lang="ru-RU" dirty="0" smtClean="0"/>
              <a:t>надежд, но вместо того учинила </a:t>
            </a:r>
            <a:endParaRPr lang="ru-RU" dirty="0" smtClean="0"/>
          </a:p>
          <a:p>
            <a:pPr algn="ctr"/>
            <a:r>
              <a:rPr lang="ru-RU" dirty="0" smtClean="0"/>
              <a:t>на </a:t>
            </a:r>
            <a:r>
              <a:rPr lang="ru-RU" dirty="0" smtClean="0"/>
              <a:t>весь уезд скандал». Анна убегает из деревни с корнетом Улановым, венчается с ним,  не спросив разрешения матери, вызвав этим  поступком гнев матери. Анна умирает. Её детей берёт на воспитание Арина Петровна, называя их «щенками».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Жанр произведения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10892" y="758329"/>
            <a:ext cx="2664296" cy="2200602"/>
          </a:xfrm>
        </p:spPr>
        <p:txBody>
          <a:bodyPr/>
          <a:lstStyle/>
          <a:p>
            <a:pPr algn="ctr"/>
            <a:r>
              <a:rPr lang="ru-RU" sz="1100" b="1" dirty="0" smtClean="0"/>
              <a:t>Жанр произведения </a:t>
            </a:r>
            <a:r>
              <a:rPr lang="ru-RU" sz="1100" dirty="0" smtClean="0"/>
              <a:t>– это социально – бытовой роман, в котором автор раскрывает причины духовной </a:t>
            </a:r>
            <a:endParaRPr lang="ru-RU" sz="1100" dirty="0" smtClean="0"/>
          </a:p>
          <a:p>
            <a:pPr algn="ctr"/>
            <a:r>
              <a:rPr lang="ru-RU" sz="1100" dirty="0" smtClean="0"/>
              <a:t>и </a:t>
            </a:r>
            <a:r>
              <a:rPr lang="ru-RU" sz="1100" dirty="0" smtClean="0"/>
              <a:t>физической гибели  своих героев. Пьянство, отсутствие мыслей и деятельности, ограничение в общении- всё это сводит в могилу каждого из членов семьи.  </a:t>
            </a:r>
          </a:p>
          <a:p>
            <a:pPr algn="ctr"/>
            <a:r>
              <a:rPr lang="ru-RU" sz="1100" dirty="0" smtClean="0"/>
              <a:t> </a:t>
            </a:r>
            <a:r>
              <a:rPr lang="ru-RU" sz="1100" b="1" dirty="0" smtClean="0"/>
              <a:t>Направление этого </a:t>
            </a:r>
            <a:r>
              <a:rPr lang="ru-RU" sz="1100" b="1" dirty="0" smtClean="0"/>
              <a:t>произведения - </a:t>
            </a:r>
            <a:r>
              <a:rPr lang="ru-RU" sz="1100" dirty="0" smtClean="0"/>
              <a:t>реализм. </a:t>
            </a:r>
          </a:p>
          <a:p>
            <a:pPr algn="ctr"/>
            <a:r>
              <a:rPr lang="ru-RU" sz="1100" dirty="0" smtClean="0"/>
              <a:t>Излюбленный сатирический приём писателя </a:t>
            </a:r>
            <a:r>
              <a:rPr lang="ru-RU" sz="1100" dirty="0" smtClean="0"/>
              <a:t>- </a:t>
            </a:r>
            <a:r>
              <a:rPr lang="ru-RU" sz="1100" u="sng" dirty="0" smtClean="0"/>
              <a:t>гротеск</a:t>
            </a:r>
            <a:r>
              <a:rPr lang="ru-RU" sz="1100" dirty="0" smtClean="0"/>
              <a:t>, с помощью него писатель показывает пороки героев.</a:t>
            </a:r>
            <a:endParaRPr lang="ru-RU" sz="1100" dirty="0"/>
          </a:p>
        </p:txBody>
      </p:sp>
      <p:pic>
        <p:nvPicPr>
          <p:cNvPr id="7" name="Содержимое 6" descr="роман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39694" y="622293"/>
            <a:ext cx="2428892" cy="2428892"/>
          </a:xfr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Название романа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758329"/>
            <a:ext cx="5400600" cy="2169825"/>
          </a:xfrm>
        </p:spPr>
        <p:txBody>
          <a:bodyPr/>
          <a:lstStyle/>
          <a:p>
            <a:pPr indent="360363" algn="just">
              <a:spcBef>
                <a:spcPts val="600"/>
              </a:spcBef>
            </a:pPr>
            <a:r>
              <a:rPr lang="ru-RU" sz="1400" dirty="0" smtClean="0"/>
              <a:t>Само название книги «Господа </a:t>
            </a:r>
            <a:r>
              <a:rPr lang="ru-RU" sz="1400" dirty="0" err="1" smtClean="0"/>
              <a:t>Головл</a:t>
            </a:r>
            <a:r>
              <a:rPr lang="uz-Cyrl-UZ" sz="1400" dirty="0" smtClean="0"/>
              <a:t>ё</a:t>
            </a:r>
            <a:r>
              <a:rPr lang="ru-RU" sz="1400" dirty="0" smtClean="0"/>
              <a:t>вы» носит иронический оттенок. </a:t>
            </a:r>
          </a:p>
          <a:p>
            <a:pPr indent="360363" algn="just">
              <a:spcBef>
                <a:spcPts val="600"/>
              </a:spcBef>
            </a:pPr>
            <a:r>
              <a:rPr lang="ru-RU" sz="1400" dirty="0" smtClean="0"/>
              <a:t>В дворянском обществе господин – это  человек, принадлежащий к привилегированному классу.</a:t>
            </a:r>
          </a:p>
          <a:p>
            <a:pPr indent="360363" algn="just">
              <a:spcBef>
                <a:spcPts val="600"/>
              </a:spcBef>
            </a:pPr>
            <a:r>
              <a:rPr lang="ru-RU" sz="1400" dirty="0" smtClean="0"/>
              <a:t> Слово «господа» мало подходит к его героям, большинство из которых опускается не только в нравственном отношении, но и в социальном смысле. </a:t>
            </a:r>
          </a:p>
          <a:p>
            <a:pPr indent="360363" algn="just">
              <a:spcBef>
                <a:spcPts val="600"/>
              </a:spcBef>
            </a:pPr>
            <a:r>
              <a:rPr lang="ru-RU" sz="1400" dirty="0" smtClean="0"/>
              <a:t>Три поколения Головлёвых гибнут, расплачиваясь за своё паразитическое существование. </a:t>
            </a:r>
            <a:endParaRPr lang="ru-RU" sz="14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</a:t>
            </a:r>
            <a:r>
              <a:rPr lang="en-US" sz="2400" dirty="0" smtClean="0"/>
              <a:t> </a:t>
            </a:r>
            <a:r>
              <a:rPr lang="ru-RU" sz="2400" dirty="0" smtClean="0"/>
              <a:t>мы </a:t>
            </a:r>
            <a:r>
              <a:rPr lang="ru-RU" sz="2400" dirty="0"/>
              <a:t>узнали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384376" cy="430887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Познакомились с произведением «Господа Головлёвы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55041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30772" y="1622425"/>
            <a:ext cx="330324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70C0"/>
                </a:solidFill>
                <a:latin typeface="Arial"/>
                <a:cs typeface="Arial"/>
              </a:rPr>
              <a:t>Сделали анализ романа и дали характеристику героям этого произведения</a:t>
            </a:r>
            <a:endParaRPr lang="ru-RU" sz="14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0732" y="1046362"/>
            <a:ext cx="4176464" cy="432048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Познакомимся с романом «Господа Головлёвы» и  проанализируем произведение</a:t>
            </a:r>
          </a:p>
        </p:txBody>
      </p:sp>
      <p:sp>
        <p:nvSpPr>
          <p:cNvPr id="4" name="Овал 3"/>
          <p:cNvSpPr/>
          <p:nvPr/>
        </p:nvSpPr>
        <p:spPr>
          <a:xfrm>
            <a:off x="650653" y="97435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650653" y="1694433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370732" y="1838449"/>
            <a:ext cx="331236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Дадим характеристику героям романа 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55891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7246" y="758329"/>
            <a:ext cx="5491958" cy="1077218"/>
          </a:xfrm>
        </p:spPr>
        <p:txBody>
          <a:bodyPr/>
          <a:lstStyle/>
          <a:p>
            <a:pPr marL="342900" indent="-342900" algn="ctr">
              <a:buAutoNum type="arabicPeriod"/>
            </a:pPr>
            <a:r>
              <a:rPr lang="ru-RU" sz="1400" dirty="0" smtClean="0"/>
              <a:t>Прочитать произведение </a:t>
            </a:r>
            <a:r>
              <a:rPr lang="ru-RU" sz="1400" dirty="0" err="1" smtClean="0"/>
              <a:t>М.Е.Салтыкова</a:t>
            </a:r>
            <a:r>
              <a:rPr lang="ru-RU" sz="1400" dirty="0" smtClean="0"/>
              <a:t> – Щедрина «Господа Головлёвы»</a:t>
            </a:r>
          </a:p>
          <a:p>
            <a:pPr marL="342900" indent="-342900" algn="ctr">
              <a:buAutoNum type="arabicPeriod"/>
            </a:pPr>
            <a:r>
              <a:rPr lang="ru-RU" sz="1400" dirty="0" smtClean="0"/>
              <a:t>Ответить на вопросы №4, №5 на странице</a:t>
            </a:r>
          </a:p>
          <a:p>
            <a:pPr algn="ctr"/>
            <a:r>
              <a:rPr lang="ru-RU" sz="1400" dirty="0" smtClean="0"/>
              <a:t>133 учебника по литературе</a:t>
            </a:r>
          </a:p>
          <a:p>
            <a:pPr marL="342900" indent="-342900" algn="ctr">
              <a:buAutoNum type="arabicPeriod"/>
            </a:pPr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Семейство Головлёвых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126121" y="574602"/>
            <a:ext cx="1396414" cy="7774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dirty="0" smtClean="0"/>
              <a:t>Арина Петровна</a:t>
            </a:r>
            <a:endParaRPr lang="ru-RU" sz="1100" dirty="0"/>
          </a:p>
        </p:txBody>
      </p:sp>
      <p:sp>
        <p:nvSpPr>
          <p:cNvPr id="5" name="Овал 4"/>
          <p:cNvSpPr/>
          <p:nvPr/>
        </p:nvSpPr>
        <p:spPr>
          <a:xfrm>
            <a:off x="3108128" y="642203"/>
            <a:ext cx="1486506" cy="6422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100" dirty="0" smtClean="0"/>
              <a:t>Владимир Михайлович</a:t>
            </a:r>
            <a:endParaRPr lang="ru-RU" sz="1100" dirty="0"/>
          </a:p>
        </p:txBody>
      </p:sp>
      <p:sp>
        <p:nvSpPr>
          <p:cNvPr id="6" name="Овал 5"/>
          <p:cNvSpPr/>
          <p:nvPr/>
        </p:nvSpPr>
        <p:spPr>
          <a:xfrm>
            <a:off x="225208" y="1419620"/>
            <a:ext cx="1126141" cy="432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1100" dirty="0" smtClean="0"/>
              <a:t>Степан</a:t>
            </a:r>
          </a:p>
          <a:p>
            <a:pPr algn="ctr"/>
            <a:endParaRPr lang="ru-RU" sz="1100" dirty="0"/>
          </a:p>
        </p:txBody>
      </p:sp>
      <p:sp>
        <p:nvSpPr>
          <p:cNvPr id="9" name="Овал 8"/>
          <p:cNvSpPr/>
          <p:nvPr/>
        </p:nvSpPr>
        <p:spPr>
          <a:xfrm>
            <a:off x="1486486" y="1419620"/>
            <a:ext cx="1081095" cy="4326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200" dirty="0" smtClean="0"/>
              <a:t>Анна</a:t>
            </a:r>
            <a:endParaRPr lang="ru-RU" sz="1200" dirty="0"/>
          </a:p>
        </p:txBody>
      </p:sp>
      <p:sp>
        <p:nvSpPr>
          <p:cNvPr id="14" name="Овал 13"/>
          <p:cNvSpPr/>
          <p:nvPr/>
        </p:nvSpPr>
        <p:spPr>
          <a:xfrm>
            <a:off x="3108128" y="1453421"/>
            <a:ext cx="1126141" cy="4394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200" dirty="0" smtClean="0"/>
              <a:t>Порфирий</a:t>
            </a:r>
            <a:endParaRPr lang="ru-RU" sz="1200" dirty="0"/>
          </a:p>
        </p:txBody>
      </p:sp>
      <p:sp>
        <p:nvSpPr>
          <p:cNvPr id="15" name="Овал 14"/>
          <p:cNvSpPr/>
          <p:nvPr/>
        </p:nvSpPr>
        <p:spPr>
          <a:xfrm>
            <a:off x="4504543" y="1453421"/>
            <a:ext cx="991004" cy="4394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1200" dirty="0" smtClean="0"/>
              <a:t>Павел</a:t>
            </a:r>
            <a:endParaRPr lang="ru-RU" sz="1200" dirty="0"/>
          </a:p>
        </p:txBody>
      </p:sp>
      <p:sp>
        <p:nvSpPr>
          <p:cNvPr id="28" name="Овал 27"/>
          <p:cNvSpPr/>
          <p:nvPr/>
        </p:nvSpPr>
        <p:spPr>
          <a:xfrm>
            <a:off x="525447" y="2265367"/>
            <a:ext cx="1071569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800" dirty="0" err="1" smtClean="0"/>
              <a:t>Аннинька</a:t>
            </a:r>
            <a:endParaRPr lang="ru-RU" sz="800" dirty="0"/>
          </a:p>
        </p:txBody>
      </p:sp>
      <p:sp>
        <p:nvSpPr>
          <p:cNvPr id="29" name="Овал 28"/>
          <p:cNvSpPr/>
          <p:nvPr/>
        </p:nvSpPr>
        <p:spPr>
          <a:xfrm>
            <a:off x="1882768" y="2265367"/>
            <a:ext cx="855867" cy="4432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700" dirty="0" err="1" smtClean="0"/>
              <a:t>Любинька</a:t>
            </a:r>
            <a:endParaRPr lang="ru-RU" sz="700" dirty="0"/>
          </a:p>
        </p:txBody>
      </p:sp>
      <p:sp>
        <p:nvSpPr>
          <p:cNvPr id="30" name="Двойная стрелка влево/вправо 29"/>
          <p:cNvSpPr/>
          <p:nvPr/>
        </p:nvSpPr>
        <p:spPr>
          <a:xfrm>
            <a:off x="2657672" y="946410"/>
            <a:ext cx="315319" cy="216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882900" y="1960433"/>
            <a:ext cx="801808" cy="3312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700" dirty="0" smtClean="0"/>
              <a:t>Владимир</a:t>
            </a:r>
            <a:endParaRPr lang="ru-RU" sz="700" dirty="0"/>
          </a:p>
        </p:txBody>
      </p:sp>
      <p:sp>
        <p:nvSpPr>
          <p:cNvPr id="32" name="Овал 31"/>
          <p:cNvSpPr/>
          <p:nvPr/>
        </p:nvSpPr>
        <p:spPr>
          <a:xfrm>
            <a:off x="3738767" y="1960432"/>
            <a:ext cx="765776" cy="338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800" dirty="0" smtClean="0"/>
              <a:t>Пётр</a:t>
            </a:r>
            <a:endParaRPr lang="ru-RU" sz="800" dirty="0"/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3963995" y="1892831"/>
            <a:ext cx="135137" cy="338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6200000" flipH="1">
            <a:off x="2068738" y="1936521"/>
            <a:ext cx="424792" cy="225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28" idx="7"/>
          </p:cNvCxnSpPr>
          <p:nvPr/>
        </p:nvCxnSpPr>
        <p:spPr>
          <a:xfrm rot="5400000">
            <a:off x="1420961" y="1855866"/>
            <a:ext cx="480937" cy="4426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31" idx="0"/>
          </p:cNvCxnSpPr>
          <p:nvPr/>
        </p:nvCxnSpPr>
        <p:spPr>
          <a:xfrm rot="10800000" flipV="1">
            <a:off x="3283805" y="1892831"/>
            <a:ext cx="229735" cy="67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5400000">
            <a:off x="3355714" y="2264515"/>
            <a:ext cx="676015" cy="10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Овал 42"/>
          <p:cNvSpPr/>
          <p:nvPr/>
        </p:nvSpPr>
        <p:spPr>
          <a:xfrm>
            <a:off x="3243265" y="2636448"/>
            <a:ext cx="991004" cy="338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81" tIns="25740" rIns="51481" bIns="25740" rtlCol="0" anchor="ctr"/>
          <a:lstStyle/>
          <a:p>
            <a:pPr algn="ctr"/>
            <a:r>
              <a:rPr lang="ru-RU" sz="800" dirty="0" smtClean="0"/>
              <a:t>Володька</a:t>
            </a:r>
            <a:endParaRPr lang="ru-RU" sz="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82700" y="20316"/>
            <a:ext cx="3714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Семейство Головлёвых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r>
              <a:rPr lang="ru-RU" dirty="0" smtClean="0"/>
              <a:t>Название глав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90612" y="863576"/>
            <a:ext cx="5189220" cy="2021753"/>
          </a:xfrm>
          <a:prstGeom prst="rect">
            <a:avLst/>
          </a:prstGeom>
        </p:spPr>
        <p:txBody>
          <a:bodyPr lIns="51481" tIns="25740" rIns="51481" bIns="25740" anchor="ctr"/>
          <a:lstStyle/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Семейный суд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По-родственному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Семейные итоги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err="1" smtClean="0"/>
              <a:t>Племяннушка</a:t>
            </a:r>
            <a:endParaRPr lang="ru-RU" sz="1400" dirty="0" smtClean="0"/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Недозволенные семейные радости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Выморочный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−"/>
            </a:pPr>
            <a:r>
              <a:rPr lang="ru-RU" sz="1400" dirty="0" smtClean="0"/>
              <a:t>Расчёт</a:t>
            </a:r>
            <a:endParaRPr lang="ru-RU" sz="1400" dirty="0"/>
          </a:p>
        </p:txBody>
      </p:sp>
      <p:pic>
        <p:nvPicPr>
          <p:cNvPr id="5124" name="Picture 4" descr="C:\Users\дом\Desktop\i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4988" y="758329"/>
            <a:ext cx="1837342" cy="223888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6596" y="38249"/>
            <a:ext cx="5619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Название глав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 чего всё началось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400600" cy="2448272"/>
          </a:xfrm>
        </p:spPr>
        <p:txBody>
          <a:bodyPr>
            <a:normAutofit fontScale="92500" lnSpcReduction="20000"/>
          </a:bodyPr>
          <a:lstStyle/>
          <a:p>
            <a:pPr indent="360363" algn="just">
              <a:lnSpc>
                <a:spcPct val="110000"/>
              </a:lnSpc>
              <a:spcBef>
                <a:spcPts val="600"/>
              </a:spcBef>
            </a:pPr>
            <a:r>
              <a:rPr lang="ru-RU" dirty="0" smtClean="0"/>
              <a:t>Этот роман писатель назвал «Эпизодами из жизни одной семьи». </a:t>
            </a:r>
          </a:p>
          <a:p>
            <a:pPr indent="360363" algn="just">
              <a:lnSpc>
                <a:spcPct val="110000"/>
              </a:lnSpc>
              <a:spcBef>
                <a:spcPts val="600"/>
              </a:spcBef>
            </a:pPr>
            <a:r>
              <a:rPr lang="ru-RU" dirty="0" smtClean="0"/>
              <a:t>В произведении писатель описывает свою собственную семью, а герои  – это прототипы членов его семьи. Михаил Евграфович не любил вспоминать своё детство, так как эти воспоминания окрашивались горечью. Ему навсегда запомнился бесхарактерный и слабый отец, а также властная и  расчётливая мать. </a:t>
            </a:r>
          </a:p>
          <a:p>
            <a:pPr indent="360363" algn="just">
              <a:lnSpc>
                <a:spcPct val="110000"/>
              </a:lnSpc>
              <a:spcBef>
                <a:spcPts val="600"/>
              </a:spcBef>
            </a:pPr>
            <a:r>
              <a:rPr lang="ru-RU" dirty="0" smtClean="0"/>
              <a:t>Рассказ «Семейный суд», ставший впоследствии первой главой романа, был написан Салтыковым-Щедриным в 1875 году. Появление рассказа                                       в октябрьском номере журнала «Отечественные записки» (публикация шла                    в рамках сатирического цикла «Благонамеренные речи») получило доброжелательные отклики.</a:t>
            </a:r>
            <a:r>
              <a:rPr lang="ru-RU" b="1" i="1" dirty="0" smtClean="0">
                <a:solidFill>
                  <a:srgbClr val="FF9900"/>
                </a:solidFill>
              </a:rPr>
              <a:t> </a:t>
            </a:r>
            <a:r>
              <a:rPr lang="ru-RU" b="1" i="1" dirty="0" smtClean="0">
                <a:solidFill>
                  <a:schemeClr val="tx1"/>
                </a:solidFill>
              </a:rPr>
              <a:t>Роман написан в 1880 году.</a:t>
            </a: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ru-RU" b="1" i="1" dirty="0" smtClean="0">
                <a:solidFill>
                  <a:srgbClr val="FF9900"/>
                </a:solidFill>
              </a:rPr>
              <a:t>«Отчего Салтыков вместо очерков не напишет крупного романа? &lt;...&gt; «Семейный суд» мне очень понравился, и я с нетерпением ожидаю продолжения - описания подвигов «Иудушки», - так писал Тургенев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Тема романа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612" y="1046361"/>
            <a:ext cx="5203926" cy="923330"/>
          </a:xfrm>
        </p:spPr>
        <p:txBody>
          <a:bodyPr/>
          <a:lstStyle/>
          <a:p>
            <a:pPr indent="360363" algn="just"/>
            <a:r>
              <a:rPr lang="ru-RU" dirty="0" smtClean="0"/>
              <a:t>Тема романа – постепенная деградация дворянской семьи, разрыв семейных уз. Почему семья деградирует? В семье отсутствует  любовь,  герои романа – бездуховные люди. Проблема гибели «дворянских гнёзд» была очень актуальна для русской литературы, но Салтыков- Щедрин осветил её сатирически, без сочувствия и сожаления.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Владимир Михайлович Головлёв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82901" y="661928"/>
            <a:ext cx="2808312" cy="2400657"/>
          </a:xfrm>
        </p:spPr>
        <p:txBody>
          <a:bodyPr/>
          <a:lstStyle/>
          <a:p>
            <a:pPr algn="ctr"/>
            <a:r>
              <a:rPr lang="ru-RU" dirty="0" smtClean="0"/>
              <a:t>Глава семейства, </a:t>
            </a:r>
            <a:r>
              <a:rPr lang="ru-RU" u="sng" dirty="0" smtClean="0"/>
              <a:t>Владимир Головлёв</a:t>
            </a:r>
            <a:r>
              <a:rPr lang="ru-RU" dirty="0" smtClean="0"/>
              <a:t>, ещё с молодости был известен своим озорным и безалаберным характером. Он вёл праздную и бездельную жизнь, запирался у себя в кабинете </a:t>
            </a:r>
          </a:p>
          <a:p>
            <a:pPr algn="ctr"/>
            <a:r>
              <a:rPr lang="ru-RU" dirty="0" smtClean="0"/>
              <a:t>и подражал пению скворцов и петухов. Арина Петровна мужа не любила, называла его легкомысленным шутом, а он её «ведьмой». Арина Петровна относилась к мужу с презрением, она его не уважала.  А он питал к ней ненависть, в которую входила значительная доля трусости. </a:t>
            </a:r>
            <a:endParaRPr lang="ru-RU" dirty="0"/>
          </a:p>
        </p:txBody>
      </p:sp>
      <p:pic>
        <p:nvPicPr>
          <p:cNvPr id="3074" name="Picture 2" descr="C:\Documents and Settings\Эмма\Рабочий стол\господа головлёвы\отец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596" y="614313"/>
            <a:ext cx="2625992" cy="24877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Арина Петровна Головлёва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3"/>
          </p:nvPr>
        </p:nvSpPr>
        <p:spPr>
          <a:xfrm>
            <a:off x="3026916" y="686321"/>
            <a:ext cx="2664296" cy="2302169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1100" dirty="0" smtClean="0"/>
              <a:t>Образ </a:t>
            </a:r>
            <a:r>
              <a:rPr lang="ru-RU" sz="1100" u="sng" dirty="0" smtClean="0"/>
              <a:t>Арины Петровны </a:t>
            </a:r>
            <a:r>
              <a:rPr lang="ru-RU" sz="1100" dirty="0" smtClean="0"/>
              <a:t>в романе </a:t>
            </a:r>
          </a:p>
          <a:p>
            <a:pPr algn="ctr">
              <a:lnSpc>
                <a:spcPct val="80000"/>
              </a:lnSpc>
            </a:pPr>
            <a:r>
              <a:rPr lang="ru-RU" sz="1100" dirty="0" smtClean="0"/>
              <a:t>один из самых значительных. </a:t>
            </a:r>
          </a:p>
          <a:p>
            <a:pPr algn="ctr">
              <a:lnSpc>
                <a:spcPct val="80000"/>
              </a:lnSpc>
            </a:pPr>
            <a:r>
              <a:rPr lang="ru-RU" sz="1100" dirty="0" smtClean="0"/>
              <a:t>Героиня с первых страниц показана властной помещицей. Ей около 60 лет. Она единолично и бесконтрольно управляет </a:t>
            </a:r>
            <a:r>
              <a:rPr lang="ru-RU" sz="1100" dirty="0" err="1" smtClean="0"/>
              <a:t>головлёвским</a:t>
            </a:r>
            <a:r>
              <a:rPr lang="ru-RU" sz="1100" dirty="0" smtClean="0"/>
              <a:t> имением, живёт по расчёту, целиком поглощена </a:t>
            </a:r>
          </a:p>
          <a:p>
            <a:pPr algn="ctr">
              <a:lnSpc>
                <a:spcPct val="80000"/>
              </a:lnSpc>
            </a:pPr>
            <a:r>
              <a:rPr lang="ru-RU" sz="1100" dirty="0" smtClean="0"/>
              <a:t>в то, чтобы преумножить богатство семьи, детей не баловала. </a:t>
            </a:r>
          </a:p>
          <a:p>
            <a:pPr algn="ctr">
              <a:lnSpc>
                <a:spcPct val="80000"/>
              </a:lnSpc>
            </a:pPr>
            <a:r>
              <a:rPr lang="ru-RU" sz="1100" dirty="0" smtClean="0"/>
              <a:t>«Арина Петровна из экономии держала детей впроголодь». Постепенно превращается  во властную и жестокую женщину, которую все в доме боятся. Могла жестоко избить Стёпку – балбеса за его проказы. «Убью и не отвечу!                        И царь меня не накажет за это!», - говорила она.</a:t>
            </a:r>
            <a:endParaRPr lang="ru-RU" sz="1100" dirty="0"/>
          </a:p>
        </p:txBody>
      </p:sp>
      <p:pic>
        <p:nvPicPr>
          <p:cNvPr id="7" name="Picture 2" descr="C:\Documents and Settings\Эмма\Рабочий стол\господа головлёвы\арина Петровн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8604" y="614313"/>
            <a:ext cx="2720302" cy="244827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Герои и прототипы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594868" y="614313"/>
            <a:ext cx="3024336" cy="2446054"/>
          </a:xfrm>
        </p:spPr>
        <p:txBody>
          <a:bodyPr/>
          <a:lstStyle/>
          <a:p>
            <a:pPr algn="ctr">
              <a:lnSpc>
                <a:spcPct val="85000"/>
              </a:lnSpc>
            </a:pPr>
            <a:r>
              <a:rPr lang="ru-RU" sz="1100" dirty="0" smtClean="0"/>
              <a:t>В образе Арины Петровны запечатлены черты матери Салтыкова-Щедрина Ольги Михайловны — женщины властной, </a:t>
            </a:r>
          </a:p>
          <a:p>
            <a:pPr algn="ctr">
              <a:lnSpc>
                <a:spcPct val="85000"/>
              </a:lnSpc>
            </a:pPr>
            <a:r>
              <a:rPr lang="ru-RU" sz="1100" dirty="0" smtClean="0"/>
              <a:t>не терпящей непослушания. </a:t>
            </a:r>
            <a:endParaRPr lang="en-US" sz="1100" dirty="0" smtClean="0"/>
          </a:p>
          <a:p>
            <a:pPr algn="ctr">
              <a:lnSpc>
                <a:spcPct val="85000"/>
              </a:lnSpc>
            </a:pPr>
            <a:r>
              <a:rPr lang="ru-RU" sz="1100" dirty="0" smtClean="0"/>
              <a:t>Повествование </a:t>
            </a:r>
            <a:r>
              <a:rPr lang="ru-RU" sz="1100" dirty="0" smtClean="0"/>
              <a:t>о том, как </a:t>
            </a:r>
            <a:r>
              <a:rPr lang="ru-RU" sz="1100" dirty="0" err="1" smtClean="0"/>
              <a:t>головлёвская</a:t>
            </a:r>
            <a:r>
              <a:rPr lang="ru-RU" sz="1100" dirty="0" smtClean="0"/>
              <a:t> помещица делала первые шаги на ниве обогащения, во многом повторяет ситуацию из биографии Ольги Михайловны. </a:t>
            </a:r>
          </a:p>
          <a:p>
            <a:pPr algn="ctr">
              <a:lnSpc>
                <a:spcPct val="85000"/>
              </a:lnSpc>
            </a:pPr>
            <a:r>
              <a:rPr lang="ru-RU" sz="1100" dirty="0" smtClean="0"/>
              <a:t>Писательница </a:t>
            </a:r>
            <a:r>
              <a:rPr lang="ru-RU" sz="1100" dirty="0" smtClean="0">
                <a:hlinkClick r:id="rId2" tooltip="Панаева, Авдотья Яковлевна"/>
              </a:rPr>
              <a:t>Авдотья </a:t>
            </a:r>
            <a:r>
              <a:rPr lang="ru-RU" sz="1100" dirty="0" smtClean="0">
                <a:hlinkClick r:id="rId2" tooltip="Панаева, Авдотья Яковлевна"/>
              </a:rPr>
              <a:t>Панаева</a:t>
            </a:r>
            <a:r>
              <a:rPr lang="en-US" sz="1100" dirty="0" smtClean="0"/>
              <a:t> </a:t>
            </a:r>
            <a:r>
              <a:rPr lang="ru-RU" sz="1100" dirty="0" smtClean="0"/>
              <a:t>вспоминала</a:t>
            </a:r>
            <a:r>
              <a:rPr lang="ru-RU" sz="1100" dirty="0" smtClean="0"/>
              <a:t>, что во время встреч с Салтыковым-Щедриным в Петербурге в 1863 году писатель раздражённо отзывался </a:t>
            </a:r>
            <a:endParaRPr lang="en-US" sz="1100" dirty="0" smtClean="0"/>
          </a:p>
          <a:p>
            <a:pPr algn="ctr">
              <a:lnSpc>
                <a:spcPct val="85000"/>
              </a:lnSpc>
            </a:pPr>
            <a:r>
              <a:rPr lang="ru-RU" sz="1100" dirty="0" smtClean="0"/>
              <a:t>о </a:t>
            </a:r>
            <a:r>
              <a:rPr lang="ru-RU" sz="1100" dirty="0" smtClean="0"/>
              <a:t>провинциальной жизни, превращающей «людей в вяленых судаков», а своего брата называл Иудушкой. Те же самые характеристики были впоследствии даны персонажам романа «Господа Головлёвы».</a:t>
            </a:r>
            <a:endParaRPr lang="ru-RU" sz="1100" dirty="0"/>
          </a:p>
        </p:txBody>
      </p:sp>
      <p:pic>
        <p:nvPicPr>
          <p:cNvPr id="5" name="Picture 2" descr="C:\Users\дом\Desktop\Мать-Салтыкова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8604" y="622293"/>
            <a:ext cx="2306536" cy="245534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caf25561a5c518ba4c3c2dd672f2cc5525309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1165</Words>
  <Application>Microsoft Office PowerPoint</Application>
  <PresentationFormat>Произвольный</PresentationFormat>
  <Paragraphs>116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Office Theme</vt:lpstr>
      <vt:lpstr>Литература </vt:lpstr>
      <vt:lpstr>Сегодня на уроке </vt:lpstr>
      <vt:lpstr>Семейство Головлёвых</vt:lpstr>
      <vt:lpstr>Название глав</vt:lpstr>
      <vt:lpstr>С чего всё началось</vt:lpstr>
      <vt:lpstr>Тема романа</vt:lpstr>
      <vt:lpstr>Владимир Михайлович Головлёв</vt:lpstr>
      <vt:lpstr>Арина Петровна Головлёва </vt:lpstr>
      <vt:lpstr>Герои и прототипы</vt:lpstr>
      <vt:lpstr>Главный герой романа</vt:lpstr>
      <vt:lpstr>Иудушка</vt:lpstr>
      <vt:lpstr>Иудушка</vt:lpstr>
      <vt:lpstr>Сцена приезда Петеньки к отцу</vt:lpstr>
      <vt:lpstr>Покаяние Иудушки</vt:lpstr>
      <vt:lpstr>Стёпка-балбес</vt:lpstr>
      <vt:lpstr>Анна</vt:lpstr>
      <vt:lpstr>Жанр произведения </vt:lpstr>
      <vt:lpstr>Название романа</vt:lpstr>
      <vt:lpstr>Сегодня на уроке мы узнали 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Закирова Ф.М</cp:lastModifiedBy>
  <cp:revision>785</cp:revision>
  <dcterms:created xsi:type="dcterms:W3CDTF">2020-04-13T08:06:06Z</dcterms:created>
  <dcterms:modified xsi:type="dcterms:W3CDTF">2020-10-29T13:50:22Z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