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351" r:id="rId3"/>
    <p:sldId id="391" r:id="rId4"/>
    <p:sldId id="392" r:id="rId5"/>
    <p:sldId id="393" r:id="rId6"/>
    <p:sldId id="394" r:id="rId7"/>
    <p:sldId id="395" r:id="rId8"/>
    <p:sldId id="396" r:id="rId9"/>
    <p:sldId id="397" r:id="rId10"/>
    <p:sldId id="399" r:id="rId11"/>
    <p:sldId id="401" r:id="rId12"/>
    <p:sldId id="398" r:id="rId13"/>
    <p:sldId id="403" r:id="rId14"/>
    <p:sldId id="404" r:id="rId15"/>
    <p:sldId id="405" r:id="rId16"/>
    <p:sldId id="407" r:id="rId17"/>
    <p:sldId id="409" r:id="rId18"/>
    <p:sldId id="298" r:id="rId19"/>
  </p:sldIdLst>
  <p:sldSz cx="5765800" cy="3244850"/>
  <p:notesSz cx="5765800" cy="3244850"/>
  <p:custDataLst>
    <p:tags r:id="rId21"/>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4002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5" autoAdjust="0"/>
    <p:restoredTop sz="86848" autoAdjust="0"/>
  </p:normalViewPr>
  <p:slideViewPr>
    <p:cSldViewPr>
      <p:cViewPr varScale="1">
        <p:scale>
          <a:sx n="95" d="100"/>
          <a:sy n="95" d="100"/>
        </p:scale>
        <p:origin x="384" y="5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pPr/>
              <a:t>19.01.2021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pPr/>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spd="med">
    <p:wedg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1/19/2021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spd="med">
    <p:wedge/>
  </p:transition>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535"/>
            <a:ext cx="5760085" cy="1021080"/>
          </a:xfrm>
          <a:custGeom>
            <a:avLst/>
            <a:gdLst/>
            <a:ahLst/>
            <a:cxnLst/>
            <a:rect l="l" t="t" r="r" b="b"/>
            <a:pathLst>
              <a:path w="5760085" h="1021080">
                <a:moveTo>
                  <a:pt x="5759640" y="0"/>
                </a:moveTo>
                <a:lnTo>
                  <a:pt x="0" y="0"/>
                </a:lnTo>
                <a:lnTo>
                  <a:pt x="0" y="1020952"/>
                </a:lnTo>
                <a:lnTo>
                  <a:pt x="5759640" y="1020952"/>
                </a:lnTo>
                <a:lnTo>
                  <a:pt x="5759640" y="0"/>
                </a:lnTo>
                <a:close/>
              </a:path>
            </a:pathLst>
          </a:custGeom>
          <a:solidFill>
            <a:srgbClr val="2365C7"/>
          </a:solidFill>
        </p:spPr>
        <p:txBody>
          <a:bodyPr wrap="square" lIns="0" tIns="0" rIns="0" bIns="0" rtlCol="0"/>
          <a:lstStyle/>
          <a:p>
            <a:endParaRPr/>
          </a:p>
        </p:txBody>
      </p:sp>
      <p:sp>
        <p:nvSpPr>
          <p:cNvPr id="3" name="object 3"/>
          <p:cNvSpPr txBox="1">
            <a:spLocks noGrp="1"/>
          </p:cNvSpPr>
          <p:nvPr>
            <p:ph type="title"/>
          </p:nvPr>
        </p:nvSpPr>
        <p:spPr>
          <a:xfrm>
            <a:off x="967816" y="222930"/>
            <a:ext cx="3553385" cy="384078"/>
          </a:xfrm>
          <a:prstGeom prst="rect">
            <a:avLst/>
          </a:prstGeom>
        </p:spPr>
        <p:txBody>
          <a:bodyPr vert="horz" wrap="square" lIns="0" tIns="14604" rIns="0" bIns="0" rtlCol="0">
            <a:spAutoFit/>
          </a:bodyPr>
          <a:lstStyle/>
          <a:p>
            <a:pPr marL="12700" algn="ctr">
              <a:lnSpc>
                <a:spcPct val="100000"/>
              </a:lnSpc>
              <a:spcBef>
                <a:spcPts val="114"/>
              </a:spcBef>
            </a:pPr>
            <a:r>
              <a:rPr lang="ru-RU" sz="2400" dirty="0" smtClean="0">
                <a:latin typeface="Arial Black" pitchFamily="34" charset="0"/>
                <a:cs typeface="Times New Roman" pitchFamily="18" charset="0"/>
              </a:rPr>
              <a:t>Литература </a:t>
            </a:r>
            <a:endParaRPr sz="2400" dirty="0">
              <a:latin typeface="Arial Black" pitchFamily="34" charset="0"/>
              <a:cs typeface="Times New Roman" pitchFamily="18" charset="0"/>
            </a:endParaRPr>
          </a:p>
        </p:txBody>
      </p:sp>
      <p:sp>
        <p:nvSpPr>
          <p:cNvPr id="4" name="object 4"/>
          <p:cNvSpPr txBox="1"/>
          <p:nvPr/>
        </p:nvSpPr>
        <p:spPr>
          <a:xfrm flipV="1">
            <a:off x="3740156" y="1835068"/>
            <a:ext cx="1071570" cy="373179"/>
          </a:xfrm>
          <a:prstGeom prst="rect">
            <a:avLst/>
          </a:prstGeom>
        </p:spPr>
        <p:txBody>
          <a:bodyPr vert="horz" wrap="square" lIns="0" tIns="13970" rIns="0" bIns="0" rtlCol="0">
            <a:spAutoFit/>
          </a:bodyPr>
          <a:lstStyle/>
          <a:p>
            <a:pPr marL="12681" algn="ctr">
              <a:lnSpc>
                <a:spcPts val="2791"/>
              </a:lnSpc>
            </a:pPr>
            <a:endParaRPr sz="2800" b="1" dirty="0">
              <a:latin typeface="Arial Black" pitchFamily="34" charset="0"/>
              <a:cs typeface="Arial" pitchFamily="34" charset="0"/>
            </a:endParaRPr>
          </a:p>
        </p:txBody>
      </p:sp>
      <p:grpSp>
        <p:nvGrpSpPr>
          <p:cNvPr id="27" name="object 27"/>
          <p:cNvGrpSpPr/>
          <p:nvPr/>
        </p:nvGrpSpPr>
        <p:grpSpPr>
          <a:xfrm>
            <a:off x="4686759" y="212868"/>
            <a:ext cx="634365" cy="634365"/>
            <a:chOff x="4686759" y="212868"/>
            <a:chExt cx="634365" cy="634365"/>
          </a:xfrm>
        </p:grpSpPr>
        <p:sp>
          <p:nvSpPr>
            <p:cNvPr id="28" name="object 28"/>
            <p:cNvSpPr/>
            <p:nvPr/>
          </p:nvSpPr>
          <p:spPr>
            <a:xfrm>
              <a:off x="4701999" y="228108"/>
              <a:ext cx="603885" cy="603885"/>
            </a:xfrm>
            <a:custGeom>
              <a:avLst/>
              <a:gdLst/>
              <a:ahLst/>
              <a:cxnLst/>
              <a:rect l="l" t="t" r="r" b="b"/>
              <a:pathLst>
                <a:path w="603885" h="603885">
                  <a:moveTo>
                    <a:pt x="603608" y="0"/>
                  </a:moveTo>
                  <a:lnTo>
                    <a:pt x="0" y="0"/>
                  </a:lnTo>
                  <a:lnTo>
                    <a:pt x="0" y="603609"/>
                  </a:lnTo>
                  <a:lnTo>
                    <a:pt x="603608" y="603609"/>
                  </a:lnTo>
                  <a:lnTo>
                    <a:pt x="603608" y="0"/>
                  </a:lnTo>
                  <a:close/>
                </a:path>
              </a:pathLst>
            </a:custGeom>
            <a:solidFill>
              <a:srgbClr val="00A650"/>
            </a:solidFill>
          </p:spPr>
          <p:txBody>
            <a:bodyPr wrap="square" lIns="0" tIns="0" rIns="0" bIns="0" rtlCol="0"/>
            <a:lstStyle/>
            <a:p>
              <a:endParaRPr/>
            </a:p>
          </p:txBody>
        </p:sp>
        <p:sp>
          <p:nvSpPr>
            <p:cNvPr id="29" name="object 29"/>
            <p:cNvSpPr/>
            <p:nvPr/>
          </p:nvSpPr>
          <p:spPr>
            <a:xfrm>
              <a:off x="4701999" y="228108"/>
              <a:ext cx="603885" cy="603885"/>
            </a:xfrm>
            <a:custGeom>
              <a:avLst/>
              <a:gdLst/>
              <a:ahLst/>
              <a:cxnLst/>
              <a:rect l="l" t="t" r="r" b="b"/>
              <a:pathLst>
                <a:path w="603885" h="603885">
                  <a:moveTo>
                    <a:pt x="0" y="0"/>
                  </a:moveTo>
                  <a:lnTo>
                    <a:pt x="603608" y="0"/>
                  </a:lnTo>
                  <a:lnTo>
                    <a:pt x="603608" y="603609"/>
                  </a:lnTo>
                  <a:lnTo>
                    <a:pt x="0" y="603609"/>
                  </a:lnTo>
                  <a:lnTo>
                    <a:pt x="0" y="0"/>
                  </a:lnTo>
                  <a:close/>
                </a:path>
              </a:pathLst>
            </a:custGeom>
            <a:ln w="30481">
              <a:solidFill>
                <a:srgbClr val="FFFFFF"/>
              </a:solidFill>
            </a:ln>
          </p:spPr>
          <p:txBody>
            <a:bodyPr wrap="square" lIns="0" tIns="0" rIns="0" bIns="0" rtlCol="0"/>
            <a:lstStyle/>
            <a:p>
              <a:endParaRPr/>
            </a:p>
          </p:txBody>
        </p:sp>
      </p:grpSp>
      <p:sp>
        <p:nvSpPr>
          <p:cNvPr id="30" name="object 30"/>
          <p:cNvSpPr txBox="1"/>
          <p:nvPr/>
        </p:nvSpPr>
        <p:spPr>
          <a:xfrm>
            <a:off x="4870296" y="249024"/>
            <a:ext cx="374804" cy="362279"/>
          </a:xfrm>
          <a:prstGeom prst="rect">
            <a:avLst/>
          </a:prstGeom>
        </p:spPr>
        <p:txBody>
          <a:bodyPr vert="horz" wrap="square" lIns="0" tIns="15875" rIns="0" bIns="0" rtlCol="0">
            <a:spAutoFit/>
          </a:bodyPr>
          <a:lstStyle/>
          <a:p>
            <a:pPr>
              <a:lnSpc>
                <a:spcPct val="100000"/>
              </a:lnSpc>
              <a:spcBef>
                <a:spcPts val="125"/>
              </a:spcBef>
            </a:pPr>
            <a:r>
              <a:rPr lang="uz-Latn-UZ" sz="2250" b="1" spc="10" dirty="0" smtClean="0">
                <a:solidFill>
                  <a:srgbClr val="FFFFFF"/>
                </a:solidFill>
                <a:latin typeface="Arial"/>
                <a:cs typeface="Arial"/>
              </a:rPr>
              <a:t>1</a:t>
            </a:r>
            <a:r>
              <a:rPr lang="ru-RU" sz="2250" b="1" spc="10" dirty="0" smtClean="0">
                <a:solidFill>
                  <a:srgbClr val="FFFFFF"/>
                </a:solidFill>
                <a:latin typeface="Arial"/>
                <a:cs typeface="Arial"/>
              </a:rPr>
              <a:t>0</a:t>
            </a:r>
            <a:endParaRPr sz="2250" dirty="0">
              <a:latin typeface="Arial"/>
              <a:cs typeface="Arial"/>
            </a:endParaRPr>
          </a:p>
        </p:txBody>
      </p:sp>
      <p:sp>
        <p:nvSpPr>
          <p:cNvPr id="31" name="object 31"/>
          <p:cNvSpPr txBox="1"/>
          <p:nvPr/>
        </p:nvSpPr>
        <p:spPr>
          <a:xfrm>
            <a:off x="4870296" y="541953"/>
            <a:ext cx="441496" cy="212238"/>
          </a:xfrm>
          <a:prstGeom prst="rect">
            <a:avLst/>
          </a:prstGeom>
        </p:spPr>
        <p:txBody>
          <a:bodyPr vert="horz" wrap="square" lIns="0" tIns="12065" rIns="0" bIns="0" rtlCol="0">
            <a:spAutoFit/>
          </a:bodyPr>
          <a:lstStyle/>
          <a:p>
            <a:pPr>
              <a:lnSpc>
                <a:spcPct val="100000"/>
              </a:lnSpc>
              <a:spcBef>
                <a:spcPts val="95"/>
              </a:spcBef>
            </a:pPr>
            <a:r>
              <a:rPr lang="ru-RU" sz="1300" spc="-5" dirty="0" smtClean="0">
                <a:solidFill>
                  <a:srgbClr val="FFFFFF"/>
                </a:solidFill>
                <a:latin typeface="Times New Roman" pitchFamily="18" charset="0"/>
                <a:cs typeface="Times New Roman" pitchFamily="18" charset="0"/>
              </a:rPr>
              <a:t>к</a:t>
            </a:r>
            <a:r>
              <a:rPr lang="ru-RU" sz="1000" spc="-5" dirty="0" smtClean="0">
                <a:solidFill>
                  <a:srgbClr val="FFFFFF"/>
                </a:solidFill>
                <a:latin typeface="Times New Roman" pitchFamily="18" charset="0"/>
                <a:cs typeface="Times New Roman" pitchFamily="18" charset="0"/>
              </a:rPr>
              <a:t>ласс</a:t>
            </a:r>
            <a:endParaRPr sz="1000">
              <a:latin typeface="Times New Roman" pitchFamily="18" charset="0"/>
              <a:cs typeface="Times New Roman" pitchFamily="18" charset="0"/>
            </a:endParaRPr>
          </a:p>
        </p:txBody>
      </p:sp>
      <p:sp>
        <p:nvSpPr>
          <p:cNvPr id="15" name="Rectangle 5"/>
          <p:cNvSpPr txBox="1">
            <a:spLocks/>
          </p:cNvSpPr>
          <p:nvPr/>
        </p:nvSpPr>
        <p:spPr>
          <a:xfrm>
            <a:off x="406633" y="1511219"/>
            <a:ext cx="2716354" cy="1107996"/>
          </a:xfrm>
          <a:prstGeom prst="rect">
            <a:avLst/>
          </a:prstGeom>
          <a:ln w="76200" cmpd="tri">
            <a:solidFill>
              <a:srgbClr val="002060"/>
            </a:solidFill>
            <a:miter lim="800000"/>
            <a:headEnd/>
            <a:tailEnd/>
          </a:ln>
        </p:spPr>
        <p:txBody>
          <a:bodyPr wrap="square" lIns="0" tIns="0" rIns="0" bIns="0">
            <a:spAutoFit/>
          </a:bodyPr>
          <a:lstStyle>
            <a:lvl1pPr>
              <a:defRPr sz="2050" b="1" i="0">
                <a:solidFill>
                  <a:schemeClr val="bg1"/>
                </a:solidFill>
                <a:latin typeface="Arial"/>
                <a:ea typeface="+mj-ea"/>
                <a:cs typeface="Arial"/>
              </a:defRPr>
            </a:lvl1pPr>
          </a:lstStyle>
          <a:p>
            <a:pPr algn="ctr"/>
            <a:r>
              <a:rPr lang="ru-RU" altLang="ru-RU" sz="2400" kern="0" dirty="0" smtClean="0">
                <a:solidFill>
                  <a:srgbClr val="0070C0"/>
                </a:solidFill>
              </a:rPr>
              <a:t>Л.Н.Толстой </a:t>
            </a:r>
          </a:p>
          <a:p>
            <a:pPr algn="ctr"/>
            <a:r>
              <a:rPr lang="ru-RU" altLang="ru-RU" sz="2400" kern="0" dirty="0" smtClean="0">
                <a:solidFill>
                  <a:srgbClr val="0070C0"/>
                </a:solidFill>
              </a:rPr>
              <a:t>Роман</a:t>
            </a:r>
          </a:p>
          <a:p>
            <a:pPr algn="ctr"/>
            <a:r>
              <a:rPr lang="ru-RU" altLang="ru-RU" sz="2400" kern="0" dirty="0" smtClean="0">
                <a:solidFill>
                  <a:srgbClr val="0070C0"/>
                </a:solidFill>
              </a:rPr>
              <a:t>«Воскресение»</a:t>
            </a:r>
          </a:p>
        </p:txBody>
      </p:sp>
      <p:pic>
        <p:nvPicPr>
          <p:cNvPr id="5" name="Picture 2" descr="C:\Documents and Settings\Эмма\Рабочий стол\18 января\скачанные файлы.jpg"/>
          <p:cNvPicPr>
            <a:picLocks noChangeAspect="1" noChangeArrowheads="1"/>
          </p:cNvPicPr>
          <p:nvPr/>
        </p:nvPicPr>
        <p:blipFill>
          <a:blip r:embed="rId2"/>
          <a:srcRect/>
          <a:stretch>
            <a:fillRect/>
          </a:stretch>
        </p:blipFill>
        <p:spPr bwMode="auto">
          <a:xfrm>
            <a:off x="3382966" y="1122359"/>
            <a:ext cx="2214578" cy="2004229"/>
          </a:xfrm>
          <a:prstGeom prst="rect">
            <a:avLst/>
          </a:prstGeom>
          <a:noFill/>
        </p:spPr>
      </p:pic>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246221"/>
          </a:xfrm>
        </p:spPr>
        <p:txBody>
          <a:bodyPr/>
          <a:lstStyle/>
          <a:p>
            <a:r>
              <a:rPr lang="ru-RU" sz="1600" dirty="0" smtClean="0"/>
              <a:t>Описание несправедливости судебной </a:t>
            </a:r>
            <a:r>
              <a:rPr lang="ru-RU" sz="1600" dirty="0" smtClean="0"/>
              <a:t>системы</a:t>
            </a:r>
            <a:endParaRPr lang="ru-RU" sz="1600" dirty="0"/>
          </a:p>
        </p:txBody>
      </p:sp>
      <p:sp>
        <p:nvSpPr>
          <p:cNvPr id="3" name="Текст 2"/>
          <p:cNvSpPr>
            <a:spLocks noGrp="1"/>
          </p:cNvSpPr>
          <p:nvPr>
            <p:ph type="body" idx="1"/>
          </p:nvPr>
        </p:nvSpPr>
        <p:spPr>
          <a:xfrm>
            <a:off x="218604" y="614313"/>
            <a:ext cx="5429288" cy="2369880"/>
          </a:xfrm>
        </p:spPr>
        <p:txBody>
          <a:bodyPr/>
          <a:lstStyle/>
          <a:p>
            <a:pPr algn="just"/>
            <a:r>
              <a:rPr lang="ru-RU" sz="1100" dirty="0" smtClean="0"/>
              <a:t>В тюрьмах томятся тысячи людей из народа, </a:t>
            </a:r>
            <a:r>
              <a:rPr lang="ru-RU" sz="1100" dirty="0" smtClean="0"/>
              <a:t>лишённых </a:t>
            </a:r>
            <a:r>
              <a:rPr lang="ru-RU" sz="1100" dirty="0" smtClean="0"/>
              <a:t>свободы. Толстой рисует бессердечие, лицемерие и ничтожество </a:t>
            </a:r>
            <a:r>
              <a:rPr lang="en-US" sz="1100" dirty="0" smtClean="0"/>
              <a:t>“</a:t>
            </a:r>
            <a:r>
              <a:rPr lang="ru-RU" sz="1100" dirty="0" smtClean="0"/>
              <a:t>хозяев жизни</a:t>
            </a:r>
            <a:r>
              <a:rPr lang="en-US" sz="1100" dirty="0" smtClean="0"/>
              <a:t>”</a:t>
            </a:r>
            <a:r>
              <a:rPr lang="ru-RU" sz="1100" dirty="0" smtClean="0"/>
              <a:t>. </a:t>
            </a:r>
            <a:r>
              <a:rPr lang="ru-RU" sz="1100" dirty="0" smtClean="0"/>
              <a:t>Созданный </a:t>
            </a:r>
            <a:r>
              <a:rPr lang="ru-RU" sz="1100" dirty="0" smtClean="0"/>
              <a:t>                               и </a:t>
            </a:r>
            <a:r>
              <a:rPr lang="ru-RU" sz="1100" dirty="0" smtClean="0"/>
              <a:t>охраняемый ими строй писатель называет </a:t>
            </a:r>
            <a:r>
              <a:rPr lang="en-US" sz="1100" dirty="0" smtClean="0"/>
              <a:t>“</a:t>
            </a:r>
            <a:r>
              <a:rPr lang="ru-RU" sz="1100" dirty="0" smtClean="0"/>
              <a:t>людоедским</a:t>
            </a:r>
            <a:r>
              <a:rPr lang="en-US" sz="1100" dirty="0" smtClean="0"/>
              <a:t>”</a:t>
            </a:r>
            <a:r>
              <a:rPr lang="ru-RU" sz="1100" dirty="0" smtClean="0"/>
              <a:t>, </a:t>
            </a:r>
            <a:r>
              <a:rPr lang="ru-RU" sz="1100" dirty="0" smtClean="0"/>
              <a:t>а их самих — </a:t>
            </a:r>
            <a:r>
              <a:rPr lang="en-US" sz="1100" dirty="0" smtClean="0"/>
              <a:t>“</a:t>
            </a:r>
            <a:r>
              <a:rPr lang="ru-RU" sz="1100" dirty="0" smtClean="0"/>
              <a:t>непромокаемыми</a:t>
            </a:r>
            <a:r>
              <a:rPr lang="en-US" sz="1100" dirty="0" smtClean="0"/>
              <a:t>”</a:t>
            </a:r>
            <a:r>
              <a:rPr lang="ru-RU" sz="1100" dirty="0" smtClean="0"/>
              <a:t> </a:t>
            </a:r>
            <a:r>
              <a:rPr lang="ru-RU" sz="1100" dirty="0" smtClean="0"/>
              <a:t>людьми, бесчувственными, глухими к чужой беде и горю. Толстой срывает с них маски и показывает их истинное лицо. Каждый из судей занят только своими личными делами равнодушно относится к судьбе подсудимых. Так, только из-за непростительной небрежности присяжных заседателей героиня романа Катюша Маслова, напрасно </a:t>
            </a:r>
            <a:r>
              <a:rPr lang="ru-RU" sz="1100" dirty="0" smtClean="0"/>
              <a:t>обвин</a:t>
            </a:r>
            <a:r>
              <a:rPr lang="ru-RU" sz="1100" dirty="0"/>
              <a:t>ё</a:t>
            </a:r>
            <a:r>
              <a:rPr lang="ru-RU" sz="1100" dirty="0" smtClean="0"/>
              <a:t>нная </a:t>
            </a:r>
            <a:r>
              <a:rPr lang="ru-RU" sz="1100" dirty="0" smtClean="0"/>
              <a:t>в убийстве купца, была приговорена к ссылке на каторжные работы</a:t>
            </a:r>
            <a:r>
              <a:rPr lang="ru-RU" sz="1100" dirty="0" smtClean="0"/>
              <a:t>.</a:t>
            </a:r>
          </a:p>
          <a:p>
            <a:pPr algn="just"/>
            <a:r>
              <a:rPr lang="ru-RU" sz="1100" dirty="0" smtClean="0"/>
              <a:t>Нищий </a:t>
            </a:r>
            <a:r>
              <a:rPr lang="ru-RU" sz="1100" dirty="0" smtClean="0"/>
              <a:t>деревенский мальчик был </a:t>
            </a:r>
            <a:r>
              <a:rPr lang="ru-RU" sz="1100" dirty="0" smtClean="0"/>
              <a:t>обвинён </a:t>
            </a:r>
            <a:r>
              <a:rPr lang="ru-RU" sz="1100" dirty="0" smtClean="0"/>
              <a:t>в краже половиков, стоивших 3 рубля 67 копеек. Сам хозяин половиков давно был готов простить голодному мальчику эту кражу. Но товарищ прокурора, наглый, пустой карьерист, всеми силами старался, чтобы суд выносил как можно больше обвинительных приговоров. </a:t>
            </a:r>
            <a:r>
              <a:rPr lang="ru-RU" sz="1100" dirty="0" smtClean="0"/>
              <a:t>                        И </a:t>
            </a:r>
            <a:r>
              <a:rPr lang="ru-RU" sz="1100" dirty="0" smtClean="0"/>
              <a:t>мальчика судили, а его соучастник по краже, дожидаясь суда, умер в тюрьме. </a:t>
            </a:r>
            <a:endParaRPr lang="ru-RU" sz="1100" dirty="0"/>
          </a:p>
        </p:txBody>
      </p:sp>
    </p:spTree>
  </p:cSld>
  <p:clrMapOvr>
    <a:masterClrMapping/>
  </p:clrMapOvr>
  <p:transition spd="med">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Итог романа</a:t>
            </a:r>
            <a:endParaRPr lang="ru-RU" dirty="0"/>
          </a:p>
        </p:txBody>
      </p:sp>
      <p:sp>
        <p:nvSpPr>
          <p:cNvPr id="3" name="Текст 2"/>
          <p:cNvSpPr>
            <a:spLocks noGrp="1"/>
          </p:cNvSpPr>
          <p:nvPr>
            <p:ph type="body" idx="1"/>
          </p:nvPr>
        </p:nvSpPr>
        <p:spPr>
          <a:xfrm>
            <a:off x="168256" y="622294"/>
            <a:ext cx="5429288" cy="2292935"/>
          </a:xfrm>
        </p:spPr>
        <p:txBody>
          <a:bodyPr/>
          <a:lstStyle/>
          <a:p>
            <a:pPr algn="just"/>
            <a:r>
              <a:rPr lang="ru-RU" dirty="0" smtClean="0"/>
              <a:t>На каторге Катюша меняется.  Таких чудесных людей, которых она встретила здесь,  она не только не знала, но и не могла себе представить.</a:t>
            </a:r>
          </a:p>
          <a:p>
            <a:pPr algn="just"/>
            <a:r>
              <a:rPr lang="ru-RU" dirty="0" smtClean="0"/>
              <a:t>«</a:t>
            </a:r>
            <a:r>
              <a:rPr lang="ru-RU" dirty="0" smtClean="0"/>
              <a:t>Вот плакала, что меня присудили, — говорит она. — Да век должна благодарить. То узнала, чего во всю жизнь не узнала бы».</a:t>
            </a:r>
          </a:p>
          <a:p>
            <a:pPr algn="just">
              <a:spcBef>
                <a:spcPts val="600"/>
              </a:spcBef>
            </a:pPr>
            <a:r>
              <a:rPr lang="ru-RU" dirty="0" smtClean="0"/>
              <a:t>Владимир </a:t>
            </a:r>
            <a:r>
              <a:rPr lang="ru-RU" dirty="0" err="1" smtClean="0"/>
              <a:t>Симонсон</a:t>
            </a:r>
            <a:r>
              <a:rPr lang="ru-RU" dirty="0" smtClean="0"/>
              <a:t> любит Катюшу, которая женским чутьём очень скоро догадывается об этом, и сознание, что она может вызвать чувства в таком необыкновенном человеке, поднимает её в собственном мнении, и это заставляет её стараться быть такой хорошей, какой она только может быть. Нехлюдов предлагает ей брак по великодушию, а </a:t>
            </a:r>
            <a:r>
              <a:rPr lang="ru-RU" dirty="0" err="1" smtClean="0"/>
              <a:t>Симонсон</a:t>
            </a:r>
            <a:r>
              <a:rPr lang="ru-RU" dirty="0" smtClean="0"/>
              <a:t> любит её такою, какая она есть. Нехлюдов приносит ей долгожданную весть о выхлопотанном помиловании, но она говорит, что будет там, где Владимир Иванович </a:t>
            </a:r>
            <a:r>
              <a:rPr lang="ru-RU" dirty="0" err="1" smtClean="0"/>
              <a:t>Симонсон</a:t>
            </a:r>
            <a:r>
              <a:rPr lang="ru-RU" dirty="0" smtClean="0"/>
              <a:t>.</a:t>
            </a:r>
            <a:endParaRPr lang="ru-RU" dirty="0"/>
          </a:p>
        </p:txBody>
      </p:sp>
    </p:spTree>
  </p:cSld>
  <p:clrMapOvr>
    <a:masterClrMapping/>
  </p:clrMapOvr>
  <p:transition spd="med">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Название романа</a:t>
            </a:r>
            <a:endParaRPr lang="ru-RU" dirty="0"/>
          </a:p>
        </p:txBody>
      </p:sp>
      <p:sp>
        <p:nvSpPr>
          <p:cNvPr id="4" name="Содержимое 3"/>
          <p:cNvSpPr>
            <a:spLocks noGrp="1"/>
          </p:cNvSpPr>
          <p:nvPr>
            <p:ph sz="half" idx="3"/>
          </p:nvPr>
        </p:nvSpPr>
        <p:spPr>
          <a:xfrm>
            <a:off x="216281" y="746315"/>
            <a:ext cx="5330915" cy="2185214"/>
          </a:xfrm>
        </p:spPr>
        <p:txBody>
          <a:bodyPr/>
          <a:lstStyle/>
          <a:p>
            <a:pPr algn="just">
              <a:spcBef>
                <a:spcPts val="600"/>
              </a:spcBef>
            </a:pPr>
            <a:r>
              <a:rPr lang="ru-RU" dirty="0" smtClean="0"/>
              <a:t>Само название романа глубоко символично. Толстой показывает, как души героев обновляются, герои прощают друг друга. </a:t>
            </a:r>
          </a:p>
          <a:p>
            <a:pPr algn="just">
              <a:spcBef>
                <a:spcPts val="600"/>
              </a:spcBef>
            </a:pPr>
            <a:r>
              <a:rPr lang="ru-RU" dirty="0" smtClean="0"/>
              <a:t>Воскресшая любовь Катюши к Нехлюдову, общение с простыми, честными и добрыми людьми — </a:t>
            </a:r>
            <a:r>
              <a:rPr lang="ru-RU" dirty="0" smtClean="0"/>
              <a:t>всё </a:t>
            </a:r>
            <a:r>
              <a:rPr lang="ru-RU" dirty="0" smtClean="0"/>
              <a:t>это помогает падшей женщине воскреснуть к новой жизни, понять, что она снова обретает веру в себя, веру в перемены к лучшему. Также и Нехлюдов </a:t>
            </a:r>
            <a:r>
              <a:rPr lang="ru-RU" dirty="0" smtClean="0"/>
              <a:t>идёт </a:t>
            </a:r>
            <a:r>
              <a:rPr lang="ru-RU" dirty="0" smtClean="0"/>
              <a:t>за Катей на каторгу, очищаясь нравственно, искупая свою вину</a:t>
            </a:r>
            <a:r>
              <a:rPr lang="ru-RU" dirty="0" smtClean="0"/>
              <a:t>.</a:t>
            </a:r>
          </a:p>
          <a:p>
            <a:pPr algn="just">
              <a:spcBef>
                <a:spcPts val="600"/>
              </a:spcBef>
            </a:pPr>
            <a:r>
              <a:rPr lang="ru-RU" dirty="0" smtClean="0"/>
              <a:t>Знакомство </a:t>
            </a:r>
            <a:r>
              <a:rPr lang="ru-RU" dirty="0" smtClean="0"/>
              <a:t>на каторге с революционером </a:t>
            </a:r>
            <a:r>
              <a:rPr lang="ru-RU" dirty="0" err="1" smtClean="0"/>
              <a:t>Симонсоном</a:t>
            </a:r>
            <a:r>
              <a:rPr lang="ru-RU" dirty="0" smtClean="0"/>
              <a:t> возвращает Катюшу к жизни, </a:t>
            </a:r>
            <a:r>
              <a:rPr lang="ru-RU" dirty="0" smtClean="0"/>
              <a:t>даёт </a:t>
            </a:r>
            <a:r>
              <a:rPr lang="ru-RU" dirty="0" smtClean="0"/>
              <a:t>ей ощущение, что она в состоянии изменить мир, воскресить многих людей, спасти не только себя, но и других людей, невинно </a:t>
            </a:r>
            <a:r>
              <a:rPr lang="ru-RU" dirty="0" smtClean="0"/>
              <a:t>осуждённых</a:t>
            </a:r>
            <a:r>
              <a:rPr lang="ru-RU" dirty="0" smtClean="0"/>
              <a:t>. </a:t>
            </a:r>
            <a:endParaRPr lang="ru-RU" dirty="0"/>
          </a:p>
        </p:txBody>
      </p:sp>
    </p:spTree>
  </p:cSld>
  <p:clrMapOvr>
    <a:masterClrMapping/>
  </p:clrMapOvr>
  <p:transition spd="med">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Готовимся к поступлению в вуз</a:t>
            </a:r>
            <a:endParaRPr lang="ru-RU" dirty="0"/>
          </a:p>
        </p:txBody>
      </p:sp>
      <p:sp>
        <p:nvSpPr>
          <p:cNvPr id="4" name="Содержимое 3"/>
          <p:cNvSpPr>
            <a:spLocks noGrp="1"/>
          </p:cNvSpPr>
          <p:nvPr>
            <p:ph sz="half" idx="3"/>
          </p:nvPr>
        </p:nvSpPr>
        <p:spPr>
          <a:xfrm>
            <a:off x="2740025" y="746315"/>
            <a:ext cx="2737486" cy="2154436"/>
          </a:xfrm>
        </p:spPr>
        <p:txBody>
          <a:bodyPr/>
          <a:lstStyle/>
          <a:p>
            <a:r>
              <a:rPr lang="ru-RU" sz="1400" dirty="0" smtClean="0">
                <a:solidFill>
                  <a:srgbClr val="00B050"/>
                </a:solidFill>
              </a:rPr>
              <a:t>1. Сколько лет писал роман «Воскресение» Толстой?</a:t>
            </a:r>
          </a:p>
          <a:p>
            <a:r>
              <a:rPr lang="ru-RU" sz="1400" dirty="0" smtClean="0"/>
              <a:t> </a:t>
            </a:r>
          </a:p>
          <a:p>
            <a:r>
              <a:rPr lang="ru-RU" sz="1400" dirty="0" smtClean="0">
                <a:solidFill>
                  <a:srgbClr val="0070C0"/>
                </a:solidFill>
              </a:rPr>
              <a:t>А) 5 лет</a:t>
            </a:r>
          </a:p>
          <a:p>
            <a:r>
              <a:rPr lang="en-US" sz="1400" dirty="0" smtClean="0">
                <a:solidFill>
                  <a:srgbClr val="0070C0"/>
                </a:solidFill>
              </a:rPr>
              <a:t>B)</a:t>
            </a:r>
            <a:r>
              <a:rPr lang="ru-RU" sz="1400" dirty="0" smtClean="0">
                <a:solidFill>
                  <a:srgbClr val="0070C0"/>
                </a:solidFill>
              </a:rPr>
              <a:t> 10 лет</a:t>
            </a:r>
          </a:p>
          <a:p>
            <a:r>
              <a:rPr lang="ru-RU" sz="1400" dirty="0" smtClean="0">
                <a:solidFill>
                  <a:srgbClr val="0070C0"/>
                </a:solidFill>
              </a:rPr>
              <a:t>С) 2 года</a:t>
            </a:r>
          </a:p>
          <a:p>
            <a:r>
              <a:rPr lang="en-US" sz="1400" dirty="0" smtClean="0">
                <a:solidFill>
                  <a:srgbClr val="0070C0"/>
                </a:solidFill>
              </a:rPr>
              <a:t>D) </a:t>
            </a:r>
            <a:r>
              <a:rPr lang="ru-RU" sz="1400" dirty="0" smtClean="0">
                <a:solidFill>
                  <a:srgbClr val="0070C0"/>
                </a:solidFill>
              </a:rPr>
              <a:t>нет верного ответа</a:t>
            </a:r>
          </a:p>
          <a:p>
            <a:endParaRPr lang="ru-RU" sz="1400" b="1" dirty="0" smtClean="0">
              <a:solidFill>
                <a:srgbClr val="0070C0"/>
              </a:solidFill>
            </a:endParaRPr>
          </a:p>
          <a:p>
            <a:endParaRPr lang="ru-RU" sz="1400" b="1" dirty="0" smtClean="0">
              <a:solidFill>
                <a:srgbClr val="0070C0"/>
              </a:solidFill>
            </a:endParaRPr>
          </a:p>
          <a:p>
            <a:r>
              <a:rPr lang="ru-RU" sz="1400" b="1" dirty="0" smtClean="0">
                <a:solidFill>
                  <a:schemeClr val="tx1"/>
                </a:solidFill>
              </a:rPr>
              <a:t>Ответ: В</a:t>
            </a:r>
            <a:endParaRPr lang="ru-RU" dirty="0"/>
          </a:p>
        </p:txBody>
      </p:sp>
      <p:pic>
        <p:nvPicPr>
          <p:cNvPr id="5" name="Picture 3" descr="C:\Documents and Settings\Эмма\Рабочий стол\символика пресутпление аи наказание\cdf6513e646f4d37dd3b569d66375e182020012117225631806as0sRpXutH.jpg"/>
          <p:cNvPicPr>
            <a:picLocks noGrp="1" noChangeAspect="1" noChangeArrowheads="1"/>
          </p:cNvPicPr>
          <p:nvPr>
            <p:ph sz="half" idx="2"/>
          </p:nvPr>
        </p:nvPicPr>
        <p:blipFill>
          <a:blip r:embed="rId2" cstate="print"/>
          <a:srcRect/>
          <a:stretch>
            <a:fillRect/>
          </a:stretch>
        </p:blipFill>
        <p:spPr bwMode="auto">
          <a:xfrm>
            <a:off x="239694" y="746630"/>
            <a:ext cx="2346603" cy="2140527"/>
          </a:xfrm>
          <a:prstGeom prst="rect">
            <a:avLst/>
          </a:prstGeom>
          <a:noFill/>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 calcmode="lin" valueType="num">
                                      <p:cBhvr additive="base">
                                        <p:cTn id="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Готовимся к поступлению в вуз</a:t>
            </a:r>
            <a:endParaRPr lang="ru-RU" dirty="0"/>
          </a:p>
        </p:txBody>
      </p:sp>
      <p:sp>
        <p:nvSpPr>
          <p:cNvPr id="4" name="Содержимое 3"/>
          <p:cNvSpPr>
            <a:spLocks noGrp="1"/>
          </p:cNvSpPr>
          <p:nvPr>
            <p:ph sz="half" idx="3"/>
          </p:nvPr>
        </p:nvSpPr>
        <p:spPr>
          <a:xfrm>
            <a:off x="2740025" y="746315"/>
            <a:ext cx="2737486" cy="2154436"/>
          </a:xfrm>
        </p:spPr>
        <p:txBody>
          <a:bodyPr/>
          <a:lstStyle/>
          <a:p>
            <a:r>
              <a:rPr lang="ru-RU" sz="1400" dirty="0" smtClean="0">
                <a:solidFill>
                  <a:srgbClr val="00B050"/>
                </a:solidFill>
              </a:rPr>
              <a:t>2. Как звали главного героя романа «Воскресение»?</a:t>
            </a:r>
          </a:p>
          <a:p>
            <a:r>
              <a:rPr lang="ru-RU" sz="1400" dirty="0" smtClean="0"/>
              <a:t> </a:t>
            </a:r>
          </a:p>
          <a:p>
            <a:r>
              <a:rPr lang="ru-RU" sz="1400" dirty="0" smtClean="0">
                <a:solidFill>
                  <a:srgbClr val="0070C0"/>
                </a:solidFill>
              </a:rPr>
              <a:t>А) </a:t>
            </a:r>
            <a:r>
              <a:rPr lang="ru-RU" sz="1400" dirty="0" smtClean="0">
                <a:solidFill>
                  <a:srgbClr val="0070C0"/>
                </a:solidFill>
              </a:rPr>
              <a:t>Дмитрий</a:t>
            </a:r>
            <a:endParaRPr lang="ru-RU" sz="1400" dirty="0" smtClean="0">
              <a:solidFill>
                <a:srgbClr val="0070C0"/>
              </a:solidFill>
            </a:endParaRPr>
          </a:p>
          <a:p>
            <a:r>
              <a:rPr lang="en-US" sz="1400" dirty="0" smtClean="0">
                <a:solidFill>
                  <a:srgbClr val="0070C0"/>
                </a:solidFill>
              </a:rPr>
              <a:t>B)</a:t>
            </a:r>
            <a:r>
              <a:rPr lang="ru-RU" sz="1400" dirty="0" smtClean="0">
                <a:solidFill>
                  <a:srgbClr val="0070C0"/>
                </a:solidFill>
              </a:rPr>
              <a:t> </a:t>
            </a:r>
            <a:r>
              <a:rPr lang="ru-RU" sz="1400" dirty="0" smtClean="0">
                <a:solidFill>
                  <a:srgbClr val="0070C0"/>
                </a:solidFill>
              </a:rPr>
              <a:t>Иван</a:t>
            </a:r>
            <a:endParaRPr lang="ru-RU" sz="1400" dirty="0" smtClean="0">
              <a:solidFill>
                <a:srgbClr val="0070C0"/>
              </a:solidFill>
            </a:endParaRPr>
          </a:p>
          <a:p>
            <a:r>
              <a:rPr lang="ru-RU" sz="1400" dirty="0" smtClean="0">
                <a:solidFill>
                  <a:srgbClr val="0070C0"/>
                </a:solidFill>
              </a:rPr>
              <a:t>С) </a:t>
            </a:r>
            <a:r>
              <a:rPr lang="ru-RU" sz="1400" dirty="0" smtClean="0">
                <a:solidFill>
                  <a:srgbClr val="0070C0"/>
                </a:solidFill>
              </a:rPr>
              <a:t>Сергей</a:t>
            </a:r>
            <a:endParaRPr lang="ru-RU" sz="1400" dirty="0" smtClean="0">
              <a:solidFill>
                <a:srgbClr val="0070C0"/>
              </a:solidFill>
            </a:endParaRPr>
          </a:p>
          <a:p>
            <a:r>
              <a:rPr lang="en-US" sz="1400" dirty="0" smtClean="0">
                <a:solidFill>
                  <a:srgbClr val="0070C0"/>
                </a:solidFill>
              </a:rPr>
              <a:t>D) </a:t>
            </a:r>
            <a:r>
              <a:rPr lang="ru-RU" sz="1400" dirty="0" smtClean="0">
                <a:solidFill>
                  <a:srgbClr val="0070C0"/>
                </a:solidFill>
              </a:rPr>
              <a:t>Алексей</a:t>
            </a:r>
          </a:p>
          <a:p>
            <a:endParaRPr lang="ru-RU" sz="1400" b="1" dirty="0" smtClean="0">
              <a:solidFill>
                <a:srgbClr val="0070C0"/>
              </a:solidFill>
            </a:endParaRPr>
          </a:p>
          <a:p>
            <a:endParaRPr lang="ru-RU" sz="1400" b="1" dirty="0" smtClean="0">
              <a:solidFill>
                <a:srgbClr val="0070C0"/>
              </a:solidFill>
            </a:endParaRPr>
          </a:p>
          <a:p>
            <a:r>
              <a:rPr lang="ru-RU" sz="1400" b="1" dirty="0" smtClean="0">
                <a:solidFill>
                  <a:schemeClr val="tx1"/>
                </a:solidFill>
              </a:rPr>
              <a:t>Ответ: А</a:t>
            </a:r>
            <a:endParaRPr lang="ru-RU" dirty="0"/>
          </a:p>
        </p:txBody>
      </p:sp>
      <p:pic>
        <p:nvPicPr>
          <p:cNvPr id="5" name="Picture 3" descr="C:\Documents and Settings\Эмма\Рабочий стол\символика пресутпление аи наказание\cdf6513e646f4d37dd3b569d66375e182020012117225631806as0sRpXutH.jpg"/>
          <p:cNvPicPr>
            <a:picLocks noGrp="1" noChangeAspect="1" noChangeArrowheads="1"/>
          </p:cNvPicPr>
          <p:nvPr>
            <p:ph sz="half" idx="2"/>
          </p:nvPr>
        </p:nvPicPr>
        <p:blipFill>
          <a:blip r:embed="rId2" cstate="print"/>
          <a:srcRect/>
          <a:stretch>
            <a:fillRect/>
          </a:stretch>
        </p:blipFill>
        <p:spPr bwMode="auto">
          <a:xfrm>
            <a:off x="239694" y="746630"/>
            <a:ext cx="2346603" cy="2140527"/>
          </a:xfrm>
          <a:prstGeom prst="rect">
            <a:avLst/>
          </a:prstGeom>
          <a:noFill/>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 calcmode="lin" valueType="num">
                                      <p:cBhvr additive="base">
                                        <p:cTn id="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Готовимся к поступлению в вуз</a:t>
            </a:r>
            <a:endParaRPr lang="ru-RU" dirty="0"/>
          </a:p>
        </p:txBody>
      </p:sp>
      <p:sp>
        <p:nvSpPr>
          <p:cNvPr id="4" name="Содержимое 3"/>
          <p:cNvSpPr>
            <a:spLocks noGrp="1"/>
          </p:cNvSpPr>
          <p:nvPr>
            <p:ph sz="half" idx="3"/>
          </p:nvPr>
        </p:nvSpPr>
        <p:spPr>
          <a:xfrm>
            <a:off x="2740025" y="746315"/>
            <a:ext cx="2737486" cy="2154436"/>
          </a:xfrm>
        </p:spPr>
        <p:txBody>
          <a:bodyPr/>
          <a:lstStyle/>
          <a:p>
            <a:r>
              <a:rPr lang="ru-RU" sz="1400" dirty="0" smtClean="0">
                <a:solidFill>
                  <a:srgbClr val="00B050"/>
                </a:solidFill>
              </a:rPr>
              <a:t>3. За что осудили Катюшу Маслову?</a:t>
            </a:r>
          </a:p>
          <a:p>
            <a:r>
              <a:rPr lang="ru-RU" sz="1400" dirty="0" smtClean="0"/>
              <a:t> </a:t>
            </a:r>
          </a:p>
          <a:p>
            <a:r>
              <a:rPr lang="ru-RU" sz="1400" dirty="0" smtClean="0">
                <a:solidFill>
                  <a:srgbClr val="0070C0"/>
                </a:solidFill>
              </a:rPr>
              <a:t>А) за </a:t>
            </a:r>
            <a:r>
              <a:rPr lang="ru-RU" sz="1400" dirty="0" smtClean="0">
                <a:solidFill>
                  <a:srgbClr val="0070C0"/>
                </a:solidFill>
              </a:rPr>
              <a:t>воровство</a:t>
            </a:r>
            <a:endParaRPr lang="ru-RU" sz="1400" dirty="0" smtClean="0">
              <a:solidFill>
                <a:srgbClr val="0070C0"/>
              </a:solidFill>
            </a:endParaRPr>
          </a:p>
          <a:p>
            <a:r>
              <a:rPr lang="en-US" sz="1400" dirty="0" smtClean="0">
                <a:solidFill>
                  <a:srgbClr val="0070C0"/>
                </a:solidFill>
              </a:rPr>
              <a:t>B)</a:t>
            </a:r>
            <a:r>
              <a:rPr lang="ru-RU" sz="1400" dirty="0" smtClean="0">
                <a:solidFill>
                  <a:srgbClr val="0070C0"/>
                </a:solidFill>
              </a:rPr>
              <a:t> за убийство, которое она не </a:t>
            </a:r>
            <a:r>
              <a:rPr lang="ru-RU" sz="1400" dirty="0" smtClean="0">
                <a:solidFill>
                  <a:srgbClr val="0070C0"/>
                </a:solidFill>
              </a:rPr>
              <a:t>совершала</a:t>
            </a:r>
            <a:endParaRPr lang="ru-RU" sz="1400" dirty="0" smtClean="0">
              <a:solidFill>
                <a:srgbClr val="0070C0"/>
              </a:solidFill>
            </a:endParaRPr>
          </a:p>
          <a:p>
            <a:r>
              <a:rPr lang="ru-RU" sz="1400" dirty="0" smtClean="0">
                <a:solidFill>
                  <a:srgbClr val="0070C0"/>
                </a:solidFill>
              </a:rPr>
              <a:t>С) за </a:t>
            </a:r>
            <a:r>
              <a:rPr lang="ru-RU" sz="1400" dirty="0" smtClean="0">
                <a:solidFill>
                  <a:srgbClr val="0070C0"/>
                </a:solidFill>
              </a:rPr>
              <a:t>клевету</a:t>
            </a:r>
            <a:endParaRPr lang="ru-RU" sz="1400" dirty="0" smtClean="0">
              <a:solidFill>
                <a:srgbClr val="0070C0"/>
              </a:solidFill>
            </a:endParaRPr>
          </a:p>
          <a:p>
            <a:r>
              <a:rPr lang="en-US" sz="1400" dirty="0" smtClean="0">
                <a:solidFill>
                  <a:srgbClr val="0070C0"/>
                </a:solidFill>
              </a:rPr>
              <a:t>D) </a:t>
            </a:r>
            <a:r>
              <a:rPr lang="ru-RU" sz="1400" dirty="0" smtClean="0">
                <a:solidFill>
                  <a:srgbClr val="0070C0"/>
                </a:solidFill>
              </a:rPr>
              <a:t>нет верного ответа</a:t>
            </a:r>
          </a:p>
          <a:p>
            <a:endParaRPr lang="ru-RU" sz="1400" b="1" dirty="0" smtClean="0">
              <a:solidFill>
                <a:srgbClr val="0070C0"/>
              </a:solidFill>
            </a:endParaRPr>
          </a:p>
          <a:p>
            <a:r>
              <a:rPr lang="ru-RU" sz="1400" b="1" dirty="0" smtClean="0">
                <a:solidFill>
                  <a:schemeClr val="tx1"/>
                </a:solidFill>
              </a:rPr>
              <a:t>Ответ</a:t>
            </a:r>
            <a:r>
              <a:rPr lang="ru-RU" sz="1400" b="1" dirty="0" smtClean="0">
                <a:solidFill>
                  <a:schemeClr val="tx1"/>
                </a:solidFill>
              </a:rPr>
              <a:t>: В</a:t>
            </a:r>
            <a:endParaRPr lang="ru-RU" dirty="0"/>
          </a:p>
        </p:txBody>
      </p:sp>
      <p:pic>
        <p:nvPicPr>
          <p:cNvPr id="5" name="Picture 3" descr="C:\Documents and Settings\Эмма\Рабочий стол\символика пресутпление аи наказание\cdf6513e646f4d37dd3b569d66375e182020012117225631806as0sRpXutH.jpg"/>
          <p:cNvPicPr>
            <a:picLocks noGrp="1" noChangeAspect="1" noChangeArrowheads="1"/>
          </p:cNvPicPr>
          <p:nvPr>
            <p:ph sz="half" idx="2"/>
          </p:nvPr>
        </p:nvPicPr>
        <p:blipFill>
          <a:blip r:embed="rId2" cstate="print"/>
          <a:srcRect/>
          <a:stretch>
            <a:fillRect/>
          </a:stretch>
        </p:blipFill>
        <p:spPr bwMode="auto">
          <a:xfrm>
            <a:off x="239694" y="746630"/>
            <a:ext cx="2346603" cy="2140527"/>
          </a:xfrm>
          <a:prstGeom prst="rect">
            <a:avLst/>
          </a:prstGeom>
          <a:noFill/>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 calcmode="lin" valueType="num">
                                      <p:cBhvr additive="base">
                                        <p:cTn id="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Готовимся к поступлению в вуз</a:t>
            </a:r>
            <a:endParaRPr lang="ru-RU" dirty="0"/>
          </a:p>
        </p:txBody>
      </p:sp>
      <p:sp>
        <p:nvSpPr>
          <p:cNvPr id="4" name="Содержимое 3"/>
          <p:cNvSpPr>
            <a:spLocks noGrp="1"/>
          </p:cNvSpPr>
          <p:nvPr>
            <p:ph sz="half" idx="3"/>
          </p:nvPr>
        </p:nvSpPr>
        <p:spPr>
          <a:xfrm>
            <a:off x="2740025" y="622294"/>
            <a:ext cx="2737486" cy="2800767"/>
          </a:xfrm>
        </p:spPr>
        <p:txBody>
          <a:bodyPr/>
          <a:lstStyle/>
          <a:p>
            <a:r>
              <a:rPr lang="ru-RU" sz="1400" dirty="0" smtClean="0">
                <a:solidFill>
                  <a:srgbClr val="00B050"/>
                </a:solidFill>
              </a:rPr>
              <a:t>4. Назовите фамилию юриста, который подсказал Толстому сюжет его будущего произведения?</a:t>
            </a:r>
          </a:p>
          <a:p>
            <a:r>
              <a:rPr lang="ru-RU" sz="1400" dirty="0" smtClean="0"/>
              <a:t> </a:t>
            </a:r>
          </a:p>
          <a:p>
            <a:r>
              <a:rPr lang="ru-RU" sz="1400" dirty="0" smtClean="0">
                <a:solidFill>
                  <a:srgbClr val="0070C0"/>
                </a:solidFill>
              </a:rPr>
              <a:t>А) </a:t>
            </a:r>
            <a:r>
              <a:rPr lang="ru-RU" sz="1400" dirty="0" smtClean="0">
                <a:solidFill>
                  <a:srgbClr val="0070C0"/>
                </a:solidFill>
              </a:rPr>
              <a:t>Нехлюдов</a:t>
            </a:r>
            <a:endParaRPr lang="ru-RU" sz="1400" dirty="0" smtClean="0">
              <a:solidFill>
                <a:srgbClr val="0070C0"/>
              </a:solidFill>
            </a:endParaRPr>
          </a:p>
          <a:p>
            <a:r>
              <a:rPr lang="en-US" sz="1400" dirty="0" smtClean="0">
                <a:solidFill>
                  <a:srgbClr val="0070C0"/>
                </a:solidFill>
              </a:rPr>
              <a:t>B)</a:t>
            </a:r>
            <a:r>
              <a:rPr lang="ru-RU" sz="1400" dirty="0" smtClean="0">
                <a:solidFill>
                  <a:srgbClr val="0070C0"/>
                </a:solidFill>
              </a:rPr>
              <a:t> </a:t>
            </a:r>
            <a:r>
              <a:rPr lang="ru-RU" sz="1400" dirty="0" smtClean="0">
                <a:solidFill>
                  <a:srgbClr val="0070C0"/>
                </a:solidFill>
              </a:rPr>
              <a:t>Левин</a:t>
            </a:r>
            <a:endParaRPr lang="ru-RU" sz="1400" dirty="0" smtClean="0">
              <a:solidFill>
                <a:srgbClr val="0070C0"/>
              </a:solidFill>
            </a:endParaRPr>
          </a:p>
          <a:p>
            <a:r>
              <a:rPr lang="ru-RU" sz="1400" dirty="0" smtClean="0">
                <a:solidFill>
                  <a:srgbClr val="0070C0"/>
                </a:solidFill>
              </a:rPr>
              <a:t>С) </a:t>
            </a:r>
            <a:r>
              <a:rPr lang="ru-RU" sz="1400" dirty="0" smtClean="0">
                <a:solidFill>
                  <a:srgbClr val="0070C0"/>
                </a:solidFill>
              </a:rPr>
              <a:t>Кони</a:t>
            </a:r>
            <a:endParaRPr lang="ru-RU" sz="1400" dirty="0" smtClean="0">
              <a:solidFill>
                <a:srgbClr val="0070C0"/>
              </a:solidFill>
            </a:endParaRPr>
          </a:p>
          <a:p>
            <a:r>
              <a:rPr lang="en-US" sz="1400" dirty="0" smtClean="0">
                <a:solidFill>
                  <a:srgbClr val="0070C0"/>
                </a:solidFill>
              </a:rPr>
              <a:t>D) </a:t>
            </a:r>
            <a:r>
              <a:rPr lang="ru-RU" sz="1400" dirty="0" smtClean="0">
                <a:solidFill>
                  <a:srgbClr val="0070C0"/>
                </a:solidFill>
              </a:rPr>
              <a:t>Облонский</a:t>
            </a:r>
          </a:p>
          <a:p>
            <a:endParaRPr lang="ru-RU" sz="1400" b="1" dirty="0" smtClean="0">
              <a:solidFill>
                <a:schemeClr val="tx1"/>
              </a:solidFill>
            </a:endParaRPr>
          </a:p>
          <a:p>
            <a:r>
              <a:rPr lang="ru-RU" sz="1400" b="1" dirty="0" smtClean="0">
                <a:solidFill>
                  <a:schemeClr val="tx1"/>
                </a:solidFill>
              </a:rPr>
              <a:t>Ответ</a:t>
            </a:r>
            <a:r>
              <a:rPr lang="ru-RU" sz="1400" b="1" dirty="0" smtClean="0">
                <a:solidFill>
                  <a:schemeClr val="tx1"/>
                </a:solidFill>
              </a:rPr>
              <a:t>: С</a:t>
            </a:r>
            <a:endParaRPr lang="ru-RU" sz="1400" dirty="0" smtClean="0"/>
          </a:p>
          <a:p>
            <a:endParaRPr lang="ru-RU" sz="1400" b="1" dirty="0" smtClean="0">
              <a:solidFill>
                <a:srgbClr val="0070C0"/>
              </a:solidFill>
            </a:endParaRPr>
          </a:p>
          <a:p>
            <a:endParaRPr lang="ru-RU" sz="1400" b="1" dirty="0" smtClean="0">
              <a:solidFill>
                <a:srgbClr val="0070C0"/>
              </a:solidFill>
            </a:endParaRPr>
          </a:p>
        </p:txBody>
      </p:sp>
      <p:pic>
        <p:nvPicPr>
          <p:cNvPr id="5" name="Picture 3" descr="C:\Documents and Settings\Эмма\Рабочий стол\символика пресутпление аи наказание\cdf6513e646f4d37dd3b569d66375e182020012117225631806as0sRpXutH.jpg"/>
          <p:cNvPicPr>
            <a:picLocks noGrp="1" noChangeAspect="1" noChangeArrowheads="1"/>
          </p:cNvPicPr>
          <p:nvPr>
            <p:ph sz="half" idx="2"/>
          </p:nvPr>
        </p:nvPicPr>
        <p:blipFill>
          <a:blip r:embed="rId2" cstate="print"/>
          <a:srcRect/>
          <a:stretch>
            <a:fillRect/>
          </a:stretch>
        </p:blipFill>
        <p:spPr bwMode="auto">
          <a:xfrm>
            <a:off x="239694" y="746630"/>
            <a:ext cx="2346603" cy="2140527"/>
          </a:xfrm>
          <a:prstGeom prst="rect">
            <a:avLst/>
          </a:prstGeom>
          <a:noFill/>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 calcmode="lin" valueType="num">
                                      <p:cBhvr additive="base">
                                        <p:cTn id="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Готовимся к поступлению в вуз</a:t>
            </a:r>
            <a:endParaRPr lang="ru-RU" dirty="0"/>
          </a:p>
        </p:txBody>
      </p:sp>
      <p:sp>
        <p:nvSpPr>
          <p:cNvPr id="4" name="Содержимое 3"/>
          <p:cNvSpPr>
            <a:spLocks noGrp="1"/>
          </p:cNvSpPr>
          <p:nvPr>
            <p:ph sz="half" idx="3"/>
          </p:nvPr>
        </p:nvSpPr>
        <p:spPr>
          <a:xfrm>
            <a:off x="2740025" y="622294"/>
            <a:ext cx="2737486" cy="2585323"/>
          </a:xfrm>
        </p:spPr>
        <p:txBody>
          <a:bodyPr/>
          <a:lstStyle/>
          <a:p>
            <a:r>
              <a:rPr lang="ru-RU" sz="1400" dirty="0" smtClean="0">
                <a:solidFill>
                  <a:srgbClr val="00B050"/>
                </a:solidFill>
              </a:rPr>
              <a:t>5. Почему героиня остается в Сибири, ведь её оправдали?</a:t>
            </a:r>
          </a:p>
          <a:p>
            <a:r>
              <a:rPr lang="ru-RU" sz="1400" dirty="0" smtClean="0"/>
              <a:t> </a:t>
            </a:r>
          </a:p>
          <a:p>
            <a:r>
              <a:rPr lang="ru-RU" sz="1400" dirty="0" smtClean="0">
                <a:solidFill>
                  <a:srgbClr val="0070C0"/>
                </a:solidFill>
              </a:rPr>
              <a:t>А) из-за любви к </a:t>
            </a:r>
            <a:r>
              <a:rPr lang="ru-RU" sz="1400" dirty="0" err="1" smtClean="0">
                <a:solidFill>
                  <a:srgbClr val="0070C0"/>
                </a:solidFill>
              </a:rPr>
              <a:t>Симонсону</a:t>
            </a:r>
            <a:endParaRPr lang="ru-RU" sz="1400" dirty="0" smtClean="0">
              <a:solidFill>
                <a:srgbClr val="0070C0"/>
              </a:solidFill>
            </a:endParaRPr>
          </a:p>
          <a:p>
            <a:r>
              <a:rPr lang="en-US" sz="1400" dirty="0" smtClean="0">
                <a:solidFill>
                  <a:srgbClr val="0070C0"/>
                </a:solidFill>
              </a:rPr>
              <a:t>B)</a:t>
            </a:r>
            <a:r>
              <a:rPr lang="ru-RU" sz="1400" dirty="0" smtClean="0">
                <a:solidFill>
                  <a:srgbClr val="0070C0"/>
                </a:solidFill>
              </a:rPr>
              <a:t> она не видит будущего на </a:t>
            </a:r>
            <a:r>
              <a:rPr lang="ru-RU" sz="1400" dirty="0" smtClean="0">
                <a:solidFill>
                  <a:srgbClr val="0070C0"/>
                </a:solidFill>
              </a:rPr>
              <a:t>свободе</a:t>
            </a:r>
            <a:endParaRPr lang="ru-RU" sz="1400" dirty="0" smtClean="0">
              <a:solidFill>
                <a:srgbClr val="0070C0"/>
              </a:solidFill>
            </a:endParaRPr>
          </a:p>
          <a:p>
            <a:r>
              <a:rPr lang="ru-RU" sz="1400" dirty="0" smtClean="0">
                <a:solidFill>
                  <a:srgbClr val="0070C0"/>
                </a:solidFill>
              </a:rPr>
              <a:t>С) из-за </a:t>
            </a:r>
            <a:r>
              <a:rPr lang="ru-RU" sz="1400" dirty="0" smtClean="0">
                <a:solidFill>
                  <a:srgbClr val="0070C0"/>
                </a:solidFill>
              </a:rPr>
              <a:t>гордости</a:t>
            </a:r>
            <a:endParaRPr lang="ru-RU" sz="1400" dirty="0" smtClean="0">
              <a:solidFill>
                <a:srgbClr val="0070C0"/>
              </a:solidFill>
            </a:endParaRPr>
          </a:p>
          <a:p>
            <a:r>
              <a:rPr lang="en-US" sz="1400" dirty="0" smtClean="0">
                <a:solidFill>
                  <a:srgbClr val="0070C0"/>
                </a:solidFill>
              </a:rPr>
              <a:t>D) </a:t>
            </a:r>
            <a:r>
              <a:rPr lang="ru-RU" sz="1400" dirty="0" smtClean="0">
                <a:solidFill>
                  <a:srgbClr val="0070C0"/>
                </a:solidFill>
              </a:rPr>
              <a:t>она выходит на свободу</a:t>
            </a:r>
          </a:p>
          <a:p>
            <a:endParaRPr lang="ru-RU" sz="1400" b="1" dirty="0" smtClean="0">
              <a:solidFill>
                <a:schemeClr val="tx1"/>
              </a:solidFill>
            </a:endParaRPr>
          </a:p>
          <a:p>
            <a:r>
              <a:rPr lang="ru-RU" sz="1400" b="1" dirty="0" smtClean="0">
                <a:solidFill>
                  <a:schemeClr val="tx1"/>
                </a:solidFill>
              </a:rPr>
              <a:t>Ответ</a:t>
            </a:r>
            <a:r>
              <a:rPr lang="ru-RU" sz="1400" b="1" dirty="0" smtClean="0">
                <a:solidFill>
                  <a:schemeClr val="tx1"/>
                </a:solidFill>
              </a:rPr>
              <a:t>: С</a:t>
            </a:r>
            <a:endParaRPr lang="ru-RU" sz="1400" dirty="0" smtClean="0"/>
          </a:p>
          <a:p>
            <a:endParaRPr lang="ru-RU" sz="1400" b="1" dirty="0" smtClean="0">
              <a:solidFill>
                <a:srgbClr val="0070C0"/>
              </a:solidFill>
            </a:endParaRPr>
          </a:p>
          <a:p>
            <a:endParaRPr lang="ru-RU" sz="1400" b="1" dirty="0" smtClean="0">
              <a:solidFill>
                <a:srgbClr val="0070C0"/>
              </a:solidFill>
            </a:endParaRPr>
          </a:p>
        </p:txBody>
      </p:sp>
      <p:pic>
        <p:nvPicPr>
          <p:cNvPr id="5" name="Picture 3" descr="C:\Documents and Settings\Эмма\Рабочий стол\символика пресутпление аи наказание\cdf6513e646f4d37dd3b569d66375e182020012117225631806as0sRpXutH.jpg"/>
          <p:cNvPicPr>
            <a:picLocks noGrp="1" noChangeAspect="1" noChangeArrowheads="1"/>
          </p:cNvPicPr>
          <p:nvPr>
            <p:ph sz="half" idx="2"/>
          </p:nvPr>
        </p:nvPicPr>
        <p:blipFill>
          <a:blip r:embed="rId2" cstate="print"/>
          <a:srcRect/>
          <a:stretch>
            <a:fillRect/>
          </a:stretch>
        </p:blipFill>
        <p:spPr bwMode="auto">
          <a:xfrm>
            <a:off x="239694" y="746630"/>
            <a:ext cx="2346603" cy="2140527"/>
          </a:xfrm>
          <a:prstGeom prst="rect">
            <a:avLst/>
          </a:prstGeom>
          <a:noFill/>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 calcmode="lin" valueType="num">
                                      <p:cBhvr additive="base">
                                        <p:cTn id="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r>
              <a:rPr lang="ru-RU" dirty="0" smtClean="0"/>
              <a:t>Задание для самостоятельной работы</a:t>
            </a:r>
            <a:endParaRPr lang="ru-RU" dirty="0"/>
          </a:p>
        </p:txBody>
      </p:sp>
      <p:sp>
        <p:nvSpPr>
          <p:cNvPr id="3" name="Текст 2"/>
          <p:cNvSpPr>
            <a:spLocks noGrp="1"/>
          </p:cNvSpPr>
          <p:nvPr>
            <p:ph type="body" idx="1"/>
          </p:nvPr>
        </p:nvSpPr>
        <p:spPr>
          <a:xfrm>
            <a:off x="506636" y="758329"/>
            <a:ext cx="4771878" cy="646331"/>
          </a:xfrm>
        </p:spPr>
        <p:txBody>
          <a:bodyPr/>
          <a:lstStyle/>
          <a:p>
            <a:pPr marL="342900" indent="-342900" algn="ctr"/>
            <a:r>
              <a:rPr lang="ru-RU" sz="1400" dirty="0" smtClean="0"/>
              <a:t>Прочитайте роман «Воскресение» и составить 10 тестов по этому произведению</a:t>
            </a:r>
          </a:p>
          <a:p>
            <a:pPr marL="342900" indent="-342900" algn="ctr">
              <a:buAutoNum type="arabicPeriod"/>
            </a:pPr>
            <a:endParaRPr lang="ru-RU" sz="1400" dirty="0" smtClean="0"/>
          </a:p>
        </p:txBody>
      </p:sp>
      <p:pic>
        <p:nvPicPr>
          <p:cNvPr id="4" name="Picture 2" descr="C:\Users\Lenovo\Desktop\IMG_20200916_200121_79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2780" y="1334393"/>
            <a:ext cx="2686214" cy="16584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ru-RU" sz="2400" dirty="0" smtClean="0"/>
              <a:t>Сегодня на уроке </a:t>
            </a:r>
            <a:endParaRPr lang="ru-RU" dirty="0"/>
          </a:p>
        </p:txBody>
      </p:sp>
      <p:sp>
        <p:nvSpPr>
          <p:cNvPr id="3" name="Текст 2"/>
          <p:cNvSpPr>
            <a:spLocks noGrp="1"/>
          </p:cNvSpPr>
          <p:nvPr>
            <p:ph type="body" idx="1"/>
          </p:nvPr>
        </p:nvSpPr>
        <p:spPr>
          <a:xfrm>
            <a:off x="1802780" y="902345"/>
            <a:ext cx="2952329" cy="430887"/>
          </a:xfrm>
        </p:spPr>
        <p:txBody>
          <a:bodyPr/>
          <a:lstStyle/>
          <a:p>
            <a:r>
              <a:rPr lang="ru-RU" sz="1400" b="1" dirty="0" smtClean="0">
                <a:solidFill>
                  <a:srgbClr val="0070C0"/>
                </a:solidFill>
              </a:rPr>
              <a:t>Проанализируем  роман Л.Н.Толстого «Воскресение»</a:t>
            </a:r>
          </a:p>
        </p:txBody>
      </p:sp>
      <p:sp>
        <p:nvSpPr>
          <p:cNvPr id="4" name="Овал 3"/>
          <p:cNvSpPr/>
          <p:nvPr/>
        </p:nvSpPr>
        <p:spPr>
          <a:xfrm>
            <a:off x="1082701" y="830337"/>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1</a:t>
            </a:r>
            <a:endParaRPr lang="ru-RU" sz="2800" b="1" dirty="0"/>
          </a:p>
        </p:txBody>
      </p:sp>
      <p:sp>
        <p:nvSpPr>
          <p:cNvPr id="5" name="Овал 4"/>
          <p:cNvSpPr/>
          <p:nvPr/>
        </p:nvSpPr>
        <p:spPr>
          <a:xfrm>
            <a:off x="1082701" y="1550417"/>
            <a:ext cx="504000" cy="504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2</a:t>
            </a:r>
            <a:endParaRPr lang="ru-RU" b="1" dirty="0"/>
          </a:p>
        </p:txBody>
      </p:sp>
      <p:sp>
        <p:nvSpPr>
          <p:cNvPr id="7" name="Текст 2"/>
          <p:cNvSpPr txBox="1">
            <a:spLocks/>
          </p:cNvSpPr>
          <p:nvPr/>
        </p:nvSpPr>
        <p:spPr>
          <a:xfrm>
            <a:off x="1802780" y="1622425"/>
            <a:ext cx="2952328" cy="430887"/>
          </a:xfrm>
          <a:prstGeom prst="rect">
            <a:avLst/>
          </a:prstGeom>
        </p:spPr>
        <p:txBody>
          <a:bodyPr wrap="square" lIns="0" tIns="0" rIns="0" bIns="0">
            <a:spAutoFit/>
          </a:bodyPr>
          <a:lstStyle>
            <a:lvl1pPr marL="0">
              <a:defRPr sz="1200" b="0" i="0">
                <a:solidFill>
                  <a:srgbClr val="231F20"/>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Bef>
                <a:spcPts val="1200"/>
              </a:spcBef>
            </a:pPr>
            <a:r>
              <a:rPr lang="ru-RU" sz="1400" b="1" kern="0" dirty="0" smtClean="0">
                <a:solidFill>
                  <a:srgbClr val="0070C0"/>
                </a:solidFill>
              </a:rPr>
              <a:t>Кратко охарактеризуем главных героев романа</a:t>
            </a:r>
            <a:endParaRPr lang="ru-RU" sz="1400" b="1" kern="0" dirty="0">
              <a:solidFill>
                <a:srgbClr val="0070C0"/>
              </a:solidFill>
            </a:endParaRPr>
          </a:p>
        </p:txBody>
      </p:sp>
    </p:spTree>
    <p:extLst>
      <p:ext uri="{BB962C8B-B14F-4D97-AF65-F5344CB8AC3E}">
        <p14:creationId xmlns:p14="http://schemas.microsoft.com/office/powerpoint/2010/main" val="4195558919"/>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Роман «Воскресение»</a:t>
            </a:r>
            <a:endParaRPr lang="ru-RU" dirty="0"/>
          </a:p>
        </p:txBody>
      </p:sp>
      <p:sp>
        <p:nvSpPr>
          <p:cNvPr id="4" name="Содержимое 3"/>
          <p:cNvSpPr>
            <a:spLocks noGrp="1"/>
          </p:cNvSpPr>
          <p:nvPr>
            <p:ph sz="half" idx="3"/>
          </p:nvPr>
        </p:nvSpPr>
        <p:spPr>
          <a:xfrm>
            <a:off x="2954908" y="621278"/>
            <a:ext cx="2699595" cy="2585323"/>
          </a:xfrm>
        </p:spPr>
        <p:txBody>
          <a:bodyPr/>
          <a:lstStyle/>
          <a:p>
            <a:pPr algn="just"/>
            <a:r>
              <a:rPr lang="ru-RU" sz="1050" b="1" dirty="0" smtClean="0"/>
              <a:t>«</a:t>
            </a:r>
            <a:r>
              <a:rPr lang="ru-RU" sz="1050" b="1" dirty="0" err="1" smtClean="0"/>
              <a:t>Воскресе́ние</a:t>
            </a:r>
            <a:r>
              <a:rPr lang="ru-RU" sz="1050" b="1" dirty="0" smtClean="0"/>
              <a:t>»</a:t>
            </a:r>
            <a:r>
              <a:rPr lang="ru-RU" sz="1050" dirty="0" smtClean="0"/>
              <a:t> — последний роман </a:t>
            </a:r>
            <a:r>
              <a:rPr lang="ru-RU" sz="1050" dirty="0" smtClean="0"/>
              <a:t>Толстого, </a:t>
            </a:r>
            <a:r>
              <a:rPr lang="ru-RU" sz="1050" dirty="0" smtClean="0"/>
              <a:t>написанный им в 1889-1899  годах. Роман писался 10 лет </a:t>
            </a:r>
            <a:r>
              <a:rPr lang="ru-RU" sz="1050" dirty="0" smtClean="0"/>
              <a:t>                                с </a:t>
            </a:r>
            <a:r>
              <a:rPr lang="ru-RU" sz="1050" dirty="0" smtClean="0"/>
              <a:t>перерывами.</a:t>
            </a:r>
          </a:p>
          <a:p>
            <a:pPr algn="just"/>
            <a:r>
              <a:rPr lang="ru-RU" sz="1050" dirty="0" smtClean="0"/>
              <a:t>Роман почти сразу после публикации был переведён на основные европейские языки. Подобный успех во многом объяснялся остротой выбранной </a:t>
            </a:r>
            <a:r>
              <a:rPr lang="ru-RU" sz="1050" dirty="0" smtClean="0"/>
              <a:t>темы: судьба </a:t>
            </a:r>
            <a:r>
              <a:rPr lang="ru-RU" sz="1050" dirty="0" smtClean="0"/>
              <a:t>соблазнённой и брошенной офицером девушки, чувство вины перед которой впоследствии становится поводом изменения жизней их обоих </a:t>
            </a:r>
            <a:r>
              <a:rPr lang="ru-RU" sz="1050" dirty="0" smtClean="0"/>
              <a:t>                                 и </a:t>
            </a:r>
            <a:r>
              <a:rPr lang="ru-RU" sz="1050" dirty="0" smtClean="0"/>
              <a:t>колоссальным интересом к творчеству Толстого, который не печатал романов после произведений «Война и мир</a:t>
            </a:r>
            <a:r>
              <a:rPr lang="ru-RU" sz="1050" dirty="0" smtClean="0"/>
              <a:t>»                         и </a:t>
            </a:r>
            <a:r>
              <a:rPr lang="ru-RU" sz="1050" dirty="0" smtClean="0"/>
              <a:t>«Анна Каренина».</a:t>
            </a:r>
            <a:endParaRPr lang="ru-RU" sz="1050" dirty="0"/>
          </a:p>
        </p:txBody>
      </p:sp>
      <p:pic>
        <p:nvPicPr>
          <p:cNvPr id="2050" name="Picture 2" descr="C:\Documents and Settings\Эмма\Рабочий стол\18 января\tolstoi.jpg"/>
          <p:cNvPicPr>
            <a:picLocks noGrp="1" noChangeAspect="1" noChangeArrowheads="1"/>
          </p:cNvPicPr>
          <p:nvPr>
            <p:ph sz="half" idx="2"/>
          </p:nvPr>
        </p:nvPicPr>
        <p:blipFill>
          <a:blip r:embed="rId2"/>
          <a:srcRect/>
          <a:stretch>
            <a:fillRect/>
          </a:stretch>
        </p:blipFill>
        <p:spPr bwMode="auto">
          <a:xfrm>
            <a:off x="96818" y="602964"/>
            <a:ext cx="2786082" cy="2519659"/>
          </a:xfrm>
          <a:prstGeom prst="rect">
            <a:avLst/>
          </a:prstGeom>
          <a:noFill/>
        </p:spPr>
      </p:pic>
    </p:spTree>
  </p:cSld>
  <p:clrMapOvr>
    <a:masterClrMapping/>
  </p:clrMapOvr>
  <p:transition spd="med">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История создания</a:t>
            </a:r>
            <a:endParaRPr lang="ru-RU" dirty="0"/>
          </a:p>
        </p:txBody>
      </p:sp>
      <p:sp>
        <p:nvSpPr>
          <p:cNvPr id="3" name="Текст 2"/>
          <p:cNvSpPr>
            <a:spLocks noGrp="1"/>
          </p:cNvSpPr>
          <p:nvPr>
            <p:ph type="body" idx="1"/>
          </p:nvPr>
        </p:nvSpPr>
        <p:spPr>
          <a:xfrm>
            <a:off x="2311396" y="542305"/>
            <a:ext cx="3286148" cy="2662267"/>
          </a:xfrm>
        </p:spPr>
        <p:txBody>
          <a:bodyPr/>
          <a:lstStyle/>
          <a:p>
            <a:pPr algn="just"/>
            <a:r>
              <a:rPr lang="ru-RU" dirty="0" smtClean="0"/>
              <a:t>От своего знакомого юриста  по фамилии </a:t>
            </a:r>
            <a:r>
              <a:rPr lang="ru-RU" dirty="0" smtClean="0"/>
              <a:t>Кони Толстой </a:t>
            </a:r>
            <a:r>
              <a:rPr lang="ru-RU" dirty="0" smtClean="0"/>
              <a:t>услышал трагическую историю. </a:t>
            </a:r>
            <a:r>
              <a:rPr lang="ru-RU" b="1" dirty="0" smtClean="0"/>
              <a:t>Суть </a:t>
            </a:r>
            <a:r>
              <a:rPr lang="ru-RU" dirty="0" smtClean="0"/>
              <a:t>её </a:t>
            </a:r>
            <a:r>
              <a:rPr lang="ru-RU" dirty="0" smtClean="0"/>
              <a:t>была такова: </a:t>
            </a:r>
            <a:endParaRPr lang="ru-RU" dirty="0" smtClean="0"/>
          </a:p>
          <a:p>
            <a:pPr marL="176213" algn="just"/>
            <a:r>
              <a:rPr lang="ru-RU" dirty="0" smtClean="0"/>
              <a:t>присяжный</a:t>
            </a:r>
            <a:r>
              <a:rPr lang="ru-RU" dirty="0" smtClean="0"/>
              <a:t>,  принимавший участие в суде над павшей на дно жизни девушкой «неожиданно для себя узнал в ней девушку, которую он много лет тому назад соблазнил </a:t>
            </a:r>
            <a:r>
              <a:rPr lang="ru-RU" dirty="0" smtClean="0"/>
              <a:t>    и </a:t>
            </a:r>
            <a:r>
              <a:rPr lang="ru-RU" dirty="0" smtClean="0"/>
              <a:t>бросил». Он хотел загладить перед ней вину и сделал ей предложение выйти за него замуж, но девушку </a:t>
            </a:r>
            <a:r>
              <a:rPr lang="ru-RU" dirty="0" smtClean="0"/>
              <a:t>осудили, </a:t>
            </a:r>
            <a:r>
              <a:rPr lang="ru-RU" dirty="0" smtClean="0"/>
              <a:t>и в тюрьме она скончалась.</a:t>
            </a:r>
          </a:p>
          <a:p>
            <a:pPr algn="just">
              <a:spcBef>
                <a:spcPts val="300"/>
              </a:spcBef>
            </a:pPr>
            <a:r>
              <a:rPr lang="ru-RU" dirty="0" smtClean="0"/>
              <a:t>Толстой посещал Бутырскую тюрьму, чтобы более достоверно описать тюремный быт.</a:t>
            </a:r>
            <a:endParaRPr lang="ru-RU" dirty="0"/>
          </a:p>
        </p:txBody>
      </p:sp>
      <p:pic>
        <p:nvPicPr>
          <p:cNvPr id="4" name="Picture 2" descr="C:\Documents and Settings\Эмма\Рабочий стол\18 января\скачанные файлы.jpg"/>
          <p:cNvPicPr>
            <a:picLocks noChangeAspect="1" noChangeArrowheads="1"/>
          </p:cNvPicPr>
          <p:nvPr/>
        </p:nvPicPr>
        <p:blipFill>
          <a:blip r:embed="rId2"/>
          <a:srcRect/>
          <a:stretch>
            <a:fillRect/>
          </a:stretch>
        </p:blipFill>
        <p:spPr bwMode="auto">
          <a:xfrm>
            <a:off x="96818" y="550855"/>
            <a:ext cx="2071702" cy="2571768"/>
          </a:xfrm>
          <a:prstGeom prst="rect">
            <a:avLst/>
          </a:prstGeom>
          <a:noFill/>
        </p:spPr>
      </p:pic>
    </p:spTree>
  </p:cSld>
  <p:clrMapOvr>
    <a:masterClrMapping/>
  </p:clrMapOvr>
  <p:transition spd="med">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Катюша Маслова</a:t>
            </a:r>
            <a:endParaRPr lang="ru-RU" dirty="0"/>
          </a:p>
        </p:txBody>
      </p:sp>
      <p:sp>
        <p:nvSpPr>
          <p:cNvPr id="4" name="Содержимое 3"/>
          <p:cNvSpPr>
            <a:spLocks noGrp="1"/>
          </p:cNvSpPr>
          <p:nvPr>
            <p:ph sz="half" idx="3"/>
          </p:nvPr>
        </p:nvSpPr>
        <p:spPr>
          <a:xfrm>
            <a:off x="3026916" y="974353"/>
            <a:ext cx="2508123" cy="1292662"/>
          </a:xfrm>
        </p:spPr>
        <p:txBody>
          <a:bodyPr/>
          <a:lstStyle/>
          <a:p>
            <a:pPr algn="just"/>
            <a:r>
              <a:rPr lang="ru-RU" b="1" dirty="0" smtClean="0"/>
              <a:t>Катюша </a:t>
            </a:r>
            <a:r>
              <a:rPr lang="ru-RU" b="1" dirty="0" smtClean="0"/>
              <a:t>Маслова </a:t>
            </a:r>
            <a:r>
              <a:rPr lang="ru-RU" dirty="0" smtClean="0"/>
              <a:t>- </a:t>
            </a:r>
            <a:r>
              <a:rPr lang="ru-RU" dirty="0" smtClean="0"/>
              <a:t>главная героиня романа. Она является молодой девушкой приятной наружности. Её отцом был цыган, а мать её была дворовой женщиной. Она воспитывалась </a:t>
            </a:r>
            <a:r>
              <a:rPr lang="ru-RU" dirty="0" smtClean="0"/>
              <a:t>тётками </a:t>
            </a:r>
            <a:r>
              <a:rPr lang="ru-RU" dirty="0" smtClean="0"/>
              <a:t>и жила у них.</a:t>
            </a:r>
            <a:endParaRPr lang="ru-RU" dirty="0"/>
          </a:p>
        </p:txBody>
      </p:sp>
      <p:pic>
        <p:nvPicPr>
          <p:cNvPr id="3074" name="Picture 2" descr="C:\Documents and Settings\Эмма\Рабочий стол\18 января\VhZaO7pYcjoTHXocIBI2Tw.jpg"/>
          <p:cNvPicPr>
            <a:picLocks noGrp="1" noChangeAspect="1" noChangeArrowheads="1"/>
          </p:cNvPicPr>
          <p:nvPr>
            <p:ph sz="half" idx="2"/>
          </p:nvPr>
        </p:nvPicPr>
        <p:blipFill>
          <a:blip r:embed="rId2" cstate="print"/>
          <a:srcRect/>
          <a:stretch>
            <a:fillRect/>
          </a:stretch>
        </p:blipFill>
        <p:spPr bwMode="auto">
          <a:xfrm>
            <a:off x="96818" y="622293"/>
            <a:ext cx="2700357" cy="2500330"/>
          </a:xfrm>
          <a:prstGeom prst="rect">
            <a:avLst/>
          </a:prstGeom>
          <a:noFill/>
        </p:spPr>
      </p:pic>
    </p:spTree>
  </p:cSld>
  <p:clrMapOvr>
    <a:masterClrMapping/>
  </p:clrMapOvr>
  <p:transition spd="med">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Дмитрий Нехлюдов</a:t>
            </a:r>
            <a:endParaRPr lang="ru-RU" dirty="0"/>
          </a:p>
        </p:txBody>
      </p:sp>
      <p:sp>
        <p:nvSpPr>
          <p:cNvPr id="4" name="Содержимое 3"/>
          <p:cNvSpPr>
            <a:spLocks noGrp="1"/>
          </p:cNvSpPr>
          <p:nvPr>
            <p:ph sz="half" idx="3"/>
          </p:nvPr>
        </p:nvSpPr>
        <p:spPr>
          <a:xfrm>
            <a:off x="2810892" y="758329"/>
            <a:ext cx="2786081" cy="2215991"/>
          </a:xfrm>
        </p:spPr>
        <p:txBody>
          <a:bodyPr/>
          <a:lstStyle/>
          <a:p>
            <a:pPr algn="just"/>
            <a:r>
              <a:rPr lang="ru-RU" b="1" dirty="0" smtClean="0"/>
              <a:t>Дмитрий </a:t>
            </a:r>
            <a:r>
              <a:rPr lang="ru-RU" b="1" dirty="0" smtClean="0"/>
              <a:t>Нехлюдов </a:t>
            </a:r>
            <a:r>
              <a:rPr lang="ru-RU" dirty="0" smtClean="0"/>
              <a:t>- главный </a:t>
            </a:r>
            <a:r>
              <a:rPr lang="ru-RU" dirty="0" smtClean="0"/>
              <a:t>герой этого произведения. Он любит модно </a:t>
            </a:r>
            <a:r>
              <a:rPr lang="ru-RU" dirty="0" smtClean="0"/>
              <a:t>одеваться, </a:t>
            </a:r>
            <a:r>
              <a:rPr lang="ru-RU" dirty="0" smtClean="0"/>
              <a:t>типичный представитель богатой светской молодежи того времени. Он – дворянин, </a:t>
            </a:r>
            <a:r>
              <a:rPr lang="ru-RU" dirty="0" smtClean="0"/>
              <a:t>                          но </a:t>
            </a:r>
            <a:r>
              <a:rPr lang="ru-RU" dirty="0" smtClean="0"/>
              <a:t>слабохарактерный, в глазах окружающих выглядит странным молодым человеком. Он отдает </a:t>
            </a:r>
            <a:r>
              <a:rPr lang="ru-RU" dirty="0" smtClean="0"/>
              <a:t>своё </a:t>
            </a:r>
            <a:r>
              <a:rPr lang="ru-RU" dirty="0" smtClean="0"/>
              <a:t>имение крепостным крестьянам.  </a:t>
            </a:r>
            <a:r>
              <a:rPr lang="ru-RU" dirty="0" smtClean="0"/>
              <a:t>              Он </a:t>
            </a:r>
            <a:r>
              <a:rPr lang="ru-RU" dirty="0" smtClean="0"/>
              <a:t>приехал в гости, увидел Катюшу, соблазнил её и </a:t>
            </a:r>
            <a:r>
              <a:rPr lang="ru-RU" dirty="0" smtClean="0"/>
              <a:t>уехал, </a:t>
            </a:r>
            <a:r>
              <a:rPr lang="ru-RU" dirty="0" smtClean="0"/>
              <a:t>дав </a:t>
            </a:r>
            <a:r>
              <a:rPr lang="ru-RU" dirty="0" smtClean="0"/>
              <a:t>                        на </a:t>
            </a:r>
            <a:r>
              <a:rPr lang="ru-RU" dirty="0" smtClean="0"/>
              <a:t>прощание ей сто рублей. </a:t>
            </a:r>
            <a:endParaRPr lang="ru-RU" dirty="0"/>
          </a:p>
        </p:txBody>
      </p:sp>
      <p:pic>
        <p:nvPicPr>
          <p:cNvPr id="4098" name="Picture 2" descr="C:\Documents and Settings\Эмма\Рабочий стол\18 января\images.jpg"/>
          <p:cNvPicPr>
            <a:picLocks noGrp="1" noChangeAspect="1" noChangeArrowheads="1"/>
          </p:cNvPicPr>
          <p:nvPr>
            <p:ph sz="half" idx="2"/>
          </p:nvPr>
        </p:nvPicPr>
        <p:blipFill>
          <a:blip r:embed="rId2"/>
          <a:srcRect/>
          <a:stretch>
            <a:fillRect/>
          </a:stretch>
        </p:blipFill>
        <p:spPr bwMode="auto">
          <a:xfrm>
            <a:off x="168256" y="550855"/>
            <a:ext cx="2589231" cy="2571768"/>
          </a:xfrm>
          <a:prstGeom prst="rect">
            <a:avLst/>
          </a:prstGeom>
          <a:noFill/>
        </p:spPr>
      </p:pic>
    </p:spTree>
  </p:cSld>
  <p:clrMapOvr>
    <a:masterClrMapping/>
  </p:clrMapOvr>
  <p:transition spd="med">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pPr algn="ctr"/>
            <a:r>
              <a:rPr lang="ru-RU" dirty="0" smtClean="0"/>
              <a:t>Попытки исправить ошибки </a:t>
            </a:r>
            <a:endParaRPr lang="ru-RU" dirty="0"/>
          </a:p>
        </p:txBody>
      </p:sp>
      <p:sp>
        <p:nvSpPr>
          <p:cNvPr id="4" name="Содержимое 3"/>
          <p:cNvSpPr>
            <a:spLocks noGrp="1"/>
          </p:cNvSpPr>
          <p:nvPr>
            <p:ph sz="half" idx="3"/>
          </p:nvPr>
        </p:nvSpPr>
        <p:spPr>
          <a:xfrm>
            <a:off x="2969387" y="622293"/>
            <a:ext cx="2628157" cy="2400657"/>
          </a:xfrm>
        </p:spPr>
        <p:txBody>
          <a:bodyPr/>
          <a:lstStyle/>
          <a:p>
            <a:pPr algn="just"/>
            <a:r>
              <a:rPr lang="ru-RU" dirty="0" smtClean="0"/>
              <a:t>Катюша узнает, что </a:t>
            </a:r>
            <a:r>
              <a:rPr lang="ru-RU" dirty="0" smtClean="0"/>
              <a:t>ждёт </a:t>
            </a:r>
            <a:r>
              <a:rPr lang="ru-RU" dirty="0" smtClean="0"/>
              <a:t>от Дмитрия ребенка. Она вынуждена уйти из дома, где жила.  Ребенок, которого Катя родила вскоре умирает, а сама героиня  опускается на дно жизни.</a:t>
            </a:r>
          </a:p>
          <a:p>
            <a:pPr algn="just"/>
            <a:r>
              <a:rPr lang="ru-RU" dirty="0" smtClean="0"/>
              <a:t>Встретив героиню случайно в </a:t>
            </a:r>
            <a:r>
              <a:rPr lang="ru-RU" dirty="0" smtClean="0"/>
              <a:t>суде</a:t>
            </a:r>
            <a:r>
              <a:rPr lang="ru-RU" dirty="0" smtClean="0"/>
              <a:t>, Нехлюдов вспоминает, как он обманул её, как подло бросил её. Он хочет искупить свою вину перед девушкой. Присяжные приговаривают Катюшу к каторжным работам.</a:t>
            </a:r>
            <a:endParaRPr lang="ru-RU" dirty="0"/>
          </a:p>
        </p:txBody>
      </p:sp>
      <p:pic>
        <p:nvPicPr>
          <p:cNvPr id="5122" name="Picture 2" descr="C:\Documents and Settings\Эмма\Рабочий стол\18 января\unnamed.jpg"/>
          <p:cNvPicPr>
            <a:picLocks noGrp="1" noChangeAspect="1" noChangeArrowheads="1"/>
          </p:cNvPicPr>
          <p:nvPr>
            <p:ph sz="half" idx="2"/>
          </p:nvPr>
        </p:nvPicPr>
        <p:blipFill>
          <a:blip r:embed="rId2"/>
          <a:srcRect/>
          <a:stretch>
            <a:fillRect/>
          </a:stretch>
        </p:blipFill>
        <p:spPr bwMode="auto">
          <a:xfrm>
            <a:off x="96818" y="622293"/>
            <a:ext cx="2700357" cy="2500329"/>
          </a:xfrm>
          <a:prstGeom prst="rect">
            <a:avLst/>
          </a:prstGeom>
          <a:noFill/>
        </p:spPr>
      </p:pic>
    </p:spTree>
  </p:cSld>
  <p:clrMapOvr>
    <a:masterClrMapping/>
  </p:clrMapOvr>
  <p:transition spd="med">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15471"/>
          </a:xfrm>
        </p:spPr>
        <p:txBody>
          <a:bodyPr/>
          <a:lstStyle/>
          <a:p>
            <a:r>
              <a:rPr lang="ru-RU" dirty="0" smtClean="0"/>
              <a:t>Попытки исправить прошлые ошибки</a:t>
            </a:r>
            <a:endParaRPr lang="ru-RU" dirty="0"/>
          </a:p>
        </p:txBody>
      </p:sp>
      <p:sp>
        <p:nvSpPr>
          <p:cNvPr id="4" name="Содержимое 3"/>
          <p:cNvSpPr>
            <a:spLocks noGrp="1"/>
          </p:cNvSpPr>
          <p:nvPr>
            <p:ph sz="half" idx="3"/>
          </p:nvPr>
        </p:nvSpPr>
        <p:spPr>
          <a:xfrm>
            <a:off x="168256" y="542305"/>
            <a:ext cx="5500726" cy="2585323"/>
          </a:xfrm>
        </p:spPr>
        <p:txBody>
          <a:bodyPr/>
          <a:lstStyle/>
          <a:p>
            <a:pPr algn="just"/>
            <a:r>
              <a:rPr lang="ru-RU" dirty="0" smtClean="0"/>
              <a:t>Дмитрий отказывается жениться на богатой молоденькой Мисси: он хочет исправить свои ошибки. Отказавшись от возможности жениться на богатой девушке, он ищет свидания с Катей и просит у </a:t>
            </a:r>
            <a:r>
              <a:rPr lang="ru-RU" dirty="0" smtClean="0"/>
              <a:t>неё </a:t>
            </a:r>
            <a:r>
              <a:rPr lang="ru-RU" dirty="0" smtClean="0"/>
              <a:t>прощения, предлагая </a:t>
            </a:r>
            <a:r>
              <a:rPr lang="ru-RU" dirty="0" smtClean="0"/>
              <a:t>               ей </a:t>
            </a:r>
            <a:r>
              <a:rPr lang="ru-RU" dirty="0" smtClean="0"/>
              <a:t>выйти за него замуж. </a:t>
            </a:r>
          </a:p>
          <a:p>
            <a:pPr algn="just"/>
            <a:r>
              <a:rPr lang="ru-RU" i="1" dirty="0" smtClean="0">
                <a:solidFill>
                  <a:schemeClr val="tx2"/>
                </a:solidFill>
              </a:rPr>
              <a:t>«Я пришёл затем, чтобы просить у тебя прощения, — выпаливает он без интонации, как заученный урок. — Я хоть теперь хочу искупить свой грех».</a:t>
            </a:r>
          </a:p>
          <a:p>
            <a:pPr algn="just"/>
            <a:r>
              <a:rPr lang="ru-RU" dirty="0" smtClean="0"/>
              <a:t>Катя отвечает ему</a:t>
            </a:r>
            <a:r>
              <a:rPr lang="ru-RU" dirty="0" smtClean="0">
                <a:solidFill>
                  <a:schemeClr val="tx1"/>
                </a:solidFill>
              </a:rPr>
              <a:t>:</a:t>
            </a:r>
            <a:r>
              <a:rPr lang="ru-RU" i="1" dirty="0" smtClean="0">
                <a:solidFill>
                  <a:schemeClr val="tx2"/>
                </a:solidFill>
              </a:rPr>
              <a:t> «Повешусь я лучше, чем выйду за вас, противна мне ваша жирная рожа…Ты мной в этой жизни услаждался, мной же хочешь </a:t>
            </a:r>
            <a:r>
              <a:rPr lang="ru-RU" i="1" dirty="0" smtClean="0">
                <a:solidFill>
                  <a:schemeClr val="tx2"/>
                </a:solidFill>
              </a:rPr>
              <a:t>             и </a:t>
            </a:r>
            <a:r>
              <a:rPr lang="ru-RU" i="1" dirty="0" smtClean="0">
                <a:solidFill>
                  <a:schemeClr val="tx2"/>
                </a:solidFill>
              </a:rPr>
              <a:t>на том свете спастись»</a:t>
            </a:r>
            <a:r>
              <a:rPr lang="ru-RU" dirty="0" smtClean="0"/>
              <a:t>, — бросает она прямо в лицо Нехлюдову</a:t>
            </a:r>
          </a:p>
          <a:p>
            <a:pPr algn="just"/>
            <a:r>
              <a:rPr lang="ru-RU" dirty="0" smtClean="0"/>
              <a:t>Дмитрий понимает, что Катя превратилась из чистой наивной девушки </a:t>
            </a:r>
            <a:r>
              <a:rPr lang="ru-RU" dirty="0" smtClean="0"/>
              <a:t>                в </a:t>
            </a:r>
            <a:r>
              <a:rPr lang="ru-RU" dirty="0" smtClean="0"/>
              <a:t>опозоренную озлобленную женщину. </a:t>
            </a:r>
          </a:p>
          <a:p>
            <a:pPr algn="just"/>
            <a:r>
              <a:rPr lang="ru-RU" dirty="0" smtClean="0"/>
              <a:t>Нехлюдов старается помочь Кате избежать наказания, ведь она невиновна и не совершала преступления, но девушку отправляют в Сибирь</a:t>
            </a:r>
            <a:r>
              <a:rPr lang="ru-RU" dirty="0" smtClean="0"/>
              <a:t>.</a:t>
            </a:r>
            <a:endParaRPr lang="ru-RU" dirty="0"/>
          </a:p>
        </p:txBody>
      </p:sp>
    </p:spTree>
  </p:cSld>
  <p:clrMapOvr>
    <a:masterClrMapping/>
  </p:clrMapOvr>
  <p:transition spd="med">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246444" cy="630942"/>
          </a:xfrm>
        </p:spPr>
        <p:txBody>
          <a:bodyPr/>
          <a:lstStyle/>
          <a:p>
            <a:r>
              <a:rPr lang="ru-RU" dirty="0" smtClean="0"/>
              <a:t>Кадры из одноимённого фильма 1960 </a:t>
            </a:r>
            <a:r>
              <a:rPr lang="ru-RU" dirty="0" smtClean="0"/>
              <a:t>г.</a:t>
            </a:r>
            <a:endParaRPr lang="ru-RU" dirty="0"/>
          </a:p>
        </p:txBody>
      </p:sp>
      <p:pic>
        <p:nvPicPr>
          <p:cNvPr id="6146" name="Picture 2" descr="C:\Documents and Settings\Эмма\Рабочий стол\18 января\643.jpg"/>
          <p:cNvPicPr>
            <a:picLocks noGrp="1" noChangeAspect="1" noChangeArrowheads="1"/>
          </p:cNvPicPr>
          <p:nvPr>
            <p:ph sz="half" idx="2"/>
          </p:nvPr>
        </p:nvPicPr>
        <p:blipFill>
          <a:blip r:embed="rId2"/>
          <a:srcRect/>
          <a:stretch>
            <a:fillRect/>
          </a:stretch>
        </p:blipFill>
        <p:spPr bwMode="auto">
          <a:xfrm>
            <a:off x="96818" y="550855"/>
            <a:ext cx="2857520" cy="2571767"/>
          </a:xfrm>
          <a:prstGeom prst="rect">
            <a:avLst/>
          </a:prstGeom>
          <a:noFill/>
        </p:spPr>
      </p:pic>
      <p:pic>
        <p:nvPicPr>
          <p:cNvPr id="6147" name="Picture 3" descr="C:\Documents and Settings\Эмма\Рабочий стол\18 января\hqdefault.jpg"/>
          <p:cNvPicPr>
            <a:picLocks noGrp="1" noChangeAspect="1" noChangeArrowheads="1"/>
          </p:cNvPicPr>
          <p:nvPr>
            <p:ph sz="half" idx="3"/>
          </p:nvPr>
        </p:nvPicPr>
        <p:blipFill>
          <a:blip r:embed="rId3"/>
          <a:srcRect/>
          <a:stretch>
            <a:fillRect/>
          </a:stretch>
        </p:blipFill>
        <p:spPr bwMode="auto">
          <a:xfrm>
            <a:off x="2968624" y="550855"/>
            <a:ext cx="2700357" cy="2571768"/>
          </a:xfrm>
          <a:prstGeom prst="rect">
            <a:avLst/>
          </a:prstGeom>
          <a:noFill/>
        </p:spPr>
      </p:pic>
    </p:spTree>
  </p:cSld>
  <p:clrMapOvr>
    <a:masterClrMapping/>
  </p:clrMapOvr>
  <p:transition spd="med">
    <p:wedg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48c3685839bb51e471840db18356f4d7cd6805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8567</TotalTime>
  <Words>694</Words>
  <Application>Microsoft Office PowerPoint</Application>
  <PresentationFormat>Произвольный</PresentationFormat>
  <Paragraphs>92</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Arial Black</vt:lpstr>
      <vt:lpstr>Calibri</vt:lpstr>
      <vt:lpstr>Times New Roman</vt:lpstr>
      <vt:lpstr>Office Theme</vt:lpstr>
      <vt:lpstr>Литература </vt:lpstr>
      <vt:lpstr>Сегодня на уроке </vt:lpstr>
      <vt:lpstr>Роман «Воскресение»</vt:lpstr>
      <vt:lpstr>История создания</vt:lpstr>
      <vt:lpstr>Катюша Маслова</vt:lpstr>
      <vt:lpstr>Дмитрий Нехлюдов</vt:lpstr>
      <vt:lpstr>Попытки исправить ошибки </vt:lpstr>
      <vt:lpstr>Попытки исправить прошлые ошибки</vt:lpstr>
      <vt:lpstr>Кадры из одноимённого фильма 1960 г.</vt:lpstr>
      <vt:lpstr>Описание несправедливости судебной системы</vt:lpstr>
      <vt:lpstr>Итог романа</vt:lpstr>
      <vt:lpstr>Название романа</vt:lpstr>
      <vt:lpstr>Готовимся к поступлению в вуз</vt:lpstr>
      <vt:lpstr>Готовимся к поступлению в вуз</vt:lpstr>
      <vt:lpstr>Готовимся к поступлению в вуз</vt:lpstr>
      <vt:lpstr>Готовимся к поступлению в вуз</vt:lpstr>
      <vt:lpstr>Готовимся к поступлению в вуз</vt:lpstr>
      <vt:lpstr>Задание для самостоятельной работы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Закирова Ф.М</cp:lastModifiedBy>
  <cp:revision>882</cp:revision>
  <dcterms:created xsi:type="dcterms:W3CDTF">2020-04-13T08:06:06Z</dcterms:created>
  <dcterms:modified xsi:type="dcterms:W3CDTF">2021-01-19T08:00:13Z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