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51" r:id="rId3"/>
    <p:sldId id="373" r:id="rId4"/>
    <p:sldId id="375" r:id="rId5"/>
    <p:sldId id="374" r:id="rId6"/>
    <p:sldId id="377" r:id="rId7"/>
    <p:sldId id="376" r:id="rId8"/>
    <p:sldId id="378" r:id="rId9"/>
    <p:sldId id="379" r:id="rId10"/>
    <p:sldId id="380" r:id="rId11"/>
    <p:sldId id="353" r:id="rId12"/>
    <p:sldId id="381" r:id="rId13"/>
    <p:sldId id="382" r:id="rId14"/>
    <p:sldId id="383" r:id="rId15"/>
    <p:sldId id="384" r:id="rId16"/>
    <p:sldId id="385" r:id="rId17"/>
    <p:sldId id="386" r:id="rId18"/>
    <p:sldId id="387" r:id="rId19"/>
    <p:sldId id="388" r:id="rId20"/>
    <p:sldId id="390" r:id="rId21"/>
    <p:sldId id="372" r:id="rId22"/>
    <p:sldId id="369" r:id="rId23"/>
    <p:sldId id="389" r:id="rId24"/>
    <p:sldId id="298" r:id="rId25"/>
  </p:sldIdLst>
  <p:sldSz cx="5765800" cy="3244850"/>
  <p:notesSz cx="5765800" cy="3244850"/>
  <p:custDataLst>
    <p:tags r:id="rId2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400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6848" autoAdjust="0"/>
  </p:normalViewPr>
  <p:slideViewPr>
    <p:cSldViewPr>
      <p:cViewPr varScale="1">
        <p:scale>
          <a:sx n="95" d="100"/>
          <a:sy n="95" d="100"/>
        </p:scale>
        <p:origin x="950" y="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BABC7B9F-CF58-4E55-B55B-710E01FEC8D9}" type="datetimeFigureOut">
              <a:rPr lang="ru-RU" smtClean="0"/>
              <a:pPr/>
              <a:t>19.01.2021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9474D3D-D129-4517-98CF-316D724B133F}" type="slidenum">
              <a:rPr lang="ru-RU" smtClean="0"/>
              <a:pPr/>
              <a:t>‹#›</a:t>
            </a:fld>
            <a:endParaRPr lang="ru-RU"/>
          </a:p>
        </p:txBody>
      </p:sp>
    </p:spTree>
    <p:extLst>
      <p:ext uri="{BB962C8B-B14F-4D97-AF65-F5344CB8AC3E}">
        <p14:creationId xmlns:p14="http://schemas.microsoft.com/office/powerpoint/2010/main" val="54886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txBox="1">
            <a:spLocks noGrp="1" noRot="1" noChangeAspect="1" noChangeArrowheads="1"/>
          </p:cNvSpPr>
          <p:nvPr>
            <p:ph type="sldImg"/>
          </p:nvPr>
        </p:nvSpPr>
        <p:spPr bwMode="auto">
          <a:xfrm>
            <a:off x="1912938" y="288925"/>
            <a:ext cx="2528887" cy="1422400"/>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635306" y="1802132"/>
            <a:ext cx="5085115" cy="1707489"/>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278367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1/19/2021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wedge/>
  </p:transition>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967816" y="222930"/>
            <a:ext cx="3553385" cy="384078"/>
          </a:xfrm>
          <a:prstGeom prst="rect">
            <a:avLst/>
          </a:prstGeom>
        </p:spPr>
        <p:txBody>
          <a:bodyPr vert="horz" wrap="square" lIns="0" tIns="14604" rIns="0" bIns="0" rtlCol="0">
            <a:spAutoFit/>
          </a:bodyPr>
          <a:lstStyle/>
          <a:p>
            <a:pPr marL="12700" algn="ctr">
              <a:lnSpc>
                <a:spcPct val="100000"/>
              </a:lnSpc>
              <a:spcBef>
                <a:spcPts val="114"/>
              </a:spcBef>
            </a:pPr>
            <a:r>
              <a:rPr lang="ru-RU" sz="2400" dirty="0" smtClean="0">
                <a:latin typeface="Arial Black" pitchFamily="34" charset="0"/>
                <a:cs typeface="Times New Roman" pitchFamily="18" charset="0"/>
              </a:rPr>
              <a:t>Литература </a:t>
            </a:r>
            <a:endParaRPr sz="2400" dirty="0">
              <a:latin typeface="Arial Black" pitchFamily="34" charset="0"/>
              <a:cs typeface="Times New Roman" pitchFamily="18" charset="0"/>
            </a:endParaRPr>
          </a:p>
        </p:txBody>
      </p:sp>
      <p:sp>
        <p:nvSpPr>
          <p:cNvPr id="4" name="object 4"/>
          <p:cNvSpPr txBox="1"/>
          <p:nvPr/>
        </p:nvSpPr>
        <p:spPr>
          <a:xfrm>
            <a:off x="847901" y="1457018"/>
            <a:ext cx="2998355" cy="378052"/>
          </a:xfrm>
          <a:prstGeom prst="rect">
            <a:avLst/>
          </a:prstGeom>
        </p:spPr>
        <p:txBody>
          <a:bodyPr vert="horz" wrap="square" lIns="0" tIns="13970" rIns="0" bIns="0" rtlCol="0">
            <a:spAutoFit/>
          </a:bodyPr>
          <a:lstStyle/>
          <a:p>
            <a:pPr marL="12681" algn="ctr">
              <a:lnSpc>
                <a:spcPts val="2791"/>
              </a:lnSpc>
            </a:pPr>
            <a:endParaRPr sz="2800" b="1" dirty="0">
              <a:latin typeface="Arial Black" pitchFamily="34" charset="0"/>
              <a:cs typeface="Arial" pitchFamily="34" charset="0"/>
            </a:endParaRPr>
          </a:p>
        </p:txBody>
      </p:sp>
      <p:grpSp>
        <p:nvGrpSpPr>
          <p:cNvPr id="27" name="object 27"/>
          <p:cNvGrpSpPr/>
          <p:nvPr/>
        </p:nvGrpSpPr>
        <p:grpSpPr>
          <a:xfrm>
            <a:off x="4686759" y="212868"/>
            <a:ext cx="634365" cy="634365"/>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70296" y="249024"/>
            <a:ext cx="374804" cy="362279"/>
          </a:xfrm>
          <a:prstGeom prst="rect">
            <a:avLst/>
          </a:prstGeom>
        </p:spPr>
        <p:txBody>
          <a:bodyPr vert="horz" wrap="square" lIns="0" tIns="15875" rIns="0" bIns="0" rtlCol="0">
            <a:spAutoFit/>
          </a:bodyPr>
          <a:lstStyle/>
          <a:p>
            <a:pPr>
              <a:lnSpc>
                <a:spcPct val="100000"/>
              </a:lnSpc>
              <a:spcBef>
                <a:spcPts val="125"/>
              </a:spcBef>
            </a:pPr>
            <a:r>
              <a:rPr lang="uz-Latn-UZ" sz="2250" b="1" spc="10" dirty="0" smtClean="0">
                <a:solidFill>
                  <a:srgbClr val="FFFFFF"/>
                </a:solidFill>
                <a:latin typeface="Arial"/>
                <a:cs typeface="Arial"/>
              </a:rPr>
              <a:t>1</a:t>
            </a:r>
            <a:r>
              <a:rPr lang="ru-RU" sz="2250" b="1" spc="10" dirty="0" smtClean="0">
                <a:solidFill>
                  <a:srgbClr val="FFFFFF"/>
                </a:solidFill>
                <a:latin typeface="Arial"/>
                <a:cs typeface="Arial"/>
              </a:rPr>
              <a:t>0</a:t>
            </a:r>
            <a:endParaRPr sz="2250" dirty="0">
              <a:latin typeface="Arial"/>
              <a:cs typeface="Arial"/>
            </a:endParaRPr>
          </a:p>
        </p:txBody>
      </p:sp>
      <p:sp>
        <p:nvSpPr>
          <p:cNvPr id="31" name="object 31"/>
          <p:cNvSpPr txBox="1"/>
          <p:nvPr/>
        </p:nvSpPr>
        <p:spPr>
          <a:xfrm>
            <a:off x="4870296" y="541953"/>
            <a:ext cx="441496" cy="212238"/>
          </a:xfrm>
          <a:prstGeom prst="rect">
            <a:avLst/>
          </a:prstGeom>
        </p:spPr>
        <p:txBody>
          <a:bodyPr vert="horz" wrap="square" lIns="0" tIns="12065" rIns="0" bIns="0" rtlCol="0">
            <a:spAutoFit/>
          </a:bodyPr>
          <a:lstStyle/>
          <a:p>
            <a:pPr>
              <a:lnSpc>
                <a:spcPct val="100000"/>
              </a:lnSpc>
              <a:spcBef>
                <a:spcPts val="95"/>
              </a:spcBef>
            </a:pPr>
            <a:r>
              <a:rPr lang="ru-RU" sz="1300" spc="-5" dirty="0" smtClean="0">
                <a:solidFill>
                  <a:srgbClr val="FFFFFF"/>
                </a:solidFill>
                <a:latin typeface="Times New Roman" pitchFamily="18" charset="0"/>
                <a:cs typeface="Times New Roman" pitchFamily="18" charset="0"/>
              </a:rPr>
              <a:t>к</a:t>
            </a:r>
            <a:r>
              <a:rPr lang="ru-RU" sz="1000" spc="-5" dirty="0" smtClean="0">
                <a:solidFill>
                  <a:srgbClr val="FFFFFF"/>
                </a:solidFill>
                <a:latin typeface="Times New Roman" pitchFamily="18" charset="0"/>
                <a:cs typeface="Times New Roman" pitchFamily="18" charset="0"/>
              </a:rPr>
              <a:t>ласс</a:t>
            </a:r>
            <a:endParaRPr sz="1000">
              <a:latin typeface="Times New Roman" pitchFamily="18" charset="0"/>
              <a:cs typeface="Times New Roman" pitchFamily="18" charset="0"/>
            </a:endParaRPr>
          </a:p>
        </p:txBody>
      </p:sp>
      <p:sp>
        <p:nvSpPr>
          <p:cNvPr id="15" name="Rectangle 5"/>
          <p:cNvSpPr txBox="1">
            <a:spLocks/>
          </p:cNvSpPr>
          <p:nvPr/>
        </p:nvSpPr>
        <p:spPr>
          <a:xfrm>
            <a:off x="434628" y="1550417"/>
            <a:ext cx="2716354" cy="1107996"/>
          </a:xfrm>
          <a:prstGeom prst="rect">
            <a:avLst/>
          </a:prstGeom>
          <a:ln w="76200" cmpd="tri">
            <a:solidFill>
              <a:srgbClr val="002060"/>
            </a:solidFill>
            <a:miter lim="800000"/>
            <a:headEnd/>
            <a:tailEnd/>
          </a:ln>
        </p:spPr>
        <p:txBody>
          <a:bodyPr wrap="square" lIns="0" tIns="0" rIns="0" bIns="0">
            <a:spAutoFit/>
          </a:bodyPr>
          <a:lstStyle>
            <a:lvl1pPr>
              <a:defRPr sz="2050" b="1" i="0">
                <a:solidFill>
                  <a:schemeClr val="bg1"/>
                </a:solidFill>
                <a:latin typeface="Arial"/>
                <a:ea typeface="+mj-ea"/>
                <a:cs typeface="Arial"/>
              </a:defRPr>
            </a:lvl1pPr>
          </a:lstStyle>
          <a:p>
            <a:pPr algn="ctr"/>
            <a:r>
              <a:rPr lang="ru-RU" altLang="ru-RU" sz="2400" kern="0" dirty="0" smtClean="0">
                <a:solidFill>
                  <a:srgbClr val="0070C0"/>
                </a:solidFill>
              </a:rPr>
              <a:t>Л.Н.Толстой </a:t>
            </a:r>
          </a:p>
          <a:p>
            <a:pPr algn="ctr"/>
            <a:r>
              <a:rPr lang="ru-RU" altLang="ru-RU" sz="2400" kern="0" dirty="0" smtClean="0">
                <a:solidFill>
                  <a:srgbClr val="0070C0"/>
                </a:solidFill>
              </a:rPr>
              <a:t>Роман</a:t>
            </a:r>
          </a:p>
          <a:p>
            <a:pPr algn="ctr"/>
            <a:r>
              <a:rPr lang="ru-RU" altLang="ru-RU" sz="2400" kern="0" dirty="0" smtClean="0">
                <a:solidFill>
                  <a:srgbClr val="0070C0"/>
                </a:solidFill>
              </a:rPr>
              <a:t>«Анна Каренина»</a:t>
            </a:r>
          </a:p>
        </p:txBody>
      </p:sp>
      <p:pic>
        <p:nvPicPr>
          <p:cNvPr id="1026" name="Picture 2" descr="C:\Documents and Settings\Эмма\Рабочий стол\18 января\1027531_0.jpg"/>
          <p:cNvPicPr>
            <a:picLocks noChangeAspect="1" noChangeArrowheads="1"/>
          </p:cNvPicPr>
          <p:nvPr/>
        </p:nvPicPr>
        <p:blipFill>
          <a:blip r:embed="rId2" cstate="print"/>
          <a:srcRect/>
          <a:stretch>
            <a:fillRect/>
          </a:stretch>
        </p:blipFill>
        <p:spPr bwMode="auto">
          <a:xfrm>
            <a:off x="3311528" y="1050921"/>
            <a:ext cx="2286016" cy="2193929"/>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Граф Алексей Вронский</a:t>
            </a:r>
            <a:endParaRPr lang="ru-RU" dirty="0"/>
          </a:p>
        </p:txBody>
      </p:sp>
      <p:sp>
        <p:nvSpPr>
          <p:cNvPr id="4" name="Содержимое 3"/>
          <p:cNvSpPr>
            <a:spLocks noGrp="1"/>
          </p:cNvSpPr>
          <p:nvPr>
            <p:ph sz="half" idx="3"/>
          </p:nvPr>
        </p:nvSpPr>
        <p:spPr>
          <a:xfrm>
            <a:off x="2969387" y="746315"/>
            <a:ext cx="2508123" cy="2215991"/>
          </a:xfrm>
        </p:spPr>
        <p:txBody>
          <a:bodyPr/>
          <a:lstStyle/>
          <a:p>
            <a:pPr algn="just"/>
            <a:r>
              <a:rPr lang="ru-RU" dirty="0" smtClean="0"/>
              <a:t>Жизнь Вронского кардинально меняется, когда он встречает Анну. </a:t>
            </a:r>
            <a:r>
              <a:rPr lang="ru-RU" dirty="0" smtClean="0"/>
              <a:t>Граф, </a:t>
            </a:r>
            <a:r>
              <a:rPr lang="ru-RU" dirty="0" smtClean="0"/>
              <a:t>который никогда </a:t>
            </a:r>
            <a:r>
              <a:rPr lang="ru-RU" dirty="0" smtClean="0"/>
              <a:t>                не </a:t>
            </a:r>
            <a:r>
              <a:rPr lang="ru-RU" dirty="0" smtClean="0"/>
              <a:t>испытывал ни к одной девушке  настоящей любви, сразу влюбляется в Анну. Он начинает за ней ухаживать. Анне льстит, что такой красивый и знатный молодой человек оказывает ей знаки внимания, что ради </a:t>
            </a:r>
            <a:r>
              <a:rPr lang="ru-RU" dirty="0" smtClean="0"/>
              <a:t>неё </a:t>
            </a:r>
            <a:r>
              <a:rPr lang="ru-RU" dirty="0" smtClean="0"/>
              <a:t>он разорвал отношения с Кити, разбив той сердце. </a:t>
            </a:r>
            <a:endParaRPr lang="ru-RU" dirty="0"/>
          </a:p>
        </p:txBody>
      </p:sp>
      <p:pic>
        <p:nvPicPr>
          <p:cNvPr id="9218" name="Picture 2" descr="C:\Documents and Settings\Эмма\Рабочий стол\18 января\Алисия-450x279.jpg"/>
          <p:cNvPicPr>
            <a:picLocks noGrp="1" noChangeAspect="1" noChangeArrowheads="1"/>
          </p:cNvPicPr>
          <p:nvPr>
            <p:ph sz="half" idx="2"/>
          </p:nvPr>
        </p:nvPicPr>
        <p:blipFill>
          <a:blip r:embed="rId2"/>
          <a:srcRect/>
          <a:stretch>
            <a:fillRect/>
          </a:stretch>
        </p:blipFill>
        <p:spPr bwMode="auto">
          <a:xfrm>
            <a:off x="96818" y="562826"/>
            <a:ext cx="2714644" cy="2571767"/>
          </a:xfrm>
          <a:prstGeom prst="rect">
            <a:avLst/>
          </a:prstGeom>
          <a:noFill/>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8599" y="550856"/>
            <a:ext cx="5438945" cy="2570670"/>
          </a:xfrm>
          <a:prstGeom prst="rect">
            <a:avLst/>
          </a:prstGeom>
        </p:spPr>
      </p:pic>
      <p:sp>
        <p:nvSpPr>
          <p:cNvPr id="2" name="Заголовок 1"/>
          <p:cNvSpPr>
            <a:spLocks noGrp="1"/>
          </p:cNvSpPr>
          <p:nvPr>
            <p:ph type="title"/>
          </p:nvPr>
        </p:nvSpPr>
        <p:spPr>
          <a:xfrm>
            <a:off x="432435" y="193665"/>
            <a:ext cx="4900930" cy="357190"/>
          </a:xfrm>
        </p:spPr>
        <p:txBody>
          <a:bodyPr>
            <a:normAutofit/>
          </a:bodyPr>
          <a:lstStyle/>
          <a:p>
            <a:pPr algn="ctr"/>
            <a:r>
              <a:rPr lang="ru-RU" dirty="0" smtClean="0"/>
              <a:t>Трагедия Анны Карениной</a:t>
            </a:r>
            <a:endParaRPr lang="ru-RU" dirty="0"/>
          </a:p>
        </p:txBody>
      </p:sp>
    </p:spTree>
    <p:extLst>
      <p:ext uri="{BB962C8B-B14F-4D97-AF65-F5344CB8AC3E}">
        <p14:creationId xmlns:p14="http://schemas.microsoft.com/office/powerpoint/2010/main" val="4123230021"/>
      </p:ext>
    </p:extLst>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smtClean="0"/>
              <a:t>Начало трагических отношений</a:t>
            </a:r>
            <a:endParaRPr lang="ru-RU" dirty="0"/>
          </a:p>
        </p:txBody>
      </p:sp>
      <p:sp>
        <p:nvSpPr>
          <p:cNvPr id="4" name="Содержимое 3"/>
          <p:cNvSpPr>
            <a:spLocks noGrp="1"/>
          </p:cNvSpPr>
          <p:nvPr>
            <p:ph sz="half" idx="3"/>
          </p:nvPr>
        </p:nvSpPr>
        <p:spPr>
          <a:xfrm>
            <a:off x="2969387" y="550855"/>
            <a:ext cx="2649817" cy="2585323"/>
          </a:xfrm>
        </p:spPr>
        <p:txBody>
          <a:bodyPr/>
          <a:lstStyle/>
          <a:p>
            <a:pPr algn="just"/>
            <a:r>
              <a:rPr lang="ru-RU" dirty="0" smtClean="0"/>
              <a:t>Героиня впоследствии начинает избегать встреч с Вронским, так как сердцем и умом понимает, что их отношения приведут к трагедии. Анна - замужняя женщина, у </a:t>
            </a:r>
            <a:r>
              <a:rPr lang="ru-RU" dirty="0" smtClean="0"/>
              <a:t>неё </a:t>
            </a:r>
            <a:r>
              <a:rPr lang="ru-RU" dirty="0" smtClean="0"/>
              <a:t>есть ребенок. Она возвращается домой к мужу. Но дома Анна осознает, что муж её раздражает. Она стала замечать любые его недостатки: у него большие уши, плохая привычка трещать пальцами. Он не человек, а машина. </a:t>
            </a:r>
          </a:p>
          <a:p>
            <a:pPr algn="just"/>
            <a:r>
              <a:rPr lang="ru-RU" dirty="0" smtClean="0"/>
              <a:t>Их сын Сережа также не может отвлечь её мысли о Вронском.</a:t>
            </a:r>
            <a:endParaRPr lang="ru-RU" dirty="0"/>
          </a:p>
        </p:txBody>
      </p:sp>
      <p:pic>
        <p:nvPicPr>
          <p:cNvPr id="11266" name="Picture 2" descr="C:\Documents and Settings\Эмма\Рабочий стол\18 января\295229.jpg"/>
          <p:cNvPicPr>
            <a:picLocks noGrp="1" noChangeAspect="1" noChangeArrowheads="1"/>
          </p:cNvPicPr>
          <p:nvPr>
            <p:ph sz="half" idx="2"/>
          </p:nvPr>
        </p:nvPicPr>
        <p:blipFill>
          <a:blip r:embed="rId2"/>
          <a:srcRect/>
          <a:stretch>
            <a:fillRect/>
          </a:stretch>
        </p:blipFill>
        <p:spPr bwMode="auto">
          <a:xfrm>
            <a:off x="96818" y="550855"/>
            <a:ext cx="2786082"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Вронский и Каренина</a:t>
            </a:r>
            <a:endParaRPr lang="ru-RU" dirty="0"/>
          </a:p>
        </p:txBody>
      </p:sp>
      <p:pic>
        <p:nvPicPr>
          <p:cNvPr id="10242" name="Picture 2" descr="C:\Documents and Settings\Эмма\Рабочий стол\18 января\d4ff28f24a09d316d2079f1355fb7789.jpg"/>
          <p:cNvPicPr>
            <a:picLocks noGrp="1" noChangeAspect="1" noChangeArrowheads="1"/>
          </p:cNvPicPr>
          <p:nvPr>
            <p:ph sz="half" idx="2"/>
          </p:nvPr>
        </p:nvPicPr>
        <p:blipFill>
          <a:blip r:embed="rId2"/>
          <a:srcRect/>
          <a:stretch>
            <a:fillRect/>
          </a:stretch>
        </p:blipFill>
        <p:spPr bwMode="auto">
          <a:xfrm>
            <a:off x="96818" y="550855"/>
            <a:ext cx="2714644" cy="2571768"/>
          </a:xfrm>
          <a:prstGeom prst="rect">
            <a:avLst/>
          </a:prstGeom>
          <a:noFill/>
        </p:spPr>
      </p:pic>
      <p:pic>
        <p:nvPicPr>
          <p:cNvPr id="10244" name="Picture 4" descr="C:\Documents and Settings\Эмма\Рабочий стол\18 января\скачанные файлы.jpg"/>
          <p:cNvPicPr>
            <a:picLocks noGrp="1" noChangeAspect="1" noChangeArrowheads="1"/>
          </p:cNvPicPr>
          <p:nvPr>
            <p:ph sz="half" idx="3"/>
          </p:nvPr>
        </p:nvPicPr>
        <p:blipFill>
          <a:blip r:embed="rId3"/>
          <a:srcRect/>
          <a:stretch>
            <a:fillRect/>
          </a:stretch>
        </p:blipFill>
        <p:spPr bwMode="auto">
          <a:xfrm>
            <a:off x="2811462" y="550855"/>
            <a:ext cx="2786082"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Преступная любовь</a:t>
            </a:r>
            <a:endParaRPr lang="ru-RU" dirty="0"/>
          </a:p>
        </p:txBody>
      </p:sp>
      <p:sp>
        <p:nvSpPr>
          <p:cNvPr id="4" name="Содержимое 3"/>
          <p:cNvSpPr>
            <a:spLocks noGrp="1"/>
          </p:cNvSpPr>
          <p:nvPr>
            <p:ph sz="half" idx="3"/>
          </p:nvPr>
        </p:nvSpPr>
        <p:spPr>
          <a:xfrm>
            <a:off x="2991047" y="636411"/>
            <a:ext cx="2628157" cy="2400657"/>
          </a:xfrm>
        </p:spPr>
        <p:txBody>
          <a:bodyPr anchor="ctr"/>
          <a:lstStyle/>
          <a:p>
            <a:pPr algn="just"/>
            <a:r>
              <a:rPr lang="ru-RU" dirty="0" smtClean="0"/>
              <a:t>В итоге Анна и Вронский начинают тайно встречаться. Вскоре об их встречах узнают в обществе, люди начинают </a:t>
            </a:r>
            <a:r>
              <a:rPr lang="ru-RU" dirty="0" smtClean="0"/>
              <a:t>сплетничать, </a:t>
            </a:r>
            <a:r>
              <a:rPr lang="ru-RU" dirty="0" smtClean="0"/>
              <a:t>слухи </a:t>
            </a:r>
            <a:r>
              <a:rPr lang="ru-RU" dirty="0" smtClean="0"/>
              <a:t>                 о </a:t>
            </a:r>
            <a:r>
              <a:rPr lang="ru-RU" dirty="0" smtClean="0"/>
              <a:t>супружеский неверности жены доходят Алексея Каренина, который просит жену соблюдать приличия. Но Анна открыто заявляет мужу, что не любит его.</a:t>
            </a:r>
          </a:p>
          <a:p>
            <a:pPr algn="just"/>
            <a:r>
              <a:rPr lang="ru-RU" dirty="0" smtClean="0"/>
              <a:t>В итоге Анна уезжает С </a:t>
            </a:r>
            <a:r>
              <a:rPr lang="ru-RU" dirty="0" smtClean="0"/>
              <a:t>Вронским           </a:t>
            </a:r>
            <a:r>
              <a:rPr lang="ru-RU" dirty="0" smtClean="0"/>
              <a:t>в Италию, сына муж ей не отдаёт, согласие на развод она также </a:t>
            </a:r>
            <a:r>
              <a:rPr lang="ru-RU" dirty="0" smtClean="0"/>
              <a:t>               не </a:t>
            </a:r>
            <a:r>
              <a:rPr lang="ru-RU" dirty="0" smtClean="0"/>
              <a:t>получает. </a:t>
            </a:r>
            <a:endParaRPr lang="ru-RU" dirty="0"/>
          </a:p>
        </p:txBody>
      </p:sp>
      <p:pic>
        <p:nvPicPr>
          <p:cNvPr id="12290" name="Picture 2" descr="C:\Documents and Settings\Эмма\Рабочий стол\18 января\unnamed.jpg"/>
          <p:cNvPicPr>
            <a:picLocks noGrp="1" noChangeAspect="1" noChangeArrowheads="1"/>
          </p:cNvPicPr>
          <p:nvPr>
            <p:ph sz="half" idx="2"/>
          </p:nvPr>
        </p:nvPicPr>
        <p:blipFill>
          <a:blip r:embed="rId2"/>
          <a:srcRect/>
          <a:stretch>
            <a:fillRect/>
          </a:stretch>
        </p:blipFill>
        <p:spPr bwMode="auto">
          <a:xfrm>
            <a:off x="96818" y="550855"/>
            <a:ext cx="2857520"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Жизнь в одиночестве</a:t>
            </a:r>
            <a:endParaRPr lang="ru-RU" dirty="0"/>
          </a:p>
        </p:txBody>
      </p:sp>
      <p:pic>
        <p:nvPicPr>
          <p:cNvPr id="13314" name="Picture 2" descr="C:\Documents and Settings\Эмма\Рабочий стол\18 января\small_a10fc6ff9bff5a88d4bcb1c8c1b58909.jpg"/>
          <p:cNvPicPr>
            <a:picLocks noGrp="1" noChangeAspect="1" noChangeArrowheads="1"/>
          </p:cNvPicPr>
          <p:nvPr>
            <p:ph sz="half" idx="2"/>
          </p:nvPr>
        </p:nvPicPr>
        <p:blipFill>
          <a:blip r:embed="rId2"/>
          <a:srcRect/>
          <a:stretch>
            <a:fillRect/>
          </a:stretch>
        </p:blipFill>
        <p:spPr bwMode="auto">
          <a:xfrm>
            <a:off x="96818" y="550855"/>
            <a:ext cx="2786082" cy="2571768"/>
          </a:xfrm>
          <a:prstGeom prst="rect">
            <a:avLst/>
          </a:prstGeom>
          <a:noFill/>
        </p:spPr>
      </p:pic>
      <p:pic>
        <p:nvPicPr>
          <p:cNvPr id="13315" name="Picture 3" descr="C:\Documents and Settings\Эмма\Рабочий стол\18 января\orig-14926166728dcc61745d7566c15167ae420f9b6795.jpeg"/>
          <p:cNvPicPr>
            <a:picLocks noGrp="1" noChangeAspect="1" noChangeArrowheads="1"/>
          </p:cNvPicPr>
          <p:nvPr>
            <p:ph sz="half" idx="3"/>
          </p:nvPr>
        </p:nvPicPr>
        <p:blipFill>
          <a:blip r:embed="rId3"/>
          <a:srcRect/>
          <a:stretch>
            <a:fillRect/>
          </a:stretch>
        </p:blipFill>
        <p:spPr bwMode="auto">
          <a:xfrm>
            <a:off x="2882900" y="550855"/>
            <a:ext cx="2714644" cy="2571767"/>
          </a:xfrm>
          <a:prstGeom prst="rect">
            <a:avLst/>
          </a:prstGeom>
          <a:noFill/>
        </p:spPr>
      </p:pic>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Жизнь в одиночестве</a:t>
            </a:r>
            <a:endParaRPr lang="ru-RU" dirty="0"/>
          </a:p>
        </p:txBody>
      </p:sp>
      <p:sp>
        <p:nvSpPr>
          <p:cNvPr id="3" name="Содержимое 2"/>
          <p:cNvSpPr>
            <a:spLocks noGrp="1"/>
          </p:cNvSpPr>
          <p:nvPr>
            <p:ph sz="half" idx="2"/>
          </p:nvPr>
        </p:nvSpPr>
        <p:spPr>
          <a:xfrm>
            <a:off x="146596" y="550855"/>
            <a:ext cx="5500726" cy="2585323"/>
          </a:xfrm>
        </p:spPr>
        <p:txBody>
          <a:bodyPr/>
          <a:lstStyle/>
          <a:p>
            <a:pPr algn="just"/>
            <a:r>
              <a:rPr lang="ru-RU" dirty="0" smtClean="0"/>
              <a:t>Анна родила от Вронского дочку, что вызвало новую бурю сплетен </a:t>
            </a:r>
            <a:r>
              <a:rPr lang="ru-RU" dirty="0" smtClean="0"/>
              <a:t>                           в </a:t>
            </a:r>
            <a:r>
              <a:rPr lang="ru-RU" dirty="0" smtClean="0"/>
              <a:t>обществе.  </a:t>
            </a:r>
          </a:p>
          <a:p>
            <a:pPr algn="just"/>
            <a:r>
              <a:rPr lang="ru-RU" dirty="0" smtClean="0"/>
              <a:t>В Италии Анна пытается отвлечься от петербургских сплетен, Вронский окружает её почтительным отношением, но она скучает по сыну, которому отец сказал, что его мать умерла.  </a:t>
            </a:r>
          </a:p>
          <a:p>
            <a:pPr algn="just"/>
            <a:r>
              <a:rPr lang="ru-RU" dirty="0" smtClean="0"/>
              <a:t>Герои возвращаются в Петербург. Знакомые, которых зовёт Анна в </a:t>
            </a:r>
            <a:r>
              <a:rPr lang="ru-RU" dirty="0" smtClean="0"/>
              <a:t>гости, </a:t>
            </a:r>
            <a:r>
              <a:rPr lang="ru-RU" dirty="0" smtClean="0"/>
              <a:t>под любым предлогом отказываются приходить к ним. Мать Вронского ненавидит Анну и об этом открыто говорит их общим знакомым, с Анной она даже не здоровается.  В театре, куда приходит Анна,  все смеются над ней </a:t>
            </a:r>
            <a:r>
              <a:rPr lang="ru-RU" dirty="0" smtClean="0"/>
              <a:t>    и </a:t>
            </a:r>
            <a:r>
              <a:rPr lang="ru-RU" dirty="0" smtClean="0"/>
              <a:t>шепчутся за её спиной. Положение героини в свете становится невыносимым. У </a:t>
            </a:r>
            <a:r>
              <a:rPr lang="ru-RU" dirty="0" smtClean="0"/>
              <a:t>неё </a:t>
            </a:r>
            <a:r>
              <a:rPr lang="ru-RU" dirty="0" smtClean="0"/>
              <a:t>начинаются нервные срывы. Во всех своих несчастьях она винит возлюбленного Вронского, который не может выносить её нервных срывов, ревности и </a:t>
            </a:r>
            <a:r>
              <a:rPr lang="ru-RU" dirty="0" smtClean="0"/>
              <a:t>пытается, </a:t>
            </a:r>
            <a:r>
              <a:rPr lang="ru-RU" dirty="0" smtClean="0"/>
              <a:t>как можно реже оставаться дома наедине с Анной. </a:t>
            </a:r>
            <a:endParaRPr lang="ru-RU" dirty="0"/>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Долли Облонская </a:t>
            </a:r>
            <a:endParaRPr lang="ru-RU" dirty="0"/>
          </a:p>
        </p:txBody>
      </p:sp>
      <p:sp>
        <p:nvSpPr>
          <p:cNvPr id="4" name="Содержимое 3"/>
          <p:cNvSpPr>
            <a:spLocks noGrp="1"/>
          </p:cNvSpPr>
          <p:nvPr>
            <p:ph sz="half" idx="3"/>
          </p:nvPr>
        </p:nvSpPr>
        <p:spPr>
          <a:xfrm>
            <a:off x="3039073" y="686321"/>
            <a:ext cx="2508123" cy="2400657"/>
          </a:xfrm>
        </p:spPr>
        <p:txBody>
          <a:bodyPr/>
          <a:lstStyle/>
          <a:p>
            <a:pPr algn="just"/>
            <a:r>
              <a:rPr lang="ru-RU" b="1" dirty="0" smtClean="0"/>
              <a:t>Долли Облонская  </a:t>
            </a:r>
            <a:r>
              <a:rPr lang="ru-RU" dirty="0" smtClean="0"/>
              <a:t>- это второстепенный персонаж романа. Она является женой брата Анны Карениной Стивы Облонского. </a:t>
            </a:r>
            <a:r>
              <a:rPr lang="ru-RU" dirty="0" smtClean="0"/>
              <a:t>               У </a:t>
            </a:r>
            <a:r>
              <a:rPr lang="ru-RU" dirty="0" smtClean="0"/>
              <a:t>них 5 детей. Роман начинается </a:t>
            </a:r>
            <a:r>
              <a:rPr lang="ru-RU" dirty="0" smtClean="0"/>
              <a:t>     с </a:t>
            </a:r>
            <a:r>
              <a:rPr lang="ru-RU" dirty="0" smtClean="0"/>
              <a:t>того, что едет мирить пару. Долли узнает, что её муж </a:t>
            </a:r>
            <a:r>
              <a:rPr lang="ru-RU" dirty="0" smtClean="0"/>
              <a:t>                    ей </a:t>
            </a:r>
            <a:r>
              <a:rPr lang="ru-RU" dirty="0" smtClean="0"/>
              <a:t>неверен и хочет развестись. Долли не отвернулась от Анны, </a:t>
            </a:r>
            <a:r>
              <a:rPr lang="ru-RU" dirty="0" smtClean="0"/>
              <a:t>   но </a:t>
            </a:r>
            <a:r>
              <a:rPr lang="ru-RU" dirty="0" smtClean="0"/>
              <a:t>она замечает, что Анна стала нервной, ревнивой и </a:t>
            </a:r>
            <a:r>
              <a:rPr lang="ru-RU" dirty="0" smtClean="0"/>
              <a:t>не-естественной</a:t>
            </a:r>
            <a:r>
              <a:rPr lang="ru-RU" dirty="0" smtClean="0"/>
              <a:t>, утратив свою былую легкость.</a:t>
            </a:r>
            <a:endParaRPr lang="ru-RU" dirty="0"/>
          </a:p>
        </p:txBody>
      </p:sp>
      <p:pic>
        <p:nvPicPr>
          <p:cNvPr id="14339" name="Picture 3" descr="C:\Documents and Settings\Эмма\Рабочий стол\18 января\b875ab13052279180cd0ac671db96d08.jpg"/>
          <p:cNvPicPr>
            <a:picLocks noGrp="1" noChangeAspect="1" noChangeArrowheads="1"/>
          </p:cNvPicPr>
          <p:nvPr>
            <p:ph sz="half" idx="2"/>
          </p:nvPr>
        </p:nvPicPr>
        <p:blipFill>
          <a:blip r:embed="rId2"/>
          <a:srcRect/>
          <a:stretch>
            <a:fillRect/>
          </a:stretch>
        </p:blipFill>
        <p:spPr bwMode="auto">
          <a:xfrm>
            <a:off x="96818" y="550855"/>
            <a:ext cx="2786082"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Стива Облонский</a:t>
            </a:r>
            <a:endParaRPr lang="ru-RU" dirty="0"/>
          </a:p>
        </p:txBody>
      </p:sp>
      <p:sp>
        <p:nvSpPr>
          <p:cNvPr id="4" name="Содержимое 3"/>
          <p:cNvSpPr>
            <a:spLocks noGrp="1"/>
          </p:cNvSpPr>
          <p:nvPr>
            <p:ph sz="half" idx="3"/>
          </p:nvPr>
        </p:nvSpPr>
        <p:spPr>
          <a:xfrm>
            <a:off x="3039073" y="746315"/>
            <a:ext cx="2508123" cy="2031325"/>
          </a:xfrm>
        </p:spPr>
        <p:txBody>
          <a:bodyPr/>
          <a:lstStyle/>
          <a:p>
            <a:pPr algn="just"/>
            <a:r>
              <a:rPr lang="ru-RU" b="1" dirty="0" smtClean="0"/>
              <a:t>Стива Облонский </a:t>
            </a:r>
            <a:r>
              <a:rPr lang="ru-RU" dirty="0" smtClean="0"/>
              <a:t>- муж Долли. Они живут в браке довольно давно. Он изменяет жене, тратит много денег на развлечения, залезая в огромные долги. При этом </a:t>
            </a:r>
            <a:r>
              <a:rPr lang="ru-RU" dirty="0" smtClean="0"/>
              <a:t>Стива - </a:t>
            </a:r>
            <a:r>
              <a:rPr lang="ru-RU" dirty="0" smtClean="0"/>
              <a:t>очень добрый человек, который в любую минуту готов прийти своим друзьям на помощь. В обществе Стиву все любят и уважают, но семейная жизнь несчастливая.</a:t>
            </a:r>
            <a:endParaRPr lang="ru-RU" dirty="0"/>
          </a:p>
        </p:txBody>
      </p:sp>
      <p:pic>
        <p:nvPicPr>
          <p:cNvPr id="15362" name="Picture 2" descr="C:\Documents and Settings\Эмма\Рабочий стол\18 января\unnamed.png"/>
          <p:cNvPicPr>
            <a:picLocks noGrp="1" noChangeAspect="1" noChangeArrowheads="1"/>
          </p:cNvPicPr>
          <p:nvPr>
            <p:ph sz="half" idx="2"/>
          </p:nvPr>
        </p:nvPicPr>
        <p:blipFill>
          <a:blip r:embed="rId2"/>
          <a:srcRect/>
          <a:stretch>
            <a:fillRect/>
          </a:stretch>
        </p:blipFill>
        <p:spPr bwMode="auto">
          <a:xfrm>
            <a:off x="96818" y="550855"/>
            <a:ext cx="2786082"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Левин и Кити</a:t>
            </a:r>
            <a:endParaRPr lang="ru-RU" dirty="0"/>
          </a:p>
        </p:txBody>
      </p:sp>
      <p:sp>
        <p:nvSpPr>
          <p:cNvPr id="4" name="Содержимое 3"/>
          <p:cNvSpPr>
            <a:spLocks noGrp="1"/>
          </p:cNvSpPr>
          <p:nvPr>
            <p:ph sz="half" idx="3"/>
          </p:nvPr>
        </p:nvSpPr>
        <p:spPr>
          <a:xfrm>
            <a:off x="2525710" y="550855"/>
            <a:ext cx="3071833" cy="2585323"/>
          </a:xfrm>
        </p:spPr>
        <p:txBody>
          <a:bodyPr/>
          <a:lstStyle/>
          <a:p>
            <a:pPr algn="ctr"/>
            <a:r>
              <a:rPr lang="ru-RU" dirty="0" smtClean="0"/>
              <a:t>Параллельно с историей Анны Толстой показывает жизнь Долли и Стивы Облонских, Кити и Левина. Семейные отношения у этих пар разные, Толстой описывает, что в каждой семье есть свои горести и радости.</a:t>
            </a:r>
          </a:p>
          <a:p>
            <a:pPr algn="ctr"/>
            <a:r>
              <a:rPr lang="ru-RU" dirty="0" smtClean="0"/>
              <a:t>Трагическим отношениям главных героев Толстой противопоставляет жизнь Кити </a:t>
            </a:r>
            <a:r>
              <a:rPr lang="ru-RU" dirty="0" smtClean="0"/>
              <a:t>             и </a:t>
            </a:r>
            <a:r>
              <a:rPr lang="ru-RU" dirty="0" smtClean="0"/>
              <a:t>Левина, которые нашли </a:t>
            </a:r>
            <a:r>
              <a:rPr lang="ru-RU" dirty="0" smtClean="0"/>
              <a:t>своё </a:t>
            </a:r>
            <a:r>
              <a:rPr lang="ru-RU" dirty="0" smtClean="0"/>
              <a:t>счастье.  Левин сравнивает семью с лодкой, на которую приятно смотреть, но которой сложно управлять, а также жизнь Долли, которая прощает измены  своего мужа ради их  пятерых  детей. </a:t>
            </a:r>
            <a:endParaRPr lang="ru-RU" dirty="0"/>
          </a:p>
        </p:txBody>
      </p:sp>
      <p:pic>
        <p:nvPicPr>
          <p:cNvPr id="16386" name="Picture 2" descr="C:\Documents and Settings\Эмма\Рабочий стол\18 января\39f0d4749569df1054070c330b9700a5.jpg"/>
          <p:cNvPicPr>
            <a:picLocks noGrp="1" noChangeAspect="1" noChangeArrowheads="1"/>
          </p:cNvPicPr>
          <p:nvPr>
            <p:ph sz="half" idx="2"/>
          </p:nvPr>
        </p:nvPicPr>
        <p:blipFill>
          <a:blip r:embed="rId2" cstate="print"/>
          <a:srcRect/>
          <a:stretch>
            <a:fillRect/>
          </a:stretch>
        </p:blipFill>
        <p:spPr bwMode="auto">
          <a:xfrm>
            <a:off x="96818" y="550855"/>
            <a:ext cx="2428892"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69332"/>
          </a:xfrm>
        </p:spPr>
        <p:txBody>
          <a:bodyPr/>
          <a:lstStyle/>
          <a:p>
            <a:pPr algn="ctr"/>
            <a:r>
              <a:rPr lang="ru-RU" sz="2400" dirty="0" smtClean="0"/>
              <a:t>Сегодня на уроке </a:t>
            </a:r>
            <a:endParaRPr lang="ru-RU" dirty="0"/>
          </a:p>
        </p:txBody>
      </p:sp>
      <p:sp>
        <p:nvSpPr>
          <p:cNvPr id="3" name="Текст 2"/>
          <p:cNvSpPr>
            <a:spLocks noGrp="1"/>
          </p:cNvSpPr>
          <p:nvPr>
            <p:ph type="body" idx="1"/>
          </p:nvPr>
        </p:nvSpPr>
        <p:spPr>
          <a:xfrm>
            <a:off x="1802780" y="902345"/>
            <a:ext cx="2952329" cy="430887"/>
          </a:xfrm>
        </p:spPr>
        <p:txBody>
          <a:bodyPr/>
          <a:lstStyle/>
          <a:p>
            <a:r>
              <a:rPr lang="ru-RU" sz="1400" b="1" dirty="0" smtClean="0">
                <a:solidFill>
                  <a:srgbClr val="0070C0"/>
                </a:solidFill>
              </a:rPr>
              <a:t>Проанализируем  роман Л.Н.Толстого «Анна Каренина»</a:t>
            </a:r>
          </a:p>
        </p:txBody>
      </p:sp>
      <p:sp>
        <p:nvSpPr>
          <p:cNvPr id="4" name="Овал 3"/>
          <p:cNvSpPr/>
          <p:nvPr/>
        </p:nvSpPr>
        <p:spPr>
          <a:xfrm>
            <a:off x="1082701" y="830337"/>
            <a:ext cx="504000" cy="504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ru-RU" sz="2800" b="1" dirty="0"/>
          </a:p>
        </p:txBody>
      </p:sp>
      <p:sp>
        <p:nvSpPr>
          <p:cNvPr id="5" name="Овал 4"/>
          <p:cNvSpPr/>
          <p:nvPr/>
        </p:nvSpPr>
        <p:spPr>
          <a:xfrm>
            <a:off x="1082701" y="1550417"/>
            <a:ext cx="504000" cy="504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ru-RU" b="1" dirty="0"/>
          </a:p>
        </p:txBody>
      </p:sp>
      <p:sp>
        <p:nvSpPr>
          <p:cNvPr id="7" name="Текст 2"/>
          <p:cNvSpPr txBox="1">
            <a:spLocks/>
          </p:cNvSpPr>
          <p:nvPr/>
        </p:nvSpPr>
        <p:spPr>
          <a:xfrm>
            <a:off x="1802780" y="1622425"/>
            <a:ext cx="2952328" cy="430887"/>
          </a:xfrm>
          <a:prstGeom prst="rect">
            <a:avLst/>
          </a:prstGeom>
        </p:spPr>
        <p:txBody>
          <a:bodyPr wrap="square" lIns="0" tIns="0" rIns="0" bIns="0">
            <a:spAutoFit/>
          </a:bodyPr>
          <a:lstStyle>
            <a:lvl1pPr marL="0">
              <a:defRPr sz="1200" b="0" i="0">
                <a:solidFill>
                  <a:srgbClr val="231F2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1200"/>
              </a:spcBef>
            </a:pPr>
            <a:r>
              <a:rPr lang="ru-RU" sz="1400" b="1" kern="0" dirty="0" smtClean="0">
                <a:solidFill>
                  <a:srgbClr val="0070C0"/>
                </a:solidFill>
              </a:rPr>
              <a:t>Кратко охарактеризуем главных героев романа</a:t>
            </a:r>
            <a:endParaRPr lang="ru-RU" sz="1400" b="1" kern="0" dirty="0">
              <a:solidFill>
                <a:srgbClr val="0070C0"/>
              </a:solidFill>
            </a:endParaRPr>
          </a:p>
        </p:txBody>
      </p:sp>
    </p:spTree>
    <p:extLst>
      <p:ext uri="{BB962C8B-B14F-4D97-AF65-F5344CB8AC3E}">
        <p14:creationId xmlns:p14="http://schemas.microsoft.com/office/powerpoint/2010/main" val="419555891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err="1" smtClean="0"/>
              <a:t>Бетси</a:t>
            </a:r>
            <a:r>
              <a:rPr lang="ru-RU" dirty="0" smtClean="0"/>
              <a:t> Тверская</a:t>
            </a:r>
            <a:endParaRPr lang="ru-RU" dirty="0"/>
          </a:p>
        </p:txBody>
      </p:sp>
      <p:sp>
        <p:nvSpPr>
          <p:cNvPr id="4" name="Содержимое 3"/>
          <p:cNvSpPr>
            <a:spLocks noGrp="1"/>
          </p:cNvSpPr>
          <p:nvPr>
            <p:ph sz="half" idx="3"/>
          </p:nvPr>
        </p:nvSpPr>
        <p:spPr>
          <a:xfrm>
            <a:off x="2991047" y="614313"/>
            <a:ext cx="2628157" cy="2400657"/>
          </a:xfrm>
        </p:spPr>
        <p:txBody>
          <a:bodyPr/>
          <a:lstStyle/>
          <a:p>
            <a:pPr algn="just"/>
            <a:r>
              <a:rPr lang="ru-RU" b="1" dirty="0" err="1" smtClean="0"/>
              <a:t>Бетси</a:t>
            </a:r>
            <a:r>
              <a:rPr lang="ru-RU" b="1" dirty="0" smtClean="0"/>
              <a:t> </a:t>
            </a:r>
            <a:r>
              <a:rPr lang="ru-RU" dirty="0" smtClean="0"/>
              <a:t> - это второстепенная героиня романа. Она является подругой Анны, с которой </a:t>
            </a:r>
            <a:r>
              <a:rPr lang="ru-RU" dirty="0" smtClean="0"/>
              <a:t>состоит             </a:t>
            </a:r>
            <a:r>
              <a:rPr lang="ru-RU" dirty="0" smtClean="0"/>
              <a:t>в родственных отношениях. Она красива и умна. К ней в дом приходят влиятельные люди Петербурга. Поначалу Бетси помогает Анне тайно </a:t>
            </a:r>
            <a:r>
              <a:rPr lang="ru-RU" dirty="0" smtClean="0"/>
              <a:t>встречаться           </a:t>
            </a:r>
            <a:r>
              <a:rPr lang="ru-RU" dirty="0" smtClean="0"/>
              <a:t>с Вронским, но когда Анна уходит от мужа ради любимого, Бетси отворачивается от подруги </a:t>
            </a:r>
            <a:r>
              <a:rPr lang="ru-RU" dirty="0" smtClean="0"/>
              <a:t>                      и </a:t>
            </a:r>
            <a:r>
              <a:rPr lang="ru-RU" dirty="0" smtClean="0"/>
              <a:t>осуждает её. Дружба двух женщин заканчивается.  </a:t>
            </a:r>
            <a:endParaRPr lang="ru-RU" dirty="0"/>
          </a:p>
        </p:txBody>
      </p:sp>
      <p:pic>
        <p:nvPicPr>
          <p:cNvPr id="1026" name="Picture 2" descr="C:\Documents and Settings\Эмма\Рабочий стол\18 января\unnamed.jpg"/>
          <p:cNvPicPr>
            <a:picLocks noGrp="1" noChangeAspect="1" noChangeArrowheads="1"/>
          </p:cNvPicPr>
          <p:nvPr>
            <p:ph sz="half" idx="2"/>
          </p:nvPr>
        </p:nvPicPr>
        <p:blipFill>
          <a:blip r:embed="rId2"/>
          <a:srcRect/>
          <a:stretch>
            <a:fillRect/>
          </a:stretch>
        </p:blipFill>
        <p:spPr bwMode="auto">
          <a:xfrm>
            <a:off x="96818" y="622293"/>
            <a:ext cx="2786082" cy="250033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59160" y="670002"/>
            <a:ext cx="5438383" cy="2309745"/>
          </a:xfrm>
          <a:prstGeom prst="rect">
            <a:avLst/>
          </a:prstGeom>
          <a:noFill/>
          <a:ln w="9525" cap="flat">
            <a:noFill/>
            <a:round/>
            <a:headEnd/>
            <a:tailEnd/>
          </a:ln>
          <a:effectLst/>
        </p:spPr>
        <p:txBody>
          <a:bodyPr lIns="50670" tIns="25335" rIns="50670" bIns="25335"/>
          <a:lstStyle/>
          <a:p>
            <a:pPr algn="just">
              <a:spcBef>
                <a:spcPts val="296"/>
              </a:spcBef>
              <a:spcAft>
                <a:spcPts val="802"/>
              </a:spcAft>
              <a:tabLst>
                <a:tab pos="407556" algn="l"/>
                <a:tab pos="815111" algn="l"/>
                <a:tab pos="1222667" algn="l"/>
                <a:tab pos="1630223" algn="l"/>
                <a:tab pos="2037779" algn="l"/>
                <a:tab pos="2445334" algn="l"/>
                <a:tab pos="2852890" algn="l"/>
                <a:tab pos="3260446" algn="l"/>
                <a:tab pos="3668001" algn="l"/>
                <a:tab pos="4075557" algn="l"/>
                <a:tab pos="4483113" algn="l"/>
              </a:tabLst>
            </a:pPr>
            <a:r>
              <a:rPr lang="ru-RU" sz="1500" dirty="0" smtClean="0">
                <a:solidFill>
                  <a:srgbClr val="000000"/>
                </a:solidFill>
                <a:latin typeface="Arial" panose="020B0604020202020204" pitchFamily="34" charset="0"/>
                <a:ea typeface="Microsoft YaHei" charset="0"/>
                <a:cs typeface="Arial" panose="020B0604020202020204" pitchFamily="34" charset="0"/>
              </a:rPr>
              <a:t>Вронский </a:t>
            </a:r>
            <a:r>
              <a:rPr lang="ru-RU" sz="1500" dirty="0" smtClean="0">
                <a:solidFill>
                  <a:srgbClr val="000000"/>
                </a:solidFill>
                <a:latin typeface="Arial" panose="020B0604020202020204" pitchFamily="34" charset="0"/>
                <a:ea typeface="Microsoft YaHei" charset="0"/>
                <a:cs typeface="Arial" panose="020B0604020202020204" pitchFamily="34" charset="0"/>
              </a:rPr>
              <a:t>и Анна все чаще и чаще ссорятся. Запутавшись </a:t>
            </a:r>
            <a:r>
              <a:rPr lang="ru-RU" sz="1500" dirty="0" smtClean="0">
                <a:solidFill>
                  <a:srgbClr val="000000"/>
                </a:solidFill>
                <a:latin typeface="Arial" panose="020B0604020202020204" pitchFamily="34" charset="0"/>
                <a:ea typeface="Microsoft YaHei" charset="0"/>
                <a:cs typeface="Arial" panose="020B0604020202020204" pitchFamily="34" charset="0"/>
              </a:rPr>
              <a:t>  в </a:t>
            </a:r>
            <a:r>
              <a:rPr lang="ru-RU" sz="1500" dirty="0" smtClean="0">
                <a:solidFill>
                  <a:srgbClr val="000000"/>
                </a:solidFill>
                <a:latin typeface="Arial" panose="020B0604020202020204" pitchFamily="34" charset="0"/>
                <a:ea typeface="Microsoft YaHei" charset="0"/>
                <a:cs typeface="Arial" panose="020B0604020202020204" pitchFamily="34" charset="0"/>
              </a:rPr>
              <a:t>отношениях, Анна хочет отомстить Вронскому, заставить его раскаяться и понять, что он её сильно любит. Она идёт на железнодорожную станцию и бросается под поезд</a:t>
            </a:r>
            <a:r>
              <a:rPr lang="ru-RU" sz="1500" dirty="0" smtClean="0">
                <a:solidFill>
                  <a:srgbClr val="000000"/>
                </a:solidFill>
                <a:latin typeface="Arial" panose="020B0604020202020204" pitchFamily="34" charset="0"/>
                <a:ea typeface="Microsoft YaHei" charset="0"/>
                <a:cs typeface="Arial" panose="020B0604020202020204" pitchFamily="34" charset="0"/>
              </a:rPr>
              <a:t>.</a:t>
            </a:r>
          </a:p>
          <a:p>
            <a:pPr algn="just">
              <a:spcBef>
                <a:spcPts val="296"/>
              </a:spcBef>
              <a:spcAft>
                <a:spcPts val="802"/>
              </a:spcAft>
              <a:tabLst>
                <a:tab pos="407556" algn="l"/>
                <a:tab pos="815111" algn="l"/>
                <a:tab pos="1222667" algn="l"/>
                <a:tab pos="1630223" algn="l"/>
                <a:tab pos="2037779" algn="l"/>
                <a:tab pos="2445334" algn="l"/>
                <a:tab pos="2852890" algn="l"/>
                <a:tab pos="3260446" algn="l"/>
                <a:tab pos="3668001" algn="l"/>
                <a:tab pos="4075557" algn="l"/>
                <a:tab pos="4483113" algn="l"/>
              </a:tabLst>
            </a:pPr>
            <a:r>
              <a:rPr lang="ru-RU" sz="1400" b="1" i="1" dirty="0" smtClean="0">
                <a:solidFill>
                  <a:schemeClr val="tx2"/>
                </a:solidFill>
                <a:latin typeface="Arial" panose="020B0604020202020204" pitchFamily="34" charset="0"/>
                <a:ea typeface="Microsoft YaHei" charset="0"/>
                <a:cs typeface="Arial" panose="020B0604020202020204" pitchFamily="34" charset="0"/>
              </a:rPr>
              <a:t>«</a:t>
            </a:r>
            <a:r>
              <a:rPr lang="ru-RU" sz="1400" b="1" i="1" dirty="0">
                <a:solidFill>
                  <a:schemeClr val="tx2"/>
                </a:solidFill>
                <a:latin typeface="Arial" panose="020B0604020202020204" pitchFamily="34" charset="0"/>
                <a:ea typeface="Microsoft YaHei" charset="0"/>
                <a:cs typeface="Arial" panose="020B0604020202020204" pitchFamily="34" charset="0"/>
              </a:rPr>
              <a:t>Разве все мы не брошены на свет затем только, чтобы ненавидеть друг друга и потому мучить себя и других</a:t>
            </a:r>
            <a:r>
              <a:rPr lang="ru-RU" sz="1400" b="1" i="1" dirty="0" smtClean="0">
                <a:solidFill>
                  <a:schemeClr val="tx2"/>
                </a:solidFill>
                <a:latin typeface="Arial" panose="020B0604020202020204" pitchFamily="34" charset="0"/>
                <a:ea typeface="Microsoft YaHei" charset="0"/>
                <a:cs typeface="Arial" panose="020B0604020202020204" pitchFamily="34" charset="0"/>
              </a:rPr>
              <a:t>? </a:t>
            </a:r>
            <a:r>
              <a:rPr lang="ru-RU" sz="1400" b="1" i="1" dirty="0">
                <a:solidFill>
                  <a:schemeClr val="tx2"/>
                </a:solidFill>
                <a:latin typeface="Arial" panose="020B0604020202020204" pitchFamily="34" charset="0"/>
                <a:ea typeface="Microsoft YaHei" charset="0"/>
                <a:cs typeface="Arial" panose="020B0604020202020204" pitchFamily="34" charset="0"/>
              </a:rPr>
              <a:t>Все неправда, все ложь, все обман, все зло</a:t>
            </a:r>
            <a:r>
              <a:rPr lang="ru-RU" sz="1400" b="1" i="1" dirty="0" smtClean="0">
                <a:solidFill>
                  <a:schemeClr val="tx2"/>
                </a:solidFill>
                <a:latin typeface="Arial" panose="020B0604020202020204" pitchFamily="34" charset="0"/>
                <a:ea typeface="Microsoft YaHei" charset="0"/>
                <a:cs typeface="Arial" panose="020B0604020202020204" pitchFamily="34" charset="0"/>
              </a:rPr>
              <a:t>!..», </a:t>
            </a:r>
            <a:r>
              <a:rPr lang="ru-RU" sz="1400" dirty="0" smtClean="0">
                <a:solidFill>
                  <a:srgbClr val="000000"/>
                </a:solidFill>
                <a:latin typeface="Arial" panose="020B0604020202020204" pitchFamily="34" charset="0"/>
                <a:ea typeface="Microsoft YaHei" charset="0"/>
                <a:cs typeface="Arial" panose="020B0604020202020204" pitchFamily="34" charset="0"/>
              </a:rPr>
              <a:t>- так говорит Анна Каренина. </a:t>
            </a:r>
            <a:endParaRPr lang="ru-RU" sz="1400" dirty="0">
              <a:solidFill>
                <a:srgbClr val="000000"/>
              </a:solidFill>
              <a:latin typeface="Arial" panose="020B0604020202020204" pitchFamily="34" charset="0"/>
              <a:ea typeface="Microsoft YaHei" charset="0"/>
              <a:cs typeface="Arial" panose="020B0604020202020204" pitchFamily="34" charset="0"/>
            </a:endParaRPr>
          </a:p>
          <a:p>
            <a:pPr>
              <a:spcBef>
                <a:spcPts val="296"/>
              </a:spcBef>
              <a:spcAft>
                <a:spcPts val="802"/>
              </a:spcAft>
              <a:tabLst>
                <a:tab pos="407556" algn="l"/>
                <a:tab pos="815111" algn="l"/>
                <a:tab pos="1222667" algn="l"/>
                <a:tab pos="1630223" algn="l"/>
                <a:tab pos="2037779" algn="l"/>
                <a:tab pos="2445334" algn="l"/>
                <a:tab pos="2852890" algn="l"/>
                <a:tab pos="3260446" algn="l"/>
                <a:tab pos="3668001" algn="l"/>
                <a:tab pos="4075557" algn="l"/>
                <a:tab pos="4483113" algn="l"/>
              </a:tabLst>
            </a:pPr>
            <a:r>
              <a:rPr lang="ru-RU" sz="1400" dirty="0">
                <a:solidFill>
                  <a:srgbClr val="000000"/>
                </a:solidFill>
                <a:latin typeface="Arial" panose="020B0604020202020204" pitchFamily="34" charset="0"/>
                <a:ea typeface="Microsoft YaHei" charset="0"/>
                <a:cs typeface="Arial" panose="020B0604020202020204" pitchFamily="34" charset="0"/>
              </a:rPr>
              <a:t>       </a:t>
            </a:r>
          </a:p>
          <a:p>
            <a:pPr>
              <a:spcBef>
                <a:spcPts val="296"/>
              </a:spcBef>
              <a:spcAft>
                <a:spcPts val="802"/>
              </a:spcAft>
              <a:tabLst>
                <a:tab pos="407556" algn="l"/>
                <a:tab pos="815111" algn="l"/>
                <a:tab pos="1222667" algn="l"/>
                <a:tab pos="1630223" algn="l"/>
                <a:tab pos="2037779" algn="l"/>
                <a:tab pos="2445334" algn="l"/>
                <a:tab pos="2852890" algn="l"/>
                <a:tab pos="3260446" algn="l"/>
                <a:tab pos="3668001" algn="l"/>
                <a:tab pos="4075557" algn="l"/>
                <a:tab pos="4483113" algn="l"/>
              </a:tabLst>
            </a:pPr>
            <a:endParaRPr lang="ru-RU" sz="1500" dirty="0">
              <a:solidFill>
                <a:srgbClr val="000000"/>
              </a:solidFill>
              <a:latin typeface="Arial" panose="020B0604020202020204" pitchFamily="34" charset="0"/>
              <a:ea typeface="Microsoft YaHei" charset="0"/>
              <a:cs typeface="Arial" panose="020B0604020202020204" pitchFamily="34" charset="0"/>
            </a:endParaRPr>
          </a:p>
        </p:txBody>
      </p:sp>
      <p:sp>
        <p:nvSpPr>
          <p:cNvPr id="43010" name="Rectangle 2"/>
          <p:cNvSpPr>
            <a:spLocks noGrp="1" noChangeArrowheads="1"/>
          </p:cNvSpPr>
          <p:nvPr>
            <p:ph type="title" idx="4294967295"/>
          </p:nvPr>
        </p:nvSpPr>
        <p:spPr>
          <a:xfrm>
            <a:off x="288290" y="89384"/>
            <a:ext cx="5189220" cy="482052"/>
          </a:xfrm>
          <a:ln/>
        </p:spPr>
        <p:txBody>
          <a:bodyPr tIns="25335" rIns="50670" bIns="25335" anchor="t"/>
          <a:lstStyle/>
          <a:p>
            <a:pPr algn="ctr">
              <a:tabLst>
                <a:tab pos="407556" algn="l"/>
                <a:tab pos="815111" algn="l"/>
                <a:tab pos="1222667" algn="l"/>
                <a:tab pos="1630223" algn="l"/>
                <a:tab pos="2037779" algn="l"/>
                <a:tab pos="2445334" algn="l"/>
                <a:tab pos="2852890" algn="l"/>
                <a:tab pos="3260446" algn="l"/>
                <a:tab pos="3668001" algn="l"/>
                <a:tab pos="4075557" algn="l"/>
                <a:tab pos="4483113" algn="l"/>
              </a:tabLst>
            </a:pPr>
            <a:r>
              <a:rPr lang="ru-RU" sz="2800" dirty="0"/>
              <a:t>Трагедия Анны Карениной</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Финал романа</a:t>
            </a:r>
            <a:endParaRPr lang="ru-RU" dirty="0"/>
          </a:p>
        </p:txBody>
      </p:sp>
      <p:sp>
        <p:nvSpPr>
          <p:cNvPr id="3" name="Текст 2"/>
          <p:cNvSpPr>
            <a:spLocks noGrp="1"/>
          </p:cNvSpPr>
          <p:nvPr>
            <p:ph type="body" idx="1"/>
          </p:nvPr>
        </p:nvSpPr>
        <p:spPr/>
        <p:txBody>
          <a:bodyPr/>
          <a:lstStyle/>
          <a:p>
            <a:endParaRPr lang="ru-RU" dirty="0"/>
          </a:p>
        </p:txBody>
      </p:sp>
      <p:pic>
        <p:nvPicPr>
          <p:cNvPr id="4" name="Picture 3"/>
          <p:cNvPicPr>
            <a:picLocks noChangeAspect="1" noChangeArrowheads="1"/>
          </p:cNvPicPr>
          <p:nvPr/>
        </p:nvPicPr>
        <p:blipFill>
          <a:blip r:embed="rId2"/>
          <a:srcRect/>
          <a:stretch>
            <a:fillRect/>
          </a:stretch>
        </p:blipFill>
        <p:spPr bwMode="auto">
          <a:xfrm>
            <a:off x="96818" y="550855"/>
            <a:ext cx="5572164" cy="2571768"/>
          </a:xfrm>
          <a:prstGeom prst="rect">
            <a:avLst/>
          </a:prstGeom>
          <a:noFill/>
          <a:ln w="9525" cap="flat">
            <a:noFill/>
            <a:round/>
            <a:headEnd/>
            <a:tailEnd/>
          </a:ln>
          <a:effectLst/>
        </p:spPr>
      </p:pic>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Итог</a:t>
            </a:r>
            <a:endParaRPr lang="ru-RU" dirty="0"/>
          </a:p>
        </p:txBody>
      </p:sp>
      <p:sp>
        <p:nvSpPr>
          <p:cNvPr id="4" name="Содержимое 3"/>
          <p:cNvSpPr>
            <a:spLocks noGrp="1"/>
          </p:cNvSpPr>
          <p:nvPr>
            <p:ph sz="half" idx="3"/>
          </p:nvPr>
        </p:nvSpPr>
        <p:spPr>
          <a:xfrm>
            <a:off x="2954908" y="479418"/>
            <a:ext cx="2714643" cy="2585323"/>
          </a:xfrm>
        </p:spPr>
        <p:txBody>
          <a:bodyPr/>
          <a:lstStyle/>
          <a:p>
            <a:endParaRPr lang="ru-RU" dirty="0" smtClean="0"/>
          </a:p>
          <a:p>
            <a:pPr algn="just"/>
            <a:r>
              <a:rPr lang="ru-RU" dirty="0" smtClean="0"/>
              <a:t>В чём смысл романа? Тема этого </a:t>
            </a:r>
            <a:r>
              <a:rPr lang="ru-RU" dirty="0" smtClean="0"/>
              <a:t>произведения - любовь, </a:t>
            </a:r>
            <a:r>
              <a:rPr lang="ru-RU" dirty="0" smtClean="0"/>
              <a:t>одиночество, светская жизнь того времени. </a:t>
            </a:r>
          </a:p>
          <a:p>
            <a:pPr algn="just"/>
            <a:r>
              <a:rPr lang="ru-RU" dirty="0" smtClean="0"/>
              <a:t>Толстой оправдывает свою героиню, которая ради любви не побоялась бросить вызов лицемерному  обществу, не стала тайно обманывать мужа, как это делали другие «уважаемые светские дамы». Однако Толстой осуждает героиню, ведь ради личного счастья она разрушила семью, причинив боль сыну и мужу.</a:t>
            </a:r>
            <a:endParaRPr lang="ru-RU" dirty="0"/>
          </a:p>
        </p:txBody>
      </p:sp>
      <p:pic>
        <p:nvPicPr>
          <p:cNvPr id="17410" name="Picture 2" descr="C:\Documents and Settings\Эмма\Рабочий стол\18 января\w670.jpg"/>
          <p:cNvPicPr>
            <a:picLocks noGrp="1" noChangeAspect="1" noChangeArrowheads="1"/>
          </p:cNvPicPr>
          <p:nvPr>
            <p:ph sz="half" idx="2"/>
          </p:nvPr>
        </p:nvPicPr>
        <p:blipFill>
          <a:blip r:embed="rId2"/>
          <a:srcRect/>
          <a:stretch>
            <a:fillRect/>
          </a:stretch>
        </p:blipFill>
        <p:spPr bwMode="auto">
          <a:xfrm>
            <a:off x="96818" y="550855"/>
            <a:ext cx="2786082"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smtClean="0"/>
              <a:t>Задание для самостоятельной работы</a:t>
            </a:r>
            <a:endParaRPr lang="ru-RU" dirty="0"/>
          </a:p>
        </p:txBody>
      </p:sp>
      <p:sp>
        <p:nvSpPr>
          <p:cNvPr id="3" name="Текст 2"/>
          <p:cNvSpPr>
            <a:spLocks noGrp="1"/>
          </p:cNvSpPr>
          <p:nvPr>
            <p:ph type="body" idx="1"/>
          </p:nvPr>
        </p:nvSpPr>
        <p:spPr>
          <a:xfrm>
            <a:off x="127246" y="758329"/>
            <a:ext cx="5491958" cy="646331"/>
          </a:xfrm>
        </p:spPr>
        <p:txBody>
          <a:bodyPr/>
          <a:lstStyle/>
          <a:p>
            <a:pPr marL="342900" indent="-342900" algn="ctr"/>
            <a:r>
              <a:rPr lang="ru-RU" sz="1400" dirty="0" smtClean="0"/>
              <a:t>Прочитайте роман «Анна Каренина» и ответьте на вопрос</a:t>
            </a:r>
          </a:p>
          <a:p>
            <a:pPr marL="342900" indent="-342900" algn="ctr"/>
            <a:r>
              <a:rPr lang="ru-RU" sz="1400" dirty="0" smtClean="0"/>
              <a:t> № 13 на странице 54 учебника </a:t>
            </a:r>
            <a:r>
              <a:rPr lang="ru-RU" sz="1400" smtClean="0"/>
              <a:t>по </a:t>
            </a:r>
            <a:r>
              <a:rPr lang="ru-RU" sz="1400" smtClean="0"/>
              <a:t>литературе</a:t>
            </a:r>
            <a:endParaRPr lang="ru-RU" sz="1400" dirty="0" smtClean="0"/>
          </a:p>
          <a:p>
            <a:pPr marL="342900" indent="-342900" algn="ctr">
              <a:buAutoNum type="arabicPeriod"/>
            </a:pPr>
            <a:endParaRPr lang="ru-RU" sz="1400" dirty="0" smtClean="0"/>
          </a:p>
        </p:txBody>
      </p:sp>
      <p:pic>
        <p:nvPicPr>
          <p:cNvPr id="4" name="Picture 2" descr="C:\Users\Lenovo\Desktop\IMG_20200916_200121_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764" y="1334393"/>
            <a:ext cx="2569583" cy="1586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История создания</a:t>
            </a:r>
            <a:endParaRPr lang="ru-RU" dirty="0"/>
          </a:p>
        </p:txBody>
      </p:sp>
      <p:sp>
        <p:nvSpPr>
          <p:cNvPr id="4" name="Содержимое 3"/>
          <p:cNvSpPr>
            <a:spLocks noGrp="1"/>
          </p:cNvSpPr>
          <p:nvPr>
            <p:ph sz="half" idx="3"/>
          </p:nvPr>
        </p:nvSpPr>
        <p:spPr>
          <a:xfrm>
            <a:off x="2882900" y="614313"/>
            <a:ext cx="2736304" cy="2516073"/>
          </a:xfrm>
        </p:spPr>
        <p:txBody>
          <a:bodyPr/>
          <a:lstStyle/>
          <a:p>
            <a:pPr algn="just">
              <a:spcBef>
                <a:spcPts val="300"/>
              </a:spcBef>
            </a:pPr>
            <a:r>
              <a:rPr lang="ru-RU" dirty="0" smtClean="0">
                <a:solidFill>
                  <a:srgbClr val="000000"/>
                </a:solidFill>
                <a:latin typeface="Constantia" charset="0"/>
                <a:ea typeface="Microsoft YaHei" charset="0"/>
                <a:cs typeface="Microsoft YaHei" charset="0"/>
              </a:rPr>
              <a:t>24 февраля 1870 года Лев Николаевич Толстой задумал роман о семейной  жизни и отношениях современников, но к реализации своего замысла приступил лишь в феврале 1873 года. Роман издавался по частям, первая из которых была напечатана в 1875 году в</a:t>
            </a:r>
          </a:p>
          <a:p>
            <a:pPr algn="just">
              <a:spcBef>
                <a:spcPts val="300"/>
              </a:spcBef>
            </a:pPr>
            <a:r>
              <a:rPr lang="ru-RU" dirty="0" smtClean="0">
                <a:solidFill>
                  <a:srgbClr val="000000"/>
                </a:solidFill>
                <a:latin typeface="Constantia" charset="0"/>
                <a:ea typeface="Microsoft YaHei" charset="0"/>
                <a:cs typeface="Microsoft YaHei" charset="0"/>
              </a:rPr>
              <a:t> «Русском вестнике». </a:t>
            </a:r>
          </a:p>
          <a:p>
            <a:pPr algn="just">
              <a:spcBef>
                <a:spcPts val="300"/>
              </a:spcBef>
            </a:pPr>
            <a:r>
              <a:rPr lang="ru-RU" dirty="0" smtClean="0">
                <a:solidFill>
                  <a:srgbClr val="000000"/>
                </a:solidFill>
                <a:latin typeface="Constantia" charset="0"/>
                <a:ea typeface="Microsoft YaHei" charset="0"/>
                <a:cs typeface="Microsoft YaHei" charset="0"/>
              </a:rPr>
              <a:t>Постепенно роман превращался в </a:t>
            </a:r>
            <a:r>
              <a:rPr lang="ru-RU" dirty="0" smtClean="0">
                <a:solidFill>
                  <a:srgbClr val="000000"/>
                </a:solidFill>
                <a:latin typeface="Constantia" charset="0"/>
                <a:ea typeface="Microsoft YaHei" charset="0"/>
                <a:cs typeface="Microsoft YaHei" charset="0"/>
              </a:rPr>
              <a:t> </a:t>
            </a:r>
            <a:r>
              <a:rPr lang="ru-RU" dirty="0" smtClean="0">
                <a:solidFill>
                  <a:srgbClr val="000000"/>
                </a:solidFill>
                <a:latin typeface="Constantia" charset="0"/>
                <a:ea typeface="Microsoft YaHei" charset="0"/>
                <a:cs typeface="Microsoft YaHei" charset="0"/>
              </a:rPr>
              <a:t>фундаментальный труд, получивший огромный успех. </a:t>
            </a:r>
          </a:p>
          <a:p>
            <a:pPr algn="just">
              <a:spcBef>
                <a:spcPts val="300"/>
              </a:spcBef>
            </a:pPr>
            <a:r>
              <a:rPr lang="ru-RU" dirty="0" smtClean="0">
                <a:solidFill>
                  <a:srgbClr val="000000"/>
                </a:solidFill>
                <a:latin typeface="Constantia" charset="0"/>
                <a:ea typeface="Microsoft YaHei" charset="0"/>
                <a:cs typeface="Microsoft YaHei" charset="0"/>
              </a:rPr>
              <a:t>Продолжение романа современники писателя ждали с нетерпением.</a:t>
            </a:r>
            <a:endParaRPr lang="ru-RU" dirty="0"/>
          </a:p>
        </p:txBody>
      </p:sp>
      <p:pic>
        <p:nvPicPr>
          <p:cNvPr id="2050" name="Picture 2" descr="C:\Documents and Settings\Эмма\Рабочий стол\18 января\085ce4694e9acce03d7854bea272be30.jpg"/>
          <p:cNvPicPr>
            <a:picLocks noGrp="1" noChangeAspect="1" noChangeArrowheads="1"/>
          </p:cNvPicPr>
          <p:nvPr>
            <p:ph sz="half" idx="2"/>
          </p:nvPr>
        </p:nvPicPr>
        <p:blipFill>
          <a:blip r:embed="rId2"/>
          <a:srcRect/>
          <a:stretch>
            <a:fillRect/>
          </a:stretch>
        </p:blipFill>
        <p:spPr bwMode="auto">
          <a:xfrm>
            <a:off x="167116" y="562825"/>
            <a:ext cx="2571768"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Экранизация знаменитого романа </a:t>
            </a:r>
            <a:endParaRPr lang="ru-RU" dirty="0"/>
          </a:p>
        </p:txBody>
      </p:sp>
      <p:pic>
        <p:nvPicPr>
          <p:cNvPr id="3074" name="Picture 2" descr="C:\Documents and Settings\Эмма\Рабочий стол\18 января\poster72954_1.jpg"/>
          <p:cNvPicPr>
            <a:picLocks noGrp="1" noChangeAspect="1" noChangeArrowheads="1"/>
          </p:cNvPicPr>
          <p:nvPr>
            <p:ph sz="half" idx="2"/>
          </p:nvPr>
        </p:nvPicPr>
        <p:blipFill>
          <a:blip r:embed="rId2"/>
          <a:srcRect/>
          <a:stretch>
            <a:fillRect/>
          </a:stretch>
        </p:blipFill>
        <p:spPr bwMode="auto">
          <a:xfrm>
            <a:off x="119048" y="562825"/>
            <a:ext cx="2857520" cy="2571768"/>
          </a:xfrm>
          <a:prstGeom prst="rect">
            <a:avLst/>
          </a:prstGeom>
          <a:noFill/>
        </p:spPr>
      </p:pic>
      <p:pic>
        <p:nvPicPr>
          <p:cNvPr id="3075" name="Picture 3" descr="C:\Documents and Settings\Эмма\Рабочий стол\18 января\annakarenina_4.jpg"/>
          <p:cNvPicPr>
            <a:picLocks noGrp="1" noChangeAspect="1" noChangeArrowheads="1"/>
          </p:cNvPicPr>
          <p:nvPr>
            <p:ph sz="half" idx="3"/>
          </p:nvPr>
        </p:nvPicPr>
        <p:blipFill>
          <a:blip r:embed="rId3"/>
          <a:srcRect/>
          <a:stretch>
            <a:fillRect/>
          </a:stretch>
        </p:blipFill>
        <p:spPr bwMode="auto">
          <a:xfrm>
            <a:off x="2976568" y="562825"/>
            <a:ext cx="2714644"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Анна Аркадьевна Каренина</a:t>
            </a:r>
            <a:endParaRPr lang="ru-RU" dirty="0"/>
          </a:p>
        </p:txBody>
      </p:sp>
      <p:sp>
        <p:nvSpPr>
          <p:cNvPr id="4" name="Содержимое 3"/>
          <p:cNvSpPr>
            <a:spLocks noGrp="1"/>
          </p:cNvSpPr>
          <p:nvPr>
            <p:ph sz="half" idx="3"/>
          </p:nvPr>
        </p:nvSpPr>
        <p:spPr>
          <a:xfrm>
            <a:off x="2969387" y="542305"/>
            <a:ext cx="2628157" cy="2585323"/>
          </a:xfrm>
        </p:spPr>
        <p:txBody>
          <a:bodyPr/>
          <a:lstStyle/>
          <a:p>
            <a:pPr algn="just"/>
            <a:r>
              <a:rPr lang="ru-RU" b="1" dirty="0" smtClean="0"/>
              <a:t>Анна Каренина </a:t>
            </a:r>
            <a:r>
              <a:rPr lang="ru-RU" dirty="0" smtClean="0"/>
              <a:t>- главная героиня романа. Она умна, очень красива, отличается особой грациозностью </a:t>
            </a:r>
            <a:r>
              <a:rPr lang="en-US" dirty="0" smtClean="0"/>
              <a:t>        </a:t>
            </a:r>
            <a:r>
              <a:rPr lang="ru-RU" dirty="0" smtClean="0"/>
              <a:t>и </a:t>
            </a:r>
            <a:r>
              <a:rPr lang="ru-RU" dirty="0" smtClean="0"/>
              <a:t>умением держать себя в высшем обществе. Она замужем за известным высокопоставленным чиновником Алексеем Карениным. </a:t>
            </a:r>
          </a:p>
          <a:p>
            <a:pPr algn="just"/>
            <a:r>
              <a:rPr lang="ru-RU" dirty="0" smtClean="0"/>
              <a:t>У них растет сын Серёжа, в котором Анна души не чает.  Муж намного старше её, она вышла замуж за  него не по любви,  но всегда </a:t>
            </a:r>
            <a:r>
              <a:rPr lang="en-US" dirty="0" smtClean="0"/>
              <a:t>                  </a:t>
            </a:r>
            <a:r>
              <a:rPr lang="ru-RU" dirty="0" smtClean="0"/>
              <a:t>с </a:t>
            </a:r>
            <a:r>
              <a:rPr lang="ru-RU" dirty="0" smtClean="0"/>
              <a:t>уважением относилась к нему.</a:t>
            </a:r>
          </a:p>
          <a:p>
            <a:pPr algn="just"/>
            <a:r>
              <a:rPr lang="ru-RU" dirty="0" smtClean="0"/>
              <a:t>Жизнь Анны внезапно </a:t>
            </a:r>
            <a:r>
              <a:rPr lang="ru-RU" dirty="0" smtClean="0"/>
              <a:t>меняется, </a:t>
            </a:r>
            <a:r>
              <a:rPr lang="ru-RU" dirty="0" smtClean="0"/>
              <a:t>когда она встречает Вронского.</a:t>
            </a:r>
            <a:endParaRPr lang="ru-RU" dirty="0"/>
          </a:p>
        </p:txBody>
      </p:sp>
      <p:pic>
        <p:nvPicPr>
          <p:cNvPr id="4098" name="Picture 2" descr="C:\Documents and Settings\Эмма\Рабочий стол\18 января\95ea126e7fd129de4f1280ba1b59c0ed.jpg"/>
          <p:cNvPicPr>
            <a:picLocks noGrp="1" noChangeAspect="1" noChangeArrowheads="1"/>
          </p:cNvPicPr>
          <p:nvPr>
            <p:ph sz="half" idx="2"/>
          </p:nvPr>
        </p:nvPicPr>
        <p:blipFill>
          <a:blip r:embed="rId2" cstate="print"/>
          <a:srcRect/>
          <a:stretch>
            <a:fillRect/>
          </a:stretch>
        </p:blipFill>
        <p:spPr bwMode="auto">
          <a:xfrm>
            <a:off x="96818" y="550855"/>
            <a:ext cx="2786082"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Анна Аркадьевна Каренина</a:t>
            </a:r>
            <a:endParaRPr lang="ru-RU" dirty="0"/>
          </a:p>
        </p:txBody>
      </p:sp>
      <p:pic>
        <p:nvPicPr>
          <p:cNvPr id="5" name="Picture 2" descr="C:\Documents and Settings\Эмма\Рабочий стол\18 января\Kira-Najtli-Anna-Karenina.jpg"/>
          <p:cNvPicPr>
            <a:picLocks noGrp="1" noChangeAspect="1" noChangeArrowheads="1"/>
          </p:cNvPicPr>
          <p:nvPr>
            <p:ph sz="half" idx="2"/>
          </p:nvPr>
        </p:nvPicPr>
        <p:blipFill>
          <a:blip r:embed="rId2"/>
          <a:srcRect/>
          <a:stretch>
            <a:fillRect/>
          </a:stretch>
        </p:blipFill>
        <p:spPr bwMode="auto">
          <a:xfrm>
            <a:off x="96818" y="550855"/>
            <a:ext cx="2880920" cy="2592828"/>
          </a:xfrm>
          <a:prstGeom prst="rect">
            <a:avLst/>
          </a:prstGeom>
          <a:noFill/>
        </p:spPr>
      </p:pic>
      <p:pic>
        <p:nvPicPr>
          <p:cNvPr id="6146" name="Picture 2" descr="C:\Documents and Settings\Эмма\Рабочий стол\18 января\original.jpg"/>
          <p:cNvPicPr>
            <a:picLocks noGrp="1" noChangeAspect="1" noChangeArrowheads="1"/>
          </p:cNvPicPr>
          <p:nvPr>
            <p:ph sz="half" idx="3"/>
          </p:nvPr>
        </p:nvPicPr>
        <p:blipFill>
          <a:blip r:embed="rId3"/>
          <a:srcRect/>
          <a:stretch>
            <a:fillRect/>
          </a:stretch>
        </p:blipFill>
        <p:spPr bwMode="auto">
          <a:xfrm>
            <a:off x="2954338" y="550855"/>
            <a:ext cx="2736874" cy="2592828"/>
          </a:xfrm>
          <a:prstGeom prst="rect">
            <a:avLst/>
          </a:prstGeom>
          <a:noFill/>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smtClean="0"/>
              <a:t>Алексей Александрович Каренин</a:t>
            </a:r>
            <a:endParaRPr lang="ru-RU" dirty="0"/>
          </a:p>
        </p:txBody>
      </p:sp>
      <p:sp>
        <p:nvSpPr>
          <p:cNvPr id="4" name="Содержимое 3"/>
          <p:cNvSpPr>
            <a:spLocks noGrp="1"/>
          </p:cNvSpPr>
          <p:nvPr>
            <p:ph sz="half" idx="3"/>
          </p:nvPr>
        </p:nvSpPr>
        <p:spPr>
          <a:xfrm>
            <a:off x="3026916" y="550855"/>
            <a:ext cx="2577809" cy="2583738"/>
          </a:xfrm>
        </p:spPr>
        <p:txBody>
          <a:bodyPr anchor="ctr"/>
          <a:lstStyle/>
          <a:p>
            <a:pPr algn="just">
              <a:lnSpc>
                <a:spcPct val="90000"/>
              </a:lnSpc>
            </a:pPr>
            <a:r>
              <a:rPr lang="ru-RU" b="1" dirty="0" smtClean="0"/>
              <a:t>Алексей </a:t>
            </a:r>
            <a:r>
              <a:rPr lang="ru-RU" b="1" dirty="0" smtClean="0"/>
              <a:t>Каренин</a:t>
            </a:r>
            <a:r>
              <a:rPr lang="en-US" b="1" dirty="0" smtClean="0"/>
              <a:t> </a:t>
            </a:r>
            <a:r>
              <a:rPr lang="ru-RU" dirty="0" smtClean="0"/>
              <a:t>-</a:t>
            </a:r>
            <a:r>
              <a:rPr lang="en-US" dirty="0" smtClean="0"/>
              <a:t> </a:t>
            </a:r>
            <a:r>
              <a:rPr lang="ru-RU" dirty="0" smtClean="0"/>
              <a:t>муж </a:t>
            </a:r>
            <a:r>
              <a:rPr lang="ru-RU" dirty="0" smtClean="0"/>
              <a:t>Анны. </a:t>
            </a:r>
            <a:r>
              <a:rPr lang="en-US" dirty="0" smtClean="0"/>
              <a:t>            </a:t>
            </a:r>
            <a:r>
              <a:rPr lang="ru-RU" dirty="0" smtClean="0"/>
              <a:t>Он </a:t>
            </a:r>
            <a:r>
              <a:rPr lang="ru-RU" dirty="0" smtClean="0"/>
              <a:t>известный чиновник. Фамилия Каренина означает «головной». </a:t>
            </a:r>
            <a:r>
              <a:rPr lang="en-US" dirty="0" smtClean="0"/>
              <a:t>          </a:t>
            </a:r>
            <a:r>
              <a:rPr lang="ru-RU" dirty="0" smtClean="0"/>
              <a:t>Не </a:t>
            </a:r>
            <a:r>
              <a:rPr lang="ru-RU" dirty="0" smtClean="0"/>
              <a:t>случайно Толстой выбирает своему герою такую фамилию, </a:t>
            </a:r>
            <a:r>
              <a:rPr lang="en-US" dirty="0" smtClean="0"/>
              <a:t>             </a:t>
            </a:r>
            <a:r>
              <a:rPr lang="ru-RU" dirty="0" smtClean="0"/>
              <a:t>он </a:t>
            </a:r>
            <a:r>
              <a:rPr lang="ru-RU" dirty="0" smtClean="0"/>
              <a:t>этим подчеркивает, что разум </a:t>
            </a:r>
            <a:r>
              <a:rPr lang="en-US" dirty="0" smtClean="0"/>
              <a:t>             </a:t>
            </a:r>
            <a:r>
              <a:rPr lang="ru-RU" dirty="0" smtClean="0"/>
              <a:t>у </a:t>
            </a:r>
            <a:r>
              <a:rPr lang="ru-RU" dirty="0" smtClean="0"/>
              <a:t>этого человека преобладает над чувством. </a:t>
            </a:r>
          </a:p>
          <a:p>
            <a:pPr algn="just">
              <a:lnSpc>
                <a:spcPct val="90000"/>
              </a:lnSpc>
            </a:pPr>
            <a:r>
              <a:rPr lang="ru-RU" dirty="0" smtClean="0"/>
              <a:t>Каренин - влиятельный человек. Его уважают в обществе за честность и порядочность. Каждый его день расписан по минутам. </a:t>
            </a:r>
            <a:r>
              <a:rPr lang="en-US" dirty="0" smtClean="0"/>
              <a:t>             </a:t>
            </a:r>
            <a:r>
              <a:rPr lang="ru-RU" dirty="0" smtClean="0"/>
              <a:t>Он </a:t>
            </a:r>
            <a:r>
              <a:rPr lang="ru-RU" dirty="0" smtClean="0"/>
              <a:t>увлечён своей работой. Внешне он холоден, но в душе сильно любит Анну и сына. </a:t>
            </a:r>
            <a:endParaRPr lang="ru-RU" dirty="0"/>
          </a:p>
        </p:txBody>
      </p:sp>
      <p:pic>
        <p:nvPicPr>
          <p:cNvPr id="5123" name="Picture 3" descr="C:\Documents and Settings\Эмма\Рабочий стол\18 января\daf25738fcada3fcc7419a7fef3e3622.jpg"/>
          <p:cNvPicPr>
            <a:picLocks noGrp="1" noChangeAspect="1" noChangeArrowheads="1"/>
          </p:cNvPicPr>
          <p:nvPr>
            <p:ph sz="half" idx="2"/>
          </p:nvPr>
        </p:nvPicPr>
        <p:blipFill>
          <a:blip r:embed="rId2"/>
          <a:srcRect/>
          <a:stretch>
            <a:fillRect/>
          </a:stretch>
        </p:blipFill>
        <p:spPr bwMode="auto">
          <a:xfrm>
            <a:off x="96818" y="562825"/>
            <a:ext cx="2786082"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Граф Алексей Вронский</a:t>
            </a:r>
            <a:endParaRPr lang="ru-RU" dirty="0"/>
          </a:p>
        </p:txBody>
      </p:sp>
      <p:pic>
        <p:nvPicPr>
          <p:cNvPr id="7170" name="Picture 2" descr="C:\Documents and Settings\Эмма\Рабочий стол\18 января\unnamed (1).jpg"/>
          <p:cNvPicPr>
            <a:picLocks noGrp="1" noChangeAspect="1" noChangeArrowheads="1"/>
          </p:cNvPicPr>
          <p:nvPr>
            <p:ph sz="half" idx="2"/>
          </p:nvPr>
        </p:nvPicPr>
        <p:blipFill>
          <a:blip r:embed="rId2"/>
          <a:srcRect/>
          <a:stretch>
            <a:fillRect/>
          </a:stretch>
        </p:blipFill>
        <p:spPr bwMode="auto">
          <a:xfrm>
            <a:off x="96818" y="550855"/>
            <a:ext cx="2700357" cy="2571768"/>
          </a:xfrm>
          <a:prstGeom prst="rect">
            <a:avLst/>
          </a:prstGeom>
          <a:noFill/>
        </p:spPr>
      </p:pic>
      <p:pic>
        <p:nvPicPr>
          <p:cNvPr id="7171" name="Picture 3" descr="C:\Documents and Settings\Эмма\Рабочий стол\18 января\f75dc9e54c284eb9d3a85a4208037a67.jpg"/>
          <p:cNvPicPr>
            <a:picLocks noGrp="1" noChangeAspect="1" noChangeArrowheads="1"/>
          </p:cNvPicPr>
          <p:nvPr>
            <p:ph sz="half" idx="3"/>
          </p:nvPr>
        </p:nvPicPr>
        <p:blipFill>
          <a:blip r:embed="rId3"/>
          <a:srcRect/>
          <a:stretch>
            <a:fillRect/>
          </a:stretch>
        </p:blipFill>
        <p:spPr bwMode="auto">
          <a:xfrm>
            <a:off x="2811462" y="550855"/>
            <a:ext cx="2857520"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Граф Алексей Вронский</a:t>
            </a:r>
            <a:endParaRPr lang="ru-RU" dirty="0"/>
          </a:p>
        </p:txBody>
      </p:sp>
      <p:sp>
        <p:nvSpPr>
          <p:cNvPr id="4" name="Содержимое 3"/>
          <p:cNvSpPr>
            <a:spLocks noGrp="1"/>
          </p:cNvSpPr>
          <p:nvPr>
            <p:ph sz="half" idx="3"/>
          </p:nvPr>
        </p:nvSpPr>
        <p:spPr>
          <a:xfrm>
            <a:off x="2954908" y="614313"/>
            <a:ext cx="2664296" cy="2477601"/>
          </a:xfrm>
        </p:spPr>
        <p:txBody>
          <a:bodyPr/>
          <a:lstStyle/>
          <a:p>
            <a:pPr algn="just">
              <a:spcBef>
                <a:spcPts val="600"/>
              </a:spcBef>
            </a:pPr>
            <a:r>
              <a:rPr lang="ru-RU" b="1" dirty="0" smtClean="0"/>
              <a:t>Алексей </a:t>
            </a:r>
            <a:r>
              <a:rPr lang="ru-RU" b="1" dirty="0" smtClean="0"/>
              <a:t>Вронский </a:t>
            </a:r>
            <a:r>
              <a:rPr lang="ru-RU" dirty="0" smtClean="0"/>
              <a:t>- </a:t>
            </a:r>
            <a:r>
              <a:rPr lang="ru-RU" dirty="0" smtClean="0"/>
              <a:t>главный герой романа «Анна Каренина</a:t>
            </a:r>
            <a:r>
              <a:rPr lang="ru-RU" dirty="0" smtClean="0"/>
              <a:t>».                        Он </a:t>
            </a:r>
            <a:r>
              <a:rPr lang="ru-RU" dirty="0" smtClean="0"/>
              <a:t>красив, богат и образован. Вронский –завидный жених. </a:t>
            </a:r>
            <a:r>
              <a:rPr lang="ru-RU" dirty="0" smtClean="0"/>
              <a:t>                   Он </a:t>
            </a:r>
            <a:r>
              <a:rPr lang="ru-RU" dirty="0" smtClean="0"/>
              <a:t>происходит из богатой влиятельной </a:t>
            </a:r>
            <a:r>
              <a:rPr lang="ru-RU" dirty="0" smtClean="0"/>
              <a:t>семьи, у </a:t>
            </a:r>
            <a:r>
              <a:rPr lang="ru-RU" dirty="0" smtClean="0"/>
              <a:t>которой </a:t>
            </a:r>
            <a:r>
              <a:rPr lang="ru-RU" dirty="0" smtClean="0"/>
              <a:t>                    в </a:t>
            </a:r>
            <a:r>
              <a:rPr lang="ru-RU" dirty="0" smtClean="0"/>
              <a:t>светских кругах большие связи. </a:t>
            </a:r>
            <a:r>
              <a:rPr lang="ru-RU" dirty="0" smtClean="0"/>
              <a:t>   Он </a:t>
            </a:r>
            <a:r>
              <a:rPr lang="ru-RU" dirty="0" smtClean="0"/>
              <a:t>ухаживает за Кити </a:t>
            </a:r>
            <a:r>
              <a:rPr lang="ru-RU" dirty="0" err="1" smtClean="0"/>
              <a:t>Щербацкой</a:t>
            </a:r>
            <a:r>
              <a:rPr lang="ru-RU" dirty="0" smtClean="0"/>
              <a:t>, которая ждёт от него предложения руки и сердца. </a:t>
            </a:r>
          </a:p>
          <a:p>
            <a:pPr algn="just">
              <a:spcBef>
                <a:spcPts val="600"/>
              </a:spcBef>
            </a:pPr>
            <a:r>
              <a:rPr lang="ru-RU" dirty="0" smtClean="0"/>
              <a:t>Вронский ведёт довольно беспечную жизнь, тратит огромные деньги </a:t>
            </a:r>
            <a:r>
              <a:rPr lang="ru-RU" dirty="0" smtClean="0"/>
              <a:t>                на </a:t>
            </a:r>
            <a:r>
              <a:rPr lang="ru-RU" dirty="0" smtClean="0"/>
              <a:t>свои удовольствия.</a:t>
            </a:r>
            <a:endParaRPr lang="ru-RU" dirty="0"/>
          </a:p>
        </p:txBody>
      </p:sp>
      <p:pic>
        <p:nvPicPr>
          <p:cNvPr id="8194" name="Picture 2" descr="C:\Documents and Settings\Эмма\Рабочий стол\18 января\anna-karenina.jpg"/>
          <p:cNvPicPr>
            <a:picLocks noGrp="1" noChangeAspect="1" noChangeArrowheads="1"/>
          </p:cNvPicPr>
          <p:nvPr>
            <p:ph sz="half" idx="2"/>
          </p:nvPr>
        </p:nvPicPr>
        <p:blipFill>
          <a:blip r:embed="rId2"/>
          <a:srcRect/>
          <a:stretch>
            <a:fillRect/>
          </a:stretch>
        </p:blipFill>
        <p:spPr bwMode="auto">
          <a:xfrm>
            <a:off x="96818" y="622293"/>
            <a:ext cx="2786082" cy="2500330"/>
          </a:xfrm>
          <a:prstGeom prst="rect">
            <a:avLst/>
          </a:prstGeom>
          <a:noFill/>
        </p:spPr>
      </p:pic>
    </p:spTree>
  </p:cSld>
  <p:clrMapOvr>
    <a:masterClrMapping/>
  </p:clrMapOvr>
  <p:transition spd="med">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763836bf781cd1a77c46bc5e8b517423c4c09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8481</TotalTime>
  <Words>1175</Words>
  <Application>Microsoft Office PowerPoint</Application>
  <PresentationFormat>Произвольный</PresentationFormat>
  <Paragraphs>65</Paragraphs>
  <Slides>24</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Microsoft YaHei</vt:lpstr>
      <vt:lpstr>Arial</vt:lpstr>
      <vt:lpstr>Arial Black</vt:lpstr>
      <vt:lpstr>Calibri</vt:lpstr>
      <vt:lpstr>Constantia</vt:lpstr>
      <vt:lpstr>Times New Roman</vt:lpstr>
      <vt:lpstr>Office Theme</vt:lpstr>
      <vt:lpstr>Литература </vt:lpstr>
      <vt:lpstr>Сегодня на уроке </vt:lpstr>
      <vt:lpstr>История создания</vt:lpstr>
      <vt:lpstr>Экранизация знаменитого романа </vt:lpstr>
      <vt:lpstr>Анна Аркадьевна Каренина</vt:lpstr>
      <vt:lpstr>Анна Аркадьевна Каренина</vt:lpstr>
      <vt:lpstr>Алексей Александрович Каренин</vt:lpstr>
      <vt:lpstr>Граф Алексей Вронский</vt:lpstr>
      <vt:lpstr>Граф Алексей Вронский</vt:lpstr>
      <vt:lpstr>Граф Алексей Вронский</vt:lpstr>
      <vt:lpstr>Трагедия Анны Карениной</vt:lpstr>
      <vt:lpstr>Начало трагических отношений</vt:lpstr>
      <vt:lpstr>Вронский и Каренина</vt:lpstr>
      <vt:lpstr>Преступная любовь</vt:lpstr>
      <vt:lpstr>Жизнь в одиночестве</vt:lpstr>
      <vt:lpstr>Жизнь в одиночестве</vt:lpstr>
      <vt:lpstr>Долли Облонская </vt:lpstr>
      <vt:lpstr>Стива Облонский</vt:lpstr>
      <vt:lpstr>Левин и Кити</vt:lpstr>
      <vt:lpstr>Бетси Тверская</vt:lpstr>
      <vt:lpstr>Трагедия Анны Карениной</vt:lpstr>
      <vt:lpstr>Финал романа</vt:lpstr>
      <vt:lpstr>Итог</vt:lpstr>
      <vt:lpstr>Задание для самостоятельной работы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dc:creator>ARM</dc:creator>
  <cp:lastModifiedBy>Закирова Ф.М</cp:lastModifiedBy>
  <cp:revision>871</cp:revision>
  <dcterms:created xsi:type="dcterms:W3CDTF">2020-04-13T08:06:06Z</dcterms:created>
  <dcterms:modified xsi:type="dcterms:W3CDTF">2021-01-19T07:48:34Z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