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351" r:id="rId3"/>
    <p:sldId id="362" r:id="rId4"/>
    <p:sldId id="360" r:id="rId5"/>
    <p:sldId id="365" r:id="rId6"/>
    <p:sldId id="382" r:id="rId7"/>
    <p:sldId id="383" r:id="rId8"/>
    <p:sldId id="381" r:id="rId9"/>
    <p:sldId id="364" r:id="rId10"/>
    <p:sldId id="366" r:id="rId11"/>
    <p:sldId id="367" r:id="rId12"/>
    <p:sldId id="368" r:id="rId13"/>
    <p:sldId id="369" r:id="rId14"/>
    <p:sldId id="372" r:id="rId15"/>
    <p:sldId id="371" r:id="rId16"/>
    <p:sldId id="387" r:id="rId17"/>
    <p:sldId id="375" r:id="rId18"/>
    <p:sldId id="380" r:id="rId19"/>
    <p:sldId id="377" r:id="rId20"/>
    <p:sldId id="374" r:id="rId21"/>
    <p:sldId id="379" r:id="rId22"/>
    <p:sldId id="376" r:id="rId23"/>
    <p:sldId id="378" r:id="rId24"/>
    <p:sldId id="384" r:id="rId25"/>
    <p:sldId id="385" r:id="rId26"/>
    <p:sldId id="361" r:id="rId27"/>
    <p:sldId id="363" r:id="rId28"/>
    <p:sldId id="352" r:id="rId29"/>
    <p:sldId id="298" r:id="rId30"/>
    <p:sldId id="353" r:id="rId31"/>
    <p:sldId id="354" r:id="rId32"/>
    <p:sldId id="355" r:id="rId33"/>
    <p:sldId id="356" r:id="rId34"/>
    <p:sldId id="357" r:id="rId35"/>
    <p:sldId id="358" r:id="rId36"/>
  </p:sldIdLst>
  <p:sldSz cx="5765800" cy="3244850"/>
  <p:notesSz cx="5765800" cy="3244850"/>
  <p:custDataLst>
    <p:tags r:id="rId3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9" autoAdjust="0"/>
    <p:restoredTop sz="94150" autoAdjust="0"/>
  </p:normalViewPr>
  <p:slideViewPr>
    <p:cSldViewPr>
      <p:cViewPr varScale="1">
        <p:scale>
          <a:sx n="102" d="100"/>
          <a:sy n="102" d="100"/>
        </p:scale>
        <p:origin x="792" y="6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01" y="1457018"/>
            <a:ext cx="2998355" cy="3780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 descr="М.Е. Салтыков-Щедрин. Художник И. Крамской. 18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20" y="1190377"/>
            <a:ext cx="1355995" cy="1800200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/>
          <p:cNvSpPr txBox="1">
            <a:spLocks/>
          </p:cNvSpPr>
          <p:nvPr/>
        </p:nvSpPr>
        <p:spPr>
          <a:xfrm>
            <a:off x="246534" y="1522541"/>
            <a:ext cx="3500462" cy="1107996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Ф.М. Достоевский</a:t>
            </a: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 </a:t>
            </a:r>
            <a:br>
              <a:rPr lang="ru-RU" altLang="ru-RU" sz="2400" kern="0" dirty="0" smtClean="0">
                <a:solidFill>
                  <a:srgbClr val="0070C0"/>
                </a:solidFill>
              </a:rPr>
            </a:br>
            <a:endParaRPr lang="ru-RU" altLang="ru-RU" sz="2400" kern="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604" y="1912198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kern="0" dirty="0" smtClean="0">
                <a:solidFill>
                  <a:srgbClr val="0070C0"/>
                </a:solidFill>
              </a:rPr>
              <a:t>Роман</a:t>
            </a:r>
          </a:p>
          <a:p>
            <a:pPr algn="ctr"/>
            <a:r>
              <a:rPr lang="ru-RU" altLang="ru-RU" b="1" kern="0" dirty="0" smtClean="0">
                <a:solidFill>
                  <a:srgbClr val="0070C0"/>
                </a:solidFill>
              </a:rPr>
              <a:t>«Преступление и наказание»</a:t>
            </a:r>
            <a:endParaRPr lang="ru-RU" altLang="ru-RU" b="1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Сравните!</a:t>
            </a:r>
            <a:endParaRPr lang="ru-RU" dirty="0"/>
          </a:p>
        </p:txBody>
      </p:sp>
      <p:pic>
        <p:nvPicPr>
          <p:cNvPr id="5" name="Picture 3" descr="C:\Documents and Settings\Эмма\Рабочий стол\ДОСТОЕВСКИЙ\IMG_23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622293"/>
            <a:ext cx="2928958" cy="2428892"/>
          </a:xfrm>
          <a:prstGeom prst="rect">
            <a:avLst/>
          </a:prstGeom>
          <a:noFill/>
        </p:spPr>
      </p:pic>
      <p:pic>
        <p:nvPicPr>
          <p:cNvPr id="7170" name="Picture 2" descr="C:\Documents and Settings\Эмма\Рабочий стол\ДОСТОЕВСКИЙ\d0bad0bed0bcd0bdd0b0d182d0b0-d180d0b0d181d0bad0bed0bbd18cd0bdd0b8d0bad0bed0b2d0b0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40090" y="622293"/>
            <a:ext cx="2286016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Старуха-процентщица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338" y="686321"/>
            <a:ext cx="2508123" cy="2326791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dirty="0" smtClean="0"/>
              <a:t>Как могла эта 60-летняя старушонка перейти дорогу молодому студенту?</a:t>
            </a:r>
          </a:p>
          <a:p>
            <a:pPr algn="ctr">
              <a:lnSpc>
                <a:spcPct val="90000"/>
              </a:lnSpc>
            </a:pPr>
            <a:r>
              <a:rPr lang="ru-RU" dirty="0" smtClean="0"/>
              <a:t>Именно </a:t>
            </a:r>
            <a:r>
              <a:rPr lang="ru-RU" dirty="0" smtClean="0"/>
              <a:t>её </a:t>
            </a:r>
            <a:r>
              <a:rPr lang="ru-RU" dirty="0" smtClean="0"/>
              <a:t>решает убить Раскольников?</a:t>
            </a:r>
          </a:p>
          <a:p>
            <a:pPr algn="ctr">
              <a:lnSpc>
                <a:spcPct val="90000"/>
              </a:lnSpc>
            </a:pPr>
            <a:r>
              <a:rPr lang="ru-RU" dirty="0" smtClean="0"/>
              <a:t>Убийство этого персонажа разделило жизнь Раскольникова на до и после. Так что же за персонаж </a:t>
            </a:r>
            <a:r>
              <a:rPr lang="ru-RU" dirty="0" smtClean="0"/>
              <a:t>Алёна </a:t>
            </a:r>
            <a:r>
              <a:rPr lang="ru-RU" dirty="0" smtClean="0"/>
              <a:t>Ивановна?  Как она повлияла на судьбу главного героя? </a:t>
            </a:r>
          </a:p>
          <a:p>
            <a:pPr algn="ctr">
              <a:lnSpc>
                <a:spcPct val="90000"/>
              </a:lnSpc>
            </a:pPr>
            <a:r>
              <a:rPr lang="ru-RU" dirty="0" smtClean="0"/>
              <a:t>Раскольников беден и вынужден ходить к старухе, чтобы занимать у неё деньги под проценты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C:\Documents and Settings\Эмма\Рабочий стол\ДОСТОЕВСКИЙ\231019-115901-t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628919" cy="25003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Алёна Ивановна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97379" y="661928"/>
            <a:ext cx="2721825" cy="2400657"/>
          </a:xfrm>
        </p:spPr>
        <p:txBody>
          <a:bodyPr/>
          <a:lstStyle/>
          <a:p>
            <a:pPr algn="ctr"/>
            <a:r>
              <a:rPr lang="ru-RU" dirty="0" smtClean="0"/>
              <a:t>“…Это была крошечная, сухая старушонка, лет шестидесяти, </a:t>
            </a:r>
            <a:r>
              <a:rPr lang="ru-RU" dirty="0" smtClean="0"/>
              <a:t>                 с </a:t>
            </a:r>
            <a:r>
              <a:rPr lang="ru-RU" dirty="0" smtClean="0"/>
              <a:t>вострыми и злыми глазками, </a:t>
            </a:r>
            <a:r>
              <a:rPr lang="ru-RU" dirty="0" smtClean="0"/>
              <a:t>               с </a:t>
            </a:r>
            <a:r>
              <a:rPr lang="ru-RU" dirty="0" smtClean="0"/>
              <a:t>маленьким вострым носом </a:t>
            </a:r>
            <a:r>
              <a:rPr lang="ru-RU" dirty="0" smtClean="0"/>
              <a:t>                     и </a:t>
            </a:r>
            <a:r>
              <a:rPr lang="ru-RU" dirty="0" smtClean="0"/>
              <a:t>простоволосая. </a:t>
            </a:r>
            <a:r>
              <a:rPr lang="ru-RU" b="1" dirty="0" smtClean="0"/>
              <a:t>Белобрысые, мало поседевшие волосы </a:t>
            </a:r>
            <a:r>
              <a:rPr lang="ru-RU" b="1" dirty="0" smtClean="0"/>
              <a:t>её </a:t>
            </a:r>
            <a:r>
              <a:rPr lang="ru-RU" b="1" dirty="0" smtClean="0"/>
              <a:t>были жирно смазаны маслом. На </a:t>
            </a:r>
            <a:r>
              <a:rPr lang="ru-RU" b="1" dirty="0" smtClean="0"/>
              <a:t>её </a:t>
            </a:r>
            <a:r>
              <a:rPr lang="ru-RU" b="1" dirty="0" smtClean="0"/>
              <a:t>тонкой и длинной шее, похожей на куриную ногу, было наверчено какое-то фланелевое тряпье</a:t>
            </a:r>
            <a:r>
              <a:rPr lang="ru-RU" dirty="0" smtClean="0"/>
              <a:t>, а на плечах, несмотря на жару, болталась вся истрепанная и пожелтелая меховая кацавейка.”</a:t>
            </a:r>
            <a:endParaRPr lang="ru-RU" dirty="0"/>
          </a:p>
        </p:txBody>
      </p:sp>
      <p:pic>
        <p:nvPicPr>
          <p:cNvPr id="9219" name="Picture 3" descr="C:\Documents and Settings\Эмма\Рабочий стол\ДОСТОЕВСКИЙ\dost2prest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643206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Старуха-процентщица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94244"/>
            <a:ext cx="2649817" cy="2368341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900" dirty="0" smtClean="0"/>
              <a:t>Эта злая старушонка со скверным характером редко выходит из дома. Она никому не доверяет и никого не любит. Наживается на чужом горе,  на бедности других людей, даёт деньги в долг под большой процент. Она богата, но своим богатством ни с кем не делится, даже со своей </a:t>
            </a:r>
            <a:r>
              <a:rPr lang="ru-RU" sz="900" dirty="0" smtClean="0"/>
              <a:t>младшей сестрой Лизаветой</a:t>
            </a:r>
            <a:r>
              <a:rPr lang="ru-RU" sz="900" dirty="0" smtClean="0"/>
              <a:t>. По завещанию, которое она составила, сестре </a:t>
            </a:r>
            <a:r>
              <a:rPr lang="ru-RU" sz="900" dirty="0" smtClean="0"/>
              <a:t>достаётся </a:t>
            </a:r>
            <a:r>
              <a:rPr lang="ru-RU" sz="900" dirty="0" smtClean="0"/>
              <a:t>очень мало, а все нажитые богатства завещаны в монастырь на помин </a:t>
            </a:r>
            <a:r>
              <a:rPr lang="ru-RU" sz="900" dirty="0" smtClean="0"/>
              <a:t>её </a:t>
            </a:r>
            <a:r>
              <a:rPr lang="ru-RU" sz="900" dirty="0" smtClean="0"/>
              <a:t>души. </a:t>
            </a:r>
          </a:p>
          <a:p>
            <a:pPr algn="just">
              <a:lnSpc>
                <a:spcPct val="90000"/>
              </a:lnSpc>
            </a:pPr>
            <a:r>
              <a:rPr lang="ru-RU" sz="900" dirty="0" smtClean="0"/>
              <a:t> «Ничтожная, злая, больная старушонка, никому не нужная и, напротив, всем вредная, которая сама не знает, для чего живет».</a:t>
            </a:r>
          </a:p>
          <a:p>
            <a:pPr algn="just">
              <a:lnSpc>
                <a:spcPct val="90000"/>
              </a:lnSpc>
            </a:pPr>
            <a:r>
              <a:rPr lang="ru-RU" sz="900" dirty="0" smtClean="0"/>
              <a:t> Он считал, что его не будет мучить совесть из-за такого жалкого человека, способного только портить жизнь окружающих.</a:t>
            </a:r>
          </a:p>
          <a:p>
            <a:pPr algn="just">
              <a:lnSpc>
                <a:spcPct val="90000"/>
              </a:lnSpc>
            </a:pPr>
            <a:r>
              <a:rPr lang="ru-RU" sz="900" dirty="0" smtClean="0"/>
              <a:t> Раскольников возомнил себя «Наполеоном», имеющим власть распоряжаться судьбами людей.</a:t>
            </a:r>
          </a:p>
        </p:txBody>
      </p:sp>
      <p:pic>
        <p:nvPicPr>
          <p:cNvPr id="10242" name="Picture 2" descr="C:\Documents and Settings\Эмма\Рабочий стол\ДОСТОЕВСКИЙ\dost_boklevsky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71464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Лизавета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0892" y="686321"/>
            <a:ext cx="2865841" cy="2340641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1300" dirty="0" smtClean="0"/>
              <a:t>«Это была высокая, неуклюжая, робкая и смиренная девка, чуть не идиотка, тридцати пяти лет, бывшая в полном рабстве у сестры своей, работавшая на </a:t>
            </a:r>
            <a:r>
              <a:rPr lang="ru-RU" sz="1300" dirty="0" smtClean="0"/>
              <a:t>неё </a:t>
            </a:r>
            <a:r>
              <a:rPr lang="ru-RU" sz="1300" dirty="0" smtClean="0"/>
              <a:t>день и ночь, трепетавшая перед ней и терпевшая от </a:t>
            </a:r>
            <a:r>
              <a:rPr lang="ru-RU" sz="1300" dirty="0" smtClean="0"/>
              <a:t>неё </a:t>
            </a:r>
            <a:r>
              <a:rPr lang="ru-RU" sz="1300" dirty="0" smtClean="0"/>
              <a:t>даже побои...» .</a:t>
            </a:r>
          </a:p>
          <a:p>
            <a:pPr algn="just">
              <a:lnSpc>
                <a:spcPct val="90000"/>
              </a:lnSpc>
            </a:pPr>
            <a:r>
              <a:rPr lang="ru-RU" sz="1300" dirty="0" smtClean="0"/>
              <a:t>Случайное, нелепое убийство кроткой Лизаветы во многом поспособствовало тому, что Раскольников сам, добровольно решил за </a:t>
            </a:r>
            <a:r>
              <a:rPr lang="ru-RU" sz="1300" dirty="0" smtClean="0"/>
              <a:t>своё преступление </a:t>
            </a:r>
            <a:r>
              <a:rPr lang="ru-RU" sz="1300" dirty="0" smtClean="0"/>
              <a:t>понести наказание.</a:t>
            </a:r>
            <a:endParaRPr lang="ru-RU" sz="1300" dirty="0"/>
          </a:p>
        </p:txBody>
      </p:sp>
      <p:pic>
        <p:nvPicPr>
          <p:cNvPr id="11266" name="Picture 2" descr="C:\Documents and Settings\Эмма\Рабочий стол\ДОСТОЕВСКИЙ\94b2d3b430c4d83fa1b039a1fd04e9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626" y="775999"/>
            <a:ext cx="2508250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Подслушанный разговор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82900" y="618520"/>
            <a:ext cx="2736304" cy="2508379"/>
          </a:xfrm>
        </p:spPr>
        <p:txBody>
          <a:bodyPr/>
          <a:lstStyle/>
          <a:p>
            <a:pPr algn="just"/>
            <a:r>
              <a:rPr lang="ru-RU" sz="1000" dirty="0" smtClean="0"/>
              <a:t>У старухи была сводная сестра Лизавета. Ей было уже 35 лет. Она работала на сестру день и ночь ,была в доме вместо кухарки </a:t>
            </a:r>
            <a:r>
              <a:rPr lang="ru-RU" sz="1000" dirty="0" smtClean="0"/>
              <a:t>              и </a:t>
            </a:r>
            <a:r>
              <a:rPr lang="ru-RU" sz="1000" dirty="0" smtClean="0"/>
              <a:t>прачки, шила на продажу одежду, нанималась мыть полы за деньги. Весь заработок она отдавала своей сестре. Старуха уже давно сделала завещание. Лизавете не доставалось ничего, кроме стульев и вещей. </a:t>
            </a:r>
            <a:endParaRPr lang="ru-RU" sz="1000" dirty="0" smtClean="0"/>
          </a:p>
          <a:p>
            <a:pPr algn="just"/>
            <a:endParaRPr lang="ru-RU" sz="1000" dirty="0" smtClean="0"/>
          </a:p>
          <a:p>
            <a:pPr algn="ctr"/>
            <a:r>
              <a:rPr lang="ru-RU" sz="1050" dirty="0" smtClean="0"/>
              <a:t>«</a:t>
            </a:r>
            <a:r>
              <a:rPr lang="ru-RU" sz="1050" b="1" dirty="0" smtClean="0"/>
              <a:t>У неё такое доброе лицо и глаза. Тихая такая кроткая», </a:t>
            </a:r>
            <a:r>
              <a:rPr lang="ru-RU" sz="1050" b="1" dirty="0" smtClean="0"/>
              <a:t>- говорит </a:t>
            </a:r>
            <a:r>
              <a:rPr lang="ru-RU" sz="1050" b="1" dirty="0" smtClean="0"/>
              <a:t>студент. </a:t>
            </a:r>
          </a:p>
          <a:p>
            <a:pPr algn="ctr"/>
            <a:r>
              <a:rPr lang="ru-RU" sz="1050" b="1" dirty="0" smtClean="0"/>
              <a:t>«Нет, вот, что я тебе скажу. Я бы эту проклятую старуху убил и ограбил, </a:t>
            </a:r>
            <a:endParaRPr lang="ru-RU" sz="1050" b="1" dirty="0" smtClean="0"/>
          </a:p>
          <a:p>
            <a:pPr algn="ctr"/>
            <a:r>
              <a:rPr lang="ru-RU" sz="1050" b="1" dirty="0" smtClean="0"/>
              <a:t>и </a:t>
            </a:r>
            <a:r>
              <a:rPr lang="ru-RU" sz="1050" b="1" dirty="0" smtClean="0"/>
              <a:t>уверяю тебя, безо всякого зазору совести</a:t>
            </a:r>
            <a:r>
              <a:rPr lang="ru-RU" sz="1050" b="1" dirty="0" smtClean="0"/>
              <a:t>.» - </a:t>
            </a:r>
            <a:r>
              <a:rPr lang="ru-RU" sz="1050" b="1" dirty="0" smtClean="0"/>
              <a:t>говорит студент</a:t>
            </a:r>
            <a:r>
              <a:rPr lang="ru-RU" sz="1050" b="1" dirty="0" smtClean="0"/>
              <a:t>.</a:t>
            </a:r>
            <a:endParaRPr lang="ru-RU" sz="1050" b="1" dirty="0"/>
          </a:p>
        </p:txBody>
      </p:sp>
      <p:pic>
        <p:nvPicPr>
          <p:cNvPr id="12290" name="Picture 2" descr="C:\Documents and Settings\Эмма\Рабочий стол\ДОСТОЕВСКИЙ\лизавета 1969 любовь соколов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571768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Подслушанный разговор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612" y="758329"/>
            <a:ext cx="5184576" cy="2369880"/>
          </a:xfrm>
        </p:spPr>
        <p:txBody>
          <a:bodyPr/>
          <a:lstStyle/>
          <a:p>
            <a:pPr algn="just"/>
            <a:r>
              <a:rPr lang="ru-RU" sz="1400" i="1" dirty="0" smtClean="0"/>
              <a:t>«Сто, тысячу добрых дел и начинаний, которые можно устроить и поправить на старухины деньги, </a:t>
            </a:r>
            <a:r>
              <a:rPr lang="ru-RU" sz="1400" i="1" dirty="0" smtClean="0"/>
              <a:t>обречённые                    в </a:t>
            </a:r>
            <a:r>
              <a:rPr lang="ru-RU" sz="1400" i="1" dirty="0" smtClean="0"/>
              <a:t>монастырь! </a:t>
            </a:r>
          </a:p>
          <a:p>
            <a:pPr algn="just"/>
            <a:r>
              <a:rPr lang="ru-RU" sz="1400" i="1" dirty="0" smtClean="0"/>
              <a:t>Десятки семейств, </a:t>
            </a:r>
            <a:r>
              <a:rPr lang="ru-RU" sz="1400" i="1" dirty="0" smtClean="0"/>
              <a:t>спасённых </a:t>
            </a:r>
            <a:r>
              <a:rPr lang="ru-RU" sz="1400" i="1" dirty="0" smtClean="0"/>
              <a:t>от </a:t>
            </a:r>
            <a:r>
              <a:rPr lang="ru-RU" sz="1400" i="1" dirty="0" smtClean="0"/>
              <a:t>нищеты - </a:t>
            </a:r>
            <a:r>
              <a:rPr lang="ru-RU" sz="1400" i="1" dirty="0" smtClean="0"/>
              <a:t>и </a:t>
            </a:r>
            <a:r>
              <a:rPr lang="ru-RU" sz="1400" i="1" dirty="0" smtClean="0"/>
              <a:t>всё </a:t>
            </a:r>
            <a:r>
              <a:rPr lang="ru-RU" sz="1400" i="1" dirty="0" smtClean="0"/>
              <a:t>это на </a:t>
            </a:r>
            <a:r>
              <a:rPr lang="ru-RU" sz="1400" i="1" dirty="0" smtClean="0"/>
              <a:t>её </a:t>
            </a:r>
            <a:r>
              <a:rPr lang="ru-RU" sz="1400" i="1" dirty="0" smtClean="0"/>
              <a:t>деньги. Убей </a:t>
            </a:r>
            <a:r>
              <a:rPr lang="ru-RU" sz="1400" i="1" dirty="0" smtClean="0"/>
              <a:t>её </a:t>
            </a:r>
            <a:r>
              <a:rPr lang="ru-RU" sz="1400" i="1" dirty="0" smtClean="0"/>
              <a:t>и возьми </a:t>
            </a:r>
            <a:r>
              <a:rPr lang="ru-RU" sz="1400" i="1" dirty="0" smtClean="0"/>
              <a:t>её </a:t>
            </a:r>
            <a:r>
              <a:rPr lang="ru-RU" sz="1400" i="1" dirty="0" smtClean="0"/>
              <a:t>деньги, как ты думаешь, </a:t>
            </a:r>
            <a:r>
              <a:rPr lang="ru-RU" sz="1400" i="1" dirty="0" smtClean="0"/>
              <a:t>                  не </a:t>
            </a:r>
            <a:r>
              <a:rPr lang="ru-RU" sz="1400" i="1" dirty="0" smtClean="0"/>
              <a:t>загладится ли одно, крошечное </a:t>
            </a:r>
            <a:r>
              <a:rPr lang="ru-RU" sz="1400" i="1" dirty="0" err="1" smtClean="0"/>
              <a:t>преступленьице</a:t>
            </a:r>
            <a:r>
              <a:rPr lang="ru-RU" sz="1400" i="1" dirty="0" smtClean="0"/>
              <a:t> тысячами добрых дел? За одну жизнь - тысячи жизней, </a:t>
            </a:r>
            <a:r>
              <a:rPr lang="ru-RU" sz="1400" i="1" dirty="0" smtClean="0"/>
              <a:t>спасённых </a:t>
            </a:r>
            <a:r>
              <a:rPr lang="ru-RU" sz="1400" i="1" dirty="0" smtClean="0"/>
              <a:t>от гниения и разложения. Одна смерть и сто жизней взамен - да ведь тут арифметика!», </a:t>
            </a:r>
            <a:r>
              <a:rPr lang="ru-RU" sz="1400" dirty="0" smtClean="0"/>
              <a:t>- говорит студент офицеру».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Мотивы преступления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0" y="550855"/>
            <a:ext cx="2714644" cy="2677656"/>
          </a:xfrm>
        </p:spPr>
        <p:txBody>
          <a:bodyPr/>
          <a:lstStyle/>
          <a:p>
            <a:pPr algn="ctr"/>
            <a:r>
              <a:rPr lang="ru-RU" sz="1000" b="1" dirty="0" smtClean="0"/>
              <a:t>Родион Романович Раскольников - убийца, философ, мыслитель.</a:t>
            </a:r>
          </a:p>
          <a:p>
            <a:pPr algn="ctr"/>
            <a:r>
              <a:rPr lang="ru-RU" sz="1000" b="1" dirty="0" smtClean="0"/>
              <a:t>Раскольников </a:t>
            </a:r>
            <a:r>
              <a:rPr lang="ru-RU" sz="1000" b="1" dirty="0" smtClean="0"/>
              <a:t>– противоречивая </a:t>
            </a:r>
            <a:r>
              <a:rPr lang="ru-RU" sz="1000" b="1" dirty="0" smtClean="0"/>
              <a:t>личность, в нём постоянно </a:t>
            </a:r>
            <a:r>
              <a:rPr lang="ru-RU" sz="1000" b="1" dirty="0" smtClean="0"/>
              <a:t>идёт </a:t>
            </a:r>
            <a:r>
              <a:rPr lang="ru-RU" sz="1000" b="1" dirty="0" smtClean="0"/>
              <a:t>внутренняя борьба. </a:t>
            </a:r>
          </a:p>
          <a:p>
            <a:pPr algn="ctr"/>
            <a:r>
              <a:rPr lang="ru-RU" sz="1000" b="1" dirty="0" smtClean="0"/>
              <a:t>Он сторонится людей и разговаривает сам с собой. </a:t>
            </a:r>
          </a:p>
          <a:p>
            <a:pPr algn="ctr"/>
            <a:r>
              <a:rPr lang="ru-RU" sz="1000" dirty="0" smtClean="0"/>
              <a:t>Письмо матери о том, что Дуня выходит замуж повлияло на решение убить старуху. </a:t>
            </a:r>
          </a:p>
          <a:p>
            <a:pPr algn="ctr"/>
            <a:r>
              <a:rPr lang="ru-RU" sz="1000" dirty="0" smtClean="0"/>
              <a:t>Знакомство с Мармеладовым и его рассказ </a:t>
            </a:r>
            <a:r>
              <a:rPr lang="ru-RU" sz="1000" dirty="0" smtClean="0"/>
              <a:t>            о </a:t>
            </a:r>
            <a:r>
              <a:rPr lang="ru-RU" sz="1000" dirty="0" smtClean="0"/>
              <a:t>своей семье. </a:t>
            </a:r>
          </a:p>
          <a:p>
            <a:pPr algn="ctr"/>
            <a:r>
              <a:rPr lang="ru-RU" sz="1000" dirty="0" smtClean="0"/>
              <a:t>Родион жаждет мести за всех поруганных, униженных людей, он мстит за страдания Сонечки Мармеладовой, за всех людей, которые доведены до нищеты.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Picture 2" descr="C:\Documents and Settings\Эмма\Рабочий стол\ДОСТОЕВСКИЙ\Sochinenie_prichiny_prestupleniya_raskolnikova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248" y="562825"/>
            <a:ext cx="271464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Петербург Достоевского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68652" y="638845"/>
            <a:ext cx="2324745" cy="2423740"/>
          </a:xfrm>
        </p:spPr>
        <p:txBody>
          <a:bodyPr/>
          <a:lstStyle/>
          <a:p>
            <a:pPr algn="l"/>
            <a:r>
              <a:rPr lang="ru-RU" sz="1050" dirty="0" smtClean="0"/>
              <a:t>В июльскую жару Раскольников бродит по улицам города: </a:t>
            </a:r>
          </a:p>
          <a:p>
            <a:pPr algn="l"/>
            <a:r>
              <a:rPr lang="ru-RU" sz="1050" dirty="0" smtClean="0"/>
              <a:t>«На улице жара стояла страшная, </a:t>
            </a:r>
            <a:r>
              <a:rPr lang="ru-RU" sz="1050" dirty="0" smtClean="0"/>
              <a:t>           к </a:t>
            </a:r>
            <a:r>
              <a:rPr lang="ru-RU" sz="1050" dirty="0" smtClean="0"/>
              <a:t>тому же духота, толкотня, всюду известка, леса, кирпич, пыль и та особенная летняя вонь, столь известная каждому петербуржцу, не имеющему возможности нанять дачу». </a:t>
            </a:r>
            <a:r>
              <a:rPr lang="ru-RU" sz="1050" b="1" dirty="0" smtClean="0"/>
              <a:t>Запахи из «канавы», из дворов, с помоек, пыль и духота — </a:t>
            </a:r>
            <a:r>
              <a:rPr lang="ru-RU" sz="1050" b="1" dirty="0" smtClean="0"/>
              <a:t>всё </a:t>
            </a:r>
            <a:r>
              <a:rPr lang="ru-RU" sz="1050" b="1" dirty="0" smtClean="0"/>
              <a:t>это вызывает у Раскольникова «чувство глубочайшего омерзения» </a:t>
            </a:r>
            <a:endParaRPr lang="ru-RU" sz="1050" b="1" dirty="0" smtClean="0"/>
          </a:p>
          <a:p>
            <a:pPr algn="l"/>
            <a:r>
              <a:rPr lang="ru-RU" sz="1050" b="1" dirty="0" smtClean="0"/>
              <a:t>и </a:t>
            </a:r>
            <a:r>
              <a:rPr lang="ru-RU" sz="1050" b="1" dirty="0" smtClean="0"/>
              <a:t>делает его мысли еще более кошмарными</a:t>
            </a:r>
            <a:r>
              <a:rPr lang="ru-RU" sz="1050" dirty="0" smtClean="0"/>
              <a:t>.</a:t>
            </a:r>
            <a:endParaRPr lang="ru-RU" sz="1050" dirty="0"/>
          </a:p>
        </p:txBody>
      </p:sp>
      <p:pic>
        <p:nvPicPr>
          <p:cNvPr id="1026" name="Picture 2" descr="C:\Documents and Settings\Эмма\Рабочий стол\ДОСТОЕВСКИЙ\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916" y="578593"/>
            <a:ext cx="2911000" cy="255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«Хотел Наполеоном сделаться»</a:t>
            </a:r>
            <a:endParaRPr lang="ru-RU" dirty="0"/>
          </a:p>
        </p:txBody>
      </p:sp>
      <p:pic>
        <p:nvPicPr>
          <p:cNvPr id="17410" name="Picture 2" descr="C:\Documents and Settings\Эмма\Рабочий стол\ДОСТОЕВСКИЙ\Napoleon_Paul_Delaroche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900" y="622293"/>
            <a:ext cx="2643206" cy="2428892"/>
          </a:xfrm>
          <a:prstGeom prst="rect">
            <a:avLst/>
          </a:prstGeom>
          <a:noFill/>
        </p:spPr>
      </p:pic>
      <p:pic>
        <p:nvPicPr>
          <p:cNvPr id="17411" name="Picture 3" descr="C:\Documents and Settings\Эмма\Рабочий стол\ДОСТОЕВСКИЙ\unnamed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56" y="622293"/>
            <a:ext cx="2650893" cy="243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8764" y="1046361"/>
            <a:ext cx="3888432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Познакомимся с </a:t>
            </a:r>
            <a:r>
              <a:rPr lang="ru-RU" sz="1400" dirty="0" smtClean="0">
                <a:solidFill>
                  <a:srgbClr val="0070C0"/>
                </a:solidFill>
              </a:rPr>
              <a:t>социально-психологическим </a:t>
            </a:r>
            <a:r>
              <a:rPr lang="ru-RU" sz="1400" dirty="0" smtClean="0">
                <a:solidFill>
                  <a:srgbClr val="0070C0"/>
                </a:solidFill>
              </a:rPr>
              <a:t>романом </a:t>
            </a:r>
            <a:r>
              <a:rPr lang="ru-RU" sz="1400" dirty="0" smtClean="0">
                <a:solidFill>
                  <a:srgbClr val="0070C0"/>
                </a:solidFill>
              </a:rPr>
              <a:t>«</a:t>
            </a:r>
            <a:r>
              <a:rPr lang="ru-RU" sz="1400" dirty="0" smtClean="0">
                <a:solidFill>
                  <a:srgbClr val="0070C0"/>
                </a:solidFill>
              </a:rPr>
              <a:t>Преступление и наказание</a:t>
            </a:r>
            <a:r>
              <a:rPr lang="ru-RU" sz="1400" dirty="0" smtClean="0">
                <a:solidFill>
                  <a:srgbClr val="0070C0"/>
                </a:solidFill>
              </a:rPr>
              <a:t>»</a:t>
            </a:r>
            <a:endParaRPr lang="ru-RU" sz="1400" dirty="0" smtClean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38685" y="974353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938685" y="1694433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658764" y="1838449"/>
            <a:ext cx="295232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Проанализируем героев романа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Теория Раскольникова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Documents and Settings\Эмма\Рабочий стол\ДОСТОЕВСКИЙ\Lichnost_raskolnikova_v_romane_-prestuplenie_i_nakazanie-_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581012"/>
            <a:ext cx="5572164" cy="25416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Кто Я?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385268"/>
          </a:xfrm>
        </p:spPr>
        <p:txBody>
          <a:bodyPr/>
          <a:lstStyle/>
          <a:p>
            <a:r>
              <a:rPr lang="ru-RU" sz="900" i="1" dirty="0" smtClean="0"/>
              <a:t>«Кто Я? Тварь ли я дрожащая,  или …право имею?», - спрашивает себя главный герой.</a:t>
            </a:r>
          </a:p>
          <a:p>
            <a:pPr algn="just"/>
            <a:r>
              <a:rPr lang="ru-RU" sz="900" b="1" i="1" dirty="0" smtClean="0"/>
              <a:t>Для него </a:t>
            </a:r>
            <a:r>
              <a:rPr lang="ru-RU" sz="900" b="1" i="1" dirty="0" smtClean="0"/>
              <a:t>убийство - </a:t>
            </a:r>
            <a:r>
              <a:rPr lang="ru-RU" sz="900" b="1" i="1" dirty="0" smtClean="0"/>
              <a:t>это эксперимент. Убийство старухи-процентщицы – это самопроверка героя. </a:t>
            </a:r>
          </a:p>
          <a:p>
            <a:pPr algn="just"/>
            <a:r>
              <a:rPr lang="ru-RU" sz="900" b="1" i="1" dirty="0" smtClean="0"/>
              <a:t>«Вошь ли </a:t>
            </a:r>
            <a:r>
              <a:rPr lang="ru-RU" sz="900" b="1" i="1" dirty="0" smtClean="0"/>
              <a:t>я, </a:t>
            </a:r>
            <a:r>
              <a:rPr lang="ru-RU" sz="900" b="1" i="1" dirty="0" smtClean="0"/>
              <a:t>как все или человек? Смогу лия переступить или нет?</a:t>
            </a:r>
          </a:p>
          <a:p>
            <a:pPr algn="just"/>
            <a:r>
              <a:rPr lang="ru-RU" sz="900" b="1" i="1" dirty="0" smtClean="0"/>
              <a:t>Является ли Раскольников сильной исключительной личностью?</a:t>
            </a:r>
            <a:r>
              <a:rPr lang="ru-RU" sz="900" dirty="0" smtClean="0"/>
              <a:t> </a:t>
            </a:r>
          </a:p>
          <a:p>
            <a:pPr algn="just"/>
            <a:r>
              <a:rPr lang="ru-RU" sz="900" dirty="0" smtClean="0"/>
              <a:t>В то время как огромное количество людей молчаливо и покорно подчиняются всему, что преподносит им жизнь, немногие — «необыкновенные» люди - являются подлинными двигателями истории человечества. </a:t>
            </a:r>
            <a:endParaRPr lang="ru-RU" sz="900" b="1" i="1" dirty="0" smtClean="0"/>
          </a:p>
          <a:p>
            <a:endParaRPr lang="ru-RU" sz="800" i="1" dirty="0" smtClean="0"/>
          </a:p>
          <a:p>
            <a:endParaRPr lang="ru-RU" dirty="0"/>
          </a:p>
        </p:txBody>
      </p:sp>
      <p:pic>
        <p:nvPicPr>
          <p:cNvPr id="2050" name="Picture 2" descr="C:\Documents and Settings\Эмма\Рабочий стол\ДОСТОЕВСКИЙ\raskolnikov_online-urok.ru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622293"/>
            <a:ext cx="2714644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Совесть героя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08094"/>
            <a:ext cx="2577809" cy="23544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000" dirty="0" smtClean="0"/>
              <a:t>Вначале Родиона нисколько не трогает это преступление. Он уверен в правильности своей идеи, уверен в своей </a:t>
            </a:r>
            <a:r>
              <a:rPr lang="ru-RU" sz="1000" b="1" dirty="0" smtClean="0"/>
              <a:t>исключительности. </a:t>
            </a:r>
            <a:r>
              <a:rPr lang="ru-RU" sz="1000" dirty="0" smtClean="0"/>
              <a:t>Что </a:t>
            </a:r>
            <a:r>
              <a:rPr lang="ru-RU" sz="1000" dirty="0" smtClean="0"/>
              <a:t>такого, </a:t>
            </a:r>
            <a:r>
              <a:rPr lang="ru-RU" sz="1000" dirty="0" smtClean="0"/>
              <a:t>что он убил? Он «убил одну вошь, из всех вшей самую наибесполезнейшую».</a:t>
            </a:r>
          </a:p>
          <a:p>
            <a:pPr algn="ctr">
              <a:lnSpc>
                <a:spcPct val="90000"/>
              </a:lnSpc>
            </a:pPr>
            <a:r>
              <a:rPr lang="ru-RU" sz="1000" b="1" dirty="0" smtClean="0"/>
              <a:t>В разговоре с сестрой Родион говорит: «Преступление! Какое преступление?  То, что я убил гадкую, зловредную вошь, старушонку-процентщицу, которую убить - сорок грехов простят, которая высасывала сок из бедных, и это преступление? Не думаю я о нём и смывать его не думаю». </a:t>
            </a:r>
          </a:p>
          <a:p>
            <a:pPr>
              <a:lnSpc>
                <a:spcPct val="90000"/>
              </a:lnSpc>
            </a:pPr>
            <a:r>
              <a:rPr lang="ru-RU" sz="1000" dirty="0" smtClean="0"/>
              <a:t>– Брат, брат, что ты это говоришь! Но ведь ты кровь пролил! – в отчаянии вскричала Дуня</a:t>
            </a:r>
            <a:r>
              <a:rPr lang="ru-RU" sz="1000" dirty="0" smtClean="0"/>
              <a:t>».</a:t>
            </a:r>
            <a:endParaRPr lang="ru-RU" sz="1000" dirty="0"/>
          </a:p>
        </p:txBody>
      </p:sp>
      <p:pic>
        <p:nvPicPr>
          <p:cNvPr id="18434" name="Picture 2" descr="C:\Documents and Settings\Эмма\Рабочий стол\ДОСТОЕВСКИЙ\047022b57342879280885e92dc86045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925" y="693731"/>
            <a:ext cx="2508250" cy="22860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Крушение теории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54842" y="624995"/>
            <a:ext cx="3236370" cy="243759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100" dirty="0" smtClean="0"/>
              <a:t>Теория Раскольникова начинает рушится. Бунт героя против существующей бесчеловечности сам носит бесчеловечный характер.</a:t>
            </a:r>
          </a:p>
          <a:p>
            <a:pPr>
              <a:lnSpc>
                <a:spcPct val="90000"/>
              </a:lnSpc>
            </a:pPr>
            <a:r>
              <a:rPr lang="ru-RU" sz="1100" b="1" dirty="0" smtClean="0"/>
              <a:t>Нельзя убивать человека, даже ради великих и благих целей.  Жизнь – это бесценный дар, и никто не имеет права его забирать. </a:t>
            </a:r>
          </a:p>
          <a:p>
            <a:pPr>
              <a:lnSpc>
                <a:spcPct val="90000"/>
              </a:lnSpc>
            </a:pPr>
            <a:r>
              <a:rPr lang="ru-RU" sz="1100" dirty="0" smtClean="0"/>
              <a:t>Раскольникова мучают угрызения совести. </a:t>
            </a:r>
            <a:endParaRPr lang="ru-RU" sz="1100" dirty="0" smtClean="0"/>
          </a:p>
          <a:p>
            <a:pPr>
              <a:lnSpc>
                <a:spcPct val="90000"/>
              </a:lnSpc>
            </a:pPr>
            <a:r>
              <a:rPr lang="ru-RU" sz="1100" dirty="0" smtClean="0"/>
              <a:t>Он </a:t>
            </a:r>
            <a:r>
              <a:rPr lang="ru-RU" sz="1100" dirty="0" smtClean="0"/>
              <a:t>становится болезненным, бредит. </a:t>
            </a:r>
          </a:p>
          <a:p>
            <a:pPr>
              <a:lnSpc>
                <a:spcPct val="90000"/>
              </a:lnSpc>
            </a:pPr>
            <a:r>
              <a:rPr lang="ru-RU" sz="1100" b="1" dirty="0" smtClean="0"/>
              <a:t>«Разве я старушонку убил? Я себя убил», - говорит герой. </a:t>
            </a:r>
          </a:p>
          <a:p>
            <a:pPr>
              <a:lnSpc>
                <a:spcPct val="90000"/>
              </a:lnSpc>
            </a:pPr>
            <a:r>
              <a:rPr lang="ru-RU" sz="1100" b="1" dirty="0" smtClean="0"/>
              <a:t>Нельзя прийти к благу через убийство, даже если добро во много раз превышает зло. </a:t>
            </a:r>
            <a:r>
              <a:rPr lang="ru-RU" sz="1100" dirty="0" smtClean="0"/>
              <a:t>Раскольников нарушил нравственный закон. </a:t>
            </a:r>
          </a:p>
          <a:p>
            <a:pPr>
              <a:lnSpc>
                <a:spcPct val="90000"/>
              </a:lnSpc>
            </a:pPr>
            <a:r>
              <a:rPr lang="ru-RU" sz="1100" dirty="0" smtClean="0"/>
              <a:t>В наказание его ждут сильнейшие духовные муки. У Раскольникова начинается физическое </a:t>
            </a:r>
            <a:endParaRPr lang="ru-RU" sz="1100" dirty="0" smtClean="0"/>
          </a:p>
          <a:p>
            <a:pPr>
              <a:lnSpc>
                <a:spcPct val="90000"/>
              </a:lnSpc>
            </a:pPr>
            <a:r>
              <a:rPr lang="ru-RU" sz="1100" dirty="0" smtClean="0"/>
              <a:t>и </a:t>
            </a:r>
            <a:r>
              <a:rPr lang="ru-RU" sz="1100" dirty="0" smtClean="0"/>
              <a:t>духовное разрушение.</a:t>
            </a:r>
            <a:endParaRPr lang="ru-RU" sz="1100" dirty="0"/>
          </a:p>
        </p:txBody>
      </p:sp>
      <p:pic>
        <p:nvPicPr>
          <p:cNvPr id="1026" name="Picture 2" descr="C:\Documents and Settings\Эмма\Рабочий стол\ДОСТОЕВСКИЙ\эксперемен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286016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Порфирий Петрович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23483"/>
            <a:ext cx="2508123" cy="2339102"/>
          </a:xfrm>
        </p:spPr>
        <p:txBody>
          <a:bodyPr/>
          <a:lstStyle/>
          <a:p>
            <a:r>
              <a:rPr lang="ru-RU" sz="1000" b="1" dirty="0" smtClean="0"/>
              <a:t>Образ Порфирия Петровича </a:t>
            </a:r>
          </a:p>
          <a:p>
            <a:r>
              <a:rPr lang="ru-RU" sz="1000" dirty="0" smtClean="0"/>
              <a:t>Порфирий Петрович – следователь, расследующий убийство процентщицы </a:t>
            </a:r>
            <a:r>
              <a:rPr lang="ru-RU" sz="1000" dirty="0" smtClean="0"/>
              <a:t>Алёны </a:t>
            </a:r>
            <a:r>
              <a:rPr lang="ru-RU" sz="1000" dirty="0" smtClean="0"/>
              <a:t>Ивановны и </a:t>
            </a:r>
            <a:r>
              <a:rPr lang="ru-RU" sz="1000" dirty="0" smtClean="0"/>
              <a:t>её </a:t>
            </a:r>
            <a:r>
              <a:rPr lang="ru-RU" sz="1000" dirty="0" smtClean="0"/>
              <a:t>младшей сестры Лизаветы. Он способен вывести на чистую воду любого преступника. </a:t>
            </a:r>
            <a:r>
              <a:rPr lang="ru-RU" sz="1000" dirty="0" smtClean="0"/>
              <a:t>Его </a:t>
            </a:r>
            <a:r>
              <a:rPr lang="ru-RU" sz="1000" dirty="0" smtClean="0"/>
              <a:t>простоватый вид часто помогал ему </a:t>
            </a:r>
            <a:r>
              <a:rPr lang="ru-RU" sz="1000" dirty="0" smtClean="0"/>
              <a:t>                   в </a:t>
            </a:r>
            <a:r>
              <a:rPr lang="ru-RU" sz="1000" dirty="0" smtClean="0"/>
              <a:t>раскрытии преступлений, он мог прикинуться глупцом, </a:t>
            </a:r>
            <a:r>
              <a:rPr lang="ru-RU" sz="1000" dirty="0" smtClean="0"/>
              <a:t>чтобы в </a:t>
            </a:r>
            <a:r>
              <a:rPr lang="ru-RU" sz="1000" dirty="0" smtClean="0"/>
              <a:t>нужный момент. Порфирий сразу же начинает подозревать Раскольникова, хотя никаких доказательств нет. И даже </a:t>
            </a:r>
            <a:r>
              <a:rPr lang="ru-RU" sz="1000" dirty="0" smtClean="0"/>
              <a:t>признание             </a:t>
            </a:r>
            <a:r>
              <a:rPr lang="ru-RU" sz="1000" dirty="0" smtClean="0"/>
              <a:t>в убийстве местного моляра </a:t>
            </a:r>
            <a:r>
              <a:rPr lang="ru-RU" sz="1000" dirty="0" err="1" smtClean="0"/>
              <a:t>Миколы</a:t>
            </a:r>
            <a:r>
              <a:rPr lang="ru-RU" sz="1000" dirty="0" smtClean="0"/>
              <a:t> </a:t>
            </a:r>
            <a:r>
              <a:rPr lang="ru-RU" sz="1000" dirty="0" smtClean="0"/>
              <a:t>            не </a:t>
            </a:r>
            <a:r>
              <a:rPr lang="ru-RU" sz="1000" dirty="0" smtClean="0"/>
              <a:t>сводит его с истинного пути.</a:t>
            </a:r>
          </a:p>
          <a:p>
            <a:endParaRPr lang="ru-RU" dirty="0"/>
          </a:p>
        </p:txBody>
      </p:sp>
      <p:pic>
        <p:nvPicPr>
          <p:cNvPr id="5122" name="Picture 2" descr="C:\Documents and Settings\Эмма\Рабочий стол\ДОСТОЕВСКИЙ\c723383b1e652c97219e5915351d0d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925" y="622293"/>
            <a:ext cx="2508250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Роман «Преступление и наказание»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984885"/>
          </a:xfrm>
        </p:spPr>
        <p:txBody>
          <a:bodyPr/>
          <a:lstStyle/>
          <a:p>
            <a:pPr algn="ctr"/>
            <a:r>
              <a:rPr lang="ru-RU" sz="1600" b="1" dirty="0" smtClean="0"/>
              <a:t>Тема </a:t>
            </a:r>
            <a:r>
              <a:rPr lang="ru-RU" sz="1600" dirty="0" smtClean="0"/>
              <a:t>– отображение нечеловеческих условий жизни беднейших </a:t>
            </a:r>
            <a:r>
              <a:rPr lang="ru-RU" sz="1600" dirty="0" smtClean="0"/>
              <a:t>слоёв </a:t>
            </a:r>
            <a:r>
              <a:rPr lang="ru-RU" sz="1600" dirty="0" smtClean="0"/>
              <a:t>населения, безнадежности их существования и озлобленности на весь мир.</a:t>
            </a:r>
            <a:endParaRPr lang="ru-RU" sz="16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История создания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40025" y="622293"/>
            <a:ext cx="2737486" cy="2462213"/>
          </a:xfrm>
        </p:spPr>
        <p:txBody>
          <a:bodyPr/>
          <a:lstStyle/>
          <a:p>
            <a:r>
              <a:rPr lang="ru-RU" sz="1000" dirty="0" smtClean="0"/>
              <a:t>«Все сердце </a:t>
            </a:r>
            <a:r>
              <a:rPr lang="ru-RU" sz="1000" dirty="0" smtClean="0"/>
              <a:t>моё </a:t>
            </a:r>
            <a:r>
              <a:rPr lang="ru-RU" sz="1000" dirty="0" smtClean="0"/>
              <a:t>с кровью положится в этот роман», - писал Ф.М.Достоевский своему брату. </a:t>
            </a:r>
          </a:p>
          <a:p>
            <a:r>
              <a:rPr lang="ru-RU" sz="1000" dirty="0" smtClean="0"/>
              <a:t>Первая часть  романа была опубликована </a:t>
            </a:r>
            <a:r>
              <a:rPr lang="ru-RU" sz="1000" dirty="0" smtClean="0"/>
              <a:t>             в </a:t>
            </a:r>
            <a:r>
              <a:rPr lang="ru-RU" sz="1000" dirty="0" smtClean="0"/>
              <a:t>1866 году в журнале «Русский вестник».</a:t>
            </a:r>
          </a:p>
          <a:p>
            <a:r>
              <a:rPr lang="ru-RU" sz="1000" dirty="0" smtClean="0"/>
              <a:t>В 1850 году Достоевского отправили на каторгу в Омск. Именно здесь </a:t>
            </a:r>
            <a:r>
              <a:rPr lang="ru-RU" sz="1000" dirty="0" smtClean="0"/>
              <a:t>                              у </a:t>
            </a:r>
            <a:r>
              <a:rPr lang="ru-RU" sz="1000" dirty="0" smtClean="0"/>
              <a:t>Достоевского возникла идея написать «отчёт одного преступления». </a:t>
            </a:r>
          </a:p>
          <a:p>
            <a:r>
              <a:rPr lang="ru-RU" sz="1000" dirty="0" smtClean="0"/>
              <a:t>В романе описан действительный случай убийства, который произошёл в Москве. Достоевский в 1865 году уничтожил записи романа и начал писать его снова. Раскольников стал сложным персонажем.</a:t>
            </a:r>
          </a:p>
          <a:p>
            <a:r>
              <a:rPr lang="ru-RU" sz="1000" dirty="0" smtClean="0"/>
              <a:t>Характер героя </a:t>
            </a:r>
            <a:r>
              <a:rPr lang="ru-RU" sz="1000" dirty="0" smtClean="0"/>
              <a:t>раздвоился. </a:t>
            </a:r>
            <a:r>
              <a:rPr lang="ru-RU" sz="1000" dirty="0" smtClean="0"/>
              <a:t>Родион одновременно и любил </a:t>
            </a:r>
            <a:r>
              <a:rPr lang="ru-RU" sz="1000" dirty="0" smtClean="0"/>
              <a:t>людей, </a:t>
            </a:r>
            <a:r>
              <a:rPr lang="ru-RU" sz="1000" dirty="0" smtClean="0"/>
              <a:t>и ненавидел.  </a:t>
            </a:r>
          </a:p>
        </p:txBody>
      </p:sp>
      <p:pic>
        <p:nvPicPr>
          <p:cNvPr id="2050" name="Picture 2" descr="C:\Documents and Settings\Эмма\Рабочий стол\ДОСТОЕВСКИЙ\2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Журнал «Русский вестник» 1866 год </a:t>
            </a:r>
            <a:endParaRPr lang="ru-RU" dirty="0"/>
          </a:p>
        </p:txBody>
      </p:sp>
      <p:pic>
        <p:nvPicPr>
          <p:cNvPr id="4098" name="Picture 2" descr="C:\Documents and Settings\Эмма\Рабочий стол\ДОСТОЕВСКИЙ\274px-Russian_Gazette_18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694" y="614313"/>
            <a:ext cx="2428891" cy="2500330"/>
          </a:xfrm>
          <a:prstGeom prst="rect">
            <a:avLst/>
          </a:prstGeom>
          <a:noFill/>
        </p:spPr>
      </p:pic>
      <p:pic>
        <p:nvPicPr>
          <p:cNvPr id="4099" name="Picture 3" descr="C:\Documents and Settings\Эмма\Рабочий стол\ДОСТОЕВСКИЙ\Russian_Gazette_number_1866_1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54338" y="622293"/>
            <a:ext cx="2500330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</a:t>
            </a:r>
            <a:r>
              <a:rPr lang="en-US" sz="2400" dirty="0" smtClean="0"/>
              <a:t> </a:t>
            </a:r>
            <a:r>
              <a:rPr lang="ru-RU" sz="2400" dirty="0" smtClean="0"/>
              <a:t>мы </a:t>
            </a:r>
            <a:r>
              <a:rPr lang="ru-RU" sz="2400" dirty="0"/>
              <a:t>узнали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74353"/>
            <a:ext cx="3384376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 Дали характеристику главному герою романа «Преступление и наказание»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30772" y="1622425"/>
            <a:ext cx="3303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rial"/>
                <a:cs typeface="Arial"/>
              </a:rPr>
              <a:t>Проанализировали теорию Родиона Раскольникова</a:t>
            </a:r>
            <a:endParaRPr lang="ru-RU" sz="14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73136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612" y="830337"/>
            <a:ext cx="4987902" cy="646331"/>
          </a:xfrm>
        </p:spPr>
        <p:txBody>
          <a:bodyPr/>
          <a:lstStyle/>
          <a:p>
            <a:pPr marL="342900" indent="-342900" algn="ctr">
              <a:buAutoNum type="arabicPeriod"/>
            </a:pPr>
            <a:r>
              <a:rPr lang="ru-RU" sz="1400" dirty="0" smtClean="0"/>
              <a:t>Найдите значения чисел и цветов в романе «Преступление и наказание».</a:t>
            </a:r>
          </a:p>
          <a:p>
            <a:pPr marL="342900" indent="-342900" algn="ctr">
              <a:buAutoNum type="arabicPeriod"/>
            </a:pP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33" y="1766441"/>
            <a:ext cx="1986426" cy="12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Фёдор Михайлович Достоевский </a:t>
            </a:r>
            <a:endParaRPr lang="ru-RU" dirty="0"/>
          </a:p>
        </p:txBody>
      </p:sp>
      <p:pic>
        <p:nvPicPr>
          <p:cNvPr id="3074" name="Picture 2" descr="C:\Documents and Settings\Эмма\Рабочий стол\ДОСТОЕВСКИЙ\dost2prested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38884" y="578593"/>
            <a:ext cx="2840000" cy="2556000"/>
          </a:xfrm>
          <a:prstGeom prst="rect">
            <a:avLst/>
          </a:prstGeom>
          <a:noFill/>
        </p:spPr>
      </p:pic>
      <p:pic>
        <p:nvPicPr>
          <p:cNvPr id="3075" name="Picture 3" descr="C:\Documents and Settings\Эмма\Рабочий стол\ДОСТОЕВСКИЙ\достоевски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884" y="578593"/>
            <a:ext cx="2556000" cy="255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Мармеладов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51728" y="630570"/>
            <a:ext cx="5539484" cy="2215991"/>
          </a:xfrm>
        </p:spPr>
        <p:txBody>
          <a:bodyPr/>
          <a:lstStyle/>
          <a:p>
            <a:r>
              <a:rPr lang="ru-RU" dirty="0" smtClean="0"/>
              <a:t>Очень несчастный человек. Он уходит в запои.</a:t>
            </a:r>
          </a:p>
          <a:p>
            <a:r>
              <a:rPr lang="ru-RU" dirty="0" smtClean="0"/>
              <a:t>Его по-настоящему  жалко. Он сильно пьёт и ничего не может с этим поделать. Пагубная привычка выпивать настолько сильна, </a:t>
            </a:r>
            <a:r>
              <a:rPr lang="ru-RU" dirty="0" smtClean="0"/>
              <a:t>что, когда </a:t>
            </a:r>
            <a:r>
              <a:rPr lang="ru-RU" dirty="0" smtClean="0"/>
              <a:t>он готов пропить </a:t>
            </a:r>
            <a:r>
              <a:rPr lang="ru-RU" dirty="0" smtClean="0"/>
              <a:t>всё </a:t>
            </a:r>
            <a:r>
              <a:rPr lang="ru-RU" dirty="0" smtClean="0"/>
              <a:t>до последней </a:t>
            </a:r>
            <a:r>
              <a:rPr lang="ru-RU" dirty="0" smtClean="0"/>
              <a:t>копейки, </a:t>
            </a:r>
            <a:r>
              <a:rPr lang="ru-RU" dirty="0" smtClean="0"/>
              <a:t>когда он в </a:t>
            </a:r>
            <a:r>
              <a:rPr lang="ru-RU" dirty="0" smtClean="0"/>
              <a:t>запое, </a:t>
            </a:r>
            <a:r>
              <a:rPr lang="ru-RU" dirty="0" smtClean="0"/>
              <a:t>ему становятся </a:t>
            </a:r>
            <a:r>
              <a:rPr lang="ru-RU" dirty="0" smtClean="0"/>
              <a:t>  не </a:t>
            </a:r>
            <a:r>
              <a:rPr lang="ru-RU" dirty="0" smtClean="0"/>
              <a:t>нужны ни его жена, ни дети. У нет друзей из-за страсти к алкоголю. Самое страшное, что у него нет рядом человека, который бы просто выслушал его беды. Посетители </a:t>
            </a:r>
            <a:r>
              <a:rPr lang="ru-RU" dirty="0" smtClean="0"/>
              <a:t>кабака </a:t>
            </a:r>
            <a:r>
              <a:rPr lang="ru-RU" dirty="0" smtClean="0"/>
              <a:t>смеются над его рассказами о тяжёлой жизни. Хотя его рассказы о себе и своей семье </a:t>
            </a:r>
            <a:r>
              <a:rPr lang="ru-RU" dirty="0" smtClean="0"/>
              <a:t>настолько, </a:t>
            </a:r>
            <a:r>
              <a:rPr lang="ru-RU" dirty="0" smtClean="0"/>
              <a:t>что </a:t>
            </a:r>
            <a:r>
              <a:rPr lang="ru-RU" dirty="0" smtClean="0"/>
              <a:t>хочется </a:t>
            </a:r>
            <a:r>
              <a:rPr lang="ru-RU" dirty="0" smtClean="0"/>
              <a:t>плакать.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Очень </a:t>
            </a:r>
            <a:r>
              <a:rPr lang="ru-RU" dirty="0" smtClean="0"/>
              <a:t>вероятно было, что он пять дней не раздевался и не умывался. Особенно руки были грязны, жирные, красные, с черными ногтями. 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484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612" y="830337"/>
            <a:ext cx="5184576" cy="1661993"/>
          </a:xfrm>
        </p:spPr>
        <p:txBody>
          <a:bodyPr/>
          <a:lstStyle/>
          <a:p>
            <a:r>
              <a:rPr lang="ru-RU" dirty="0" smtClean="0"/>
              <a:t>Это был человек лет уже за пятьдесят, среднего роста и плотного сложения, с проседью и с большою лысиной, с </a:t>
            </a:r>
            <a:r>
              <a:rPr lang="ru-RU" dirty="0" smtClean="0"/>
              <a:t>отёкшим </a:t>
            </a:r>
            <a:r>
              <a:rPr lang="ru-RU" dirty="0" smtClean="0"/>
              <a:t>от постоянного пьянства </a:t>
            </a:r>
            <a:r>
              <a:rPr lang="ru-RU" dirty="0" smtClean="0"/>
              <a:t>жёлтым</a:t>
            </a:r>
            <a:r>
              <a:rPr lang="ru-RU" dirty="0" smtClean="0"/>
              <a:t>, даже зеленоватым лицом и с припухшими веками, из-за которых сияли крошечные, как щелочки, но </a:t>
            </a:r>
            <a:r>
              <a:rPr lang="ru-RU" dirty="0" smtClean="0"/>
              <a:t>одушевлённые </a:t>
            </a:r>
            <a:r>
              <a:rPr lang="ru-RU" dirty="0" smtClean="0"/>
              <a:t>красноватые глазки. Одет он был в старый, совершенно оборванный </a:t>
            </a:r>
            <a:r>
              <a:rPr lang="ru-RU" dirty="0" smtClean="0"/>
              <a:t>чёрный </a:t>
            </a:r>
            <a:r>
              <a:rPr lang="ru-RU" dirty="0" smtClean="0"/>
              <a:t>фрак, с осыпавшимися пуговицами. Одна только </a:t>
            </a:r>
            <a:r>
              <a:rPr lang="ru-RU" dirty="0" smtClean="0"/>
              <a:t>ещё </a:t>
            </a:r>
            <a:r>
              <a:rPr lang="ru-RU" dirty="0" smtClean="0"/>
              <a:t>держалась кое-как, и на </a:t>
            </a:r>
            <a:r>
              <a:rPr lang="ru-RU" dirty="0" smtClean="0"/>
              <a:t>неё-то </a:t>
            </a:r>
            <a:r>
              <a:rPr lang="ru-RU" dirty="0" smtClean="0"/>
              <a:t>он и застегивался, видимо желая не удаляться приличий. Из-под нанкового жилета торчала манишка, вся скомканная, запачканная и залитая. 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620" y="614313"/>
            <a:ext cx="5059910" cy="2585323"/>
          </a:xfrm>
        </p:spPr>
        <p:txBody>
          <a:bodyPr/>
          <a:lstStyle/>
          <a:p>
            <a:r>
              <a:rPr lang="ru-RU" dirty="0" smtClean="0"/>
              <a:t>«Кроткие» глаза, «бледное, худое и неправильное угловатое личико» и весь облик выдавал натуру кроткую, робкую, дошедшую до крайней степени унижения. «</a:t>
            </a:r>
            <a:r>
              <a:rPr lang="ru-RU" b="1" dirty="0" smtClean="0"/>
              <a:t>Соня </a:t>
            </a:r>
            <a:r>
              <a:rPr lang="ru-RU" dirty="0" smtClean="0"/>
              <a:t>была малого роста, лет семнадцати, худенькая, но довольно хорошенькая блондинка, с замечательными голубыми глазами».  Соня Мармеладова - дочь бедного чиновника; чтобы спасти от голода мачеху и детей, </a:t>
            </a:r>
            <a:r>
              <a:rPr lang="ru-RU" dirty="0" smtClean="0"/>
              <a:t>ведёт </a:t>
            </a:r>
            <a:r>
              <a:rPr lang="ru-RU" dirty="0" smtClean="0"/>
              <a:t>жизнь падшей женщины. Она исповедует закон Христовой любви, жалеет Раскольникова, ибо преступник для </a:t>
            </a:r>
            <a:r>
              <a:rPr lang="ru-RU" dirty="0" smtClean="0"/>
              <a:t>неё, </a:t>
            </a:r>
            <a:r>
              <a:rPr lang="ru-RU" dirty="0" smtClean="0"/>
              <a:t>как и для простого народа, - несчастный. Она плачет над ним и посылает его принять страдание </a:t>
            </a:r>
            <a:r>
              <a:rPr lang="ru-RU" dirty="0" smtClean="0"/>
              <a:t>          и </a:t>
            </a:r>
            <a:r>
              <a:rPr lang="ru-RU" dirty="0" smtClean="0"/>
              <a:t>искупить грех, ибо того требуют высшие законы духовной жизни. Тяжелый и непотребный труд не испортили Соню, не привнесли черноту в душу героини. В каком-то смысле, Соня оказалась натурой более стойкой, чем Родион, ведь жизненные трудности не сломали девушку.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550856"/>
            <a:ext cx="4935243" cy="2585323"/>
          </a:xfrm>
        </p:spPr>
        <p:txBody>
          <a:bodyPr/>
          <a:lstStyle/>
          <a:p>
            <a:r>
              <a:rPr lang="ru-RU" dirty="0" smtClean="0"/>
              <a:t>Соня не умеет постоять за себя, поэтому обидеть девушку легко. Безропотность, самоотверженность, доброта остаются неотъемлемыми характерными чертами образа Сони Мармеладовой, вопреки обидам, пинкам и превратностям судьбы. Соне не жалко отдать последнее платье и последние деньги, чтобы помочь тому, что нуждается в помощи или находится в беде. Сонечка Мармеладова, опустив голову, заходит в дом родного отца, когда тот погибает под копытами лошади, но не осмеливается подать руку находящимся там. Так же девушка стесняется присесть около </a:t>
            </a:r>
            <a:r>
              <a:rPr lang="ru-RU" dirty="0" err="1" smtClean="0"/>
              <a:t>Пульхерии</a:t>
            </a:r>
            <a:r>
              <a:rPr lang="ru-RU" dirty="0" smtClean="0"/>
              <a:t> – матери Родиона, поздороваться с Дуней – сестрой Раскольникова, пожав той руку. Соня считает, что такие действия оскорбят этих приличных женщин, ведь Соня – проститутка. Христианские ценности обосновывают, что счастье не достигает через совершение преступления.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107996"/>
          </a:xfrm>
        </p:spPr>
        <p:txBody>
          <a:bodyPr/>
          <a:lstStyle/>
          <a:p>
            <a:r>
              <a:rPr lang="ru-RU" dirty="0" smtClean="0"/>
              <a:t>Соня – воплощение истинных христианских идей. Жертвенность, милосердие, отсутствие малейшей крупицы зла в душе девушки делают </a:t>
            </a:r>
            <a:r>
              <a:rPr lang="ru-RU" dirty="0" smtClean="0"/>
              <a:t>её </a:t>
            </a:r>
            <a:r>
              <a:rPr lang="ru-RU" dirty="0" smtClean="0"/>
              <a:t>святой. Соня не чувствует осуждения по отношению к отцу или к Катерине Ивановне, которые используют старшую дочь для пропитания. Сонечка даже </a:t>
            </a:r>
            <a:r>
              <a:rPr lang="ru-RU" dirty="0" smtClean="0"/>
              <a:t>даёт </a:t>
            </a:r>
            <a:r>
              <a:rPr lang="ru-RU" dirty="0" smtClean="0"/>
              <a:t>отцу деньги, которые тот спускает на выпивку в трактире.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5544616" cy="2539157"/>
          </a:xfrm>
        </p:spPr>
        <p:txBody>
          <a:bodyPr/>
          <a:lstStyle/>
          <a:p>
            <a:r>
              <a:rPr lang="ru-RU" sz="1100" dirty="0" err="1" smtClean="0"/>
              <a:t>Свидригайлов</a:t>
            </a:r>
            <a:r>
              <a:rPr lang="ru-RU" sz="1100" dirty="0" smtClean="0"/>
              <a:t>, являясь своеобразным двойником главного героя</a:t>
            </a:r>
          </a:p>
          <a:p>
            <a:r>
              <a:rPr lang="ru-RU" sz="1100" dirty="0" smtClean="0"/>
              <a:t>Причём </a:t>
            </a:r>
            <a:r>
              <a:rPr lang="ru-RU" sz="1100" dirty="0" smtClean="0"/>
              <a:t>он замечает это сам и говорит главному герою, что они «одного поля ягоды».  Аркадий Иванович живет по принципу «право имеющих», не задумываясь над тем, что он может быть «тварью дрожащей». </a:t>
            </a:r>
            <a:r>
              <a:rPr lang="ru-RU" sz="1100" dirty="0" smtClean="0">
                <a:solidFill>
                  <a:srgbClr val="FF0000"/>
                </a:solidFill>
              </a:rPr>
              <a:t>Если Р анализирует свои плохие поступки, то </a:t>
            </a:r>
            <a:r>
              <a:rPr lang="ru-RU" sz="1100" dirty="0" err="1" smtClean="0">
                <a:solidFill>
                  <a:srgbClr val="FF0000"/>
                </a:solidFill>
              </a:rPr>
              <a:t>Свидригайлов</a:t>
            </a:r>
            <a:r>
              <a:rPr lang="ru-RU" sz="1100" dirty="0" smtClean="0">
                <a:solidFill>
                  <a:srgbClr val="FF0000"/>
                </a:solidFill>
              </a:rPr>
              <a:t> берёт то, что хочет. Он привык использовать людей, брать то, что ему нравится, не спрашивая мнения других.</a:t>
            </a:r>
          </a:p>
          <a:p>
            <a:r>
              <a:rPr lang="ru-RU" sz="1100" dirty="0" err="1" smtClean="0"/>
              <a:t>Свидригайлов</a:t>
            </a:r>
            <a:r>
              <a:rPr lang="ru-RU" sz="1100" dirty="0" smtClean="0"/>
              <a:t> – своеобразный злодей, совершающий множество и моральных, и физических преступлений. Он обвинялся в деле душегубства девушки, причастен к самоубийству лакея, довел Марфу Петровну, которая его сильно любила, до смерти. Это и многое другое характеризует героя как персонажа отрицательного.</a:t>
            </a:r>
          </a:p>
          <a:p>
            <a:r>
              <a:rPr lang="ru-RU" sz="1100" dirty="0" smtClean="0"/>
              <a:t>Однако </a:t>
            </a:r>
            <a:r>
              <a:rPr lang="ru-RU" sz="1100" dirty="0" err="1" smtClean="0"/>
              <a:t>Свидригайлов</a:t>
            </a:r>
            <a:r>
              <a:rPr lang="ru-RU" sz="1100" dirty="0" smtClean="0"/>
              <a:t> совершает добрых дел даже больше, чем другие персонажи романа «Преступление и наказание». Он помогает оплатить похороны Мармеладовой, а также устраивает ее детей в приют. Свидригайлов беспокоится о Дуне и предлагает Родиону 10 тысяч рублей, чтобы избавить героиню от замужества с Лужиным</a:t>
            </a:r>
            <a:r>
              <a:rPr lang="ru-RU" sz="1100" dirty="0" smtClean="0"/>
              <a:t>.</a:t>
            </a:r>
            <a:endParaRPr lang="ru-RU" sz="11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Родион Романович Раскольников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38884" y="614313"/>
            <a:ext cx="2954338" cy="247221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1050" dirty="0" smtClean="0"/>
              <a:t>С Родионом Раскольниковым мы  встречаемся, как только открываем книгу. </a:t>
            </a:r>
          </a:p>
          <a:p>
            <a:pPr algn="ctr">
              <a:lnSpc>
                <a:spcPct val="90000"/>
              </a:lnSpc>
            </a:pPr>
            <a:r>
              <a:rPr lang="ru-RU" sz="1050" dirty="0" smtClean="0"/>
              <a:t>«Он был замечательно хорош собою, </a:t>
            </a:r>
            <a:r>
              <a:rPr lang="en-US" sz="1050" dirty="0" smtClean="0"/>
              <a:t>              </a:t>
            </a:r>
            <a:r>
              <a:rPr lang="ru-RU" sz="1050" dirty="0" smtClean="0"/>
              <a:t>с </a:t>
            </a:r>
            <a:r>
              <a:rPr lang="ru-RU" sz="1050" dirty="0" smtClean="0"/>
              <a:t>прекрасными темными глазами, темно-рус, ростом выше среднего, тонок и строен</a:t>
            </a:r>
            <a:r>
              <a:rPr lang="ru-RU" sz="1050" dirty="0" smtClean="0"/>
              <a:t>…”</a:t>
            </a:r>
            <a:r>
              <a:rPr lang="ru-RU" sz="1050" dirty="0"/>
              <a:t>.</a:t>
            </a:r>
            <a:r>
              <a:rPr lang="ru-RU" sz="1050" dirty="0" smtClean="0"/>
              <a:t> </a:t>
            </a:r>
          </a:p>
          <a:p>
            <a:pPr algn="ctr">
              <a:lnSpc>
                <a:spcPct val="90000"/>
              </a:lnSpc>
            </a:pPr>
            <a:r>
              <a:rPr lang="ru-RU" sz="1050" dirty="0" smtClean="0"/>
              <a:t>Ему </a:t>
            </a:r>
            <a:r>
              <a:rPr lang="ru-RU" sz="1050" dirty="0" smtClean="0"/>
              <a:t>23 года. Он студент юридического факультета Петербургского университета. </a:t>
            </a:r>
            <a:endParaRPr lang="ru-RU" sz="1050" dirty="0" smtClean="0"/>
          </a:p>
          <a:p>
            <a:pPr algn="ctr">
              <a:lnSpc>
                <a:spcPct val="90000"/>
              </a:lnSpc>
            </a:pPr>
            <a:r>
              <a:rPr lang="ru-RU" sz="1050" dirty="0" smtClean="0"/>
              <a:t>Он </a:t>
            </a:r>
            <a:r>
              <a:rPr lang="ru-RU" sz="1050" dirty="0" smtClean="0"/>
              <a:t>умён. </a:t>
            </a:r>
            <a:r>
              <a:rPr lang="ru-RU" sz="1050" b="1" dirty="0" smtClean="0"/>
              <a:t>Но он до того беден, что не ест </a:t>
            </a:r>
            <a:endParaRPr lang="ru-RU" sz="1050" b="1" dirty="0" smtClean="0"/>
          </a:p>
          <a:p>
            <a:pPr algn="ctr">
              <a:lnSpc>
                <a:spcPct val="90000"/>
              </a:lnSpc>
            </a:pPr>
            <a:r>
              <a:rPr lang="ru-RU" sz="1050" b="1" dirty="0" smtClean="0"/>
              <a:t>по </a:t>
            </a:r>
            <a:r>
              <a:rPr lang="ru-RU" sz="1050" b="1" dirty="0" smtClean="0"/>
              <a:t>два дня.</a:t>
            </a:r>
          </a:p>
          <a:p>
            <a:pPr algn="ctr">
              <a:lnSpc>
                <a:spcPct val="90000"/>
              </a:lnSpc>
            </a:pPr>
            <a:r>
              <a:rPr lang="ru-RU" sz="1050" dirty="0" smtClean="0"/>
              <a:t>«Он был до того худо одет, что иной, даже </a:t>
            </a:r>
            <a:r>
              <a:rPr lang="ru-RU" sz="1050" dirty="0" smtClean="0"/>
              <a:t>               и </a:t>
            </a:r>
            <a:r>
              <a:rPr lang="ru-RU" sz="1050" dirty="0" smtClean="0"/>
              <a:t>привычный человек, посовестился бы </a:t>
            </a:r>
            <a:endParaRPr lang="ru-RU" sz="1050" dirty="0" smtClean="0"/>
          </a:p>
          <a:p>
            <a:pPr algn="ctr">
              <a:lnSpc>
                <a:spcPct val="90000"/>
              </a:lnSpc>
            </a:pPr>
            <a:r>
              <a:rPr lang="ru-RU" sz="1050" dirty="0" smtClean="0"/>
              <a:t>днём </a:t>
            </a:r>
            <a:r>
              <a:rPr lang="ru-RU" sz="1050" dirty="0" smtClean="0"/>
              <a:t>выходить в таких лохмотьях на улицу.   </a:t>
            </a:r>
          </a:p>
          <a:p>
            <a:pPr algn="ctr">
              <a:lnSpc>
                <a:spcPct val="90000"/>
              </a:lnSpc>
            </a:pPr>
            <a:r>
              <a:rPr lang="ru-RU" sz="1050" dirty="0" smtClean="0"/>
              <a:t>Шляпа его была высокая, круглая, но вся уже изношенная, совсем рыжая, вся в дырах </a:t>
            </a:r>
            <a:endParaRPr lang="ru-RU" sz="1050" dirty="0" smtClean="0"/>
          </a:p>
          <a:p>
            <a:pPr algn="ctr">
              <a:lnSpc>
                <a:spcPct val="90000"/>
              </a:lnSpc>
            </a:pPr>
            <a:r>
              <a:rPr lang="ru-RU" sz="1050" dirty="0" smtClean="0"/>
              <a:t>и </a:t>
            </a:r>
            <a:r>
              <a:rPr lang="ru-RU" sz="1050" dirty="0" smtClean="0"/>
              <a:t>пятнах, без полей и самым </a:t>
            </a:r>
            <a:r>
              <a:rPr lang="ru-RU" sz="1050" dirty="0" err="1" smtClean="0"/>
              <a:t>безобразнейшим</a:t>
            </a:r>
            <a:r>
              <a:rPr lang="ru-RU" sz="1050" dirty="0" smtClean="0"/>
              <a:t> углом </a:t>
            </a:r>
            <a:r>
              <a:rPr lang="ru-RU" sz="1050" dirty="0" err="1" smtClean="0"/>
              <a:t>заломившаяся</a:t>
            </a:r>
            <a:r>
              <a:rPr lang="ru-RU" sz="1050" dirty="0" smtClean="0"/>
              <a:t> на сторону». «Уродом» называет свою шляпу герой.</a:t>
            </a:r>
            <a:endParaRPr lang="ru-RU" sz="1050" dirty="0"/>
          </a:p>
        </p:txBody>
      </p:sp>
      <p:pic>
        <p:nvPicPr>
          <p:cNvPr id="1027" name="Picture 3" descr="C:\Documents and Settings\Эмма\Рабочий стол\ДОСТОЕВСКИЙ\a_d921e65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596" y="622293"/>
            <a:ext cx="2571768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Комната Раскольникова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908" y="686321"/>
            <a:ext cx="2664296" cy="2339102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1000" dirty="0" smtClean="0"/>
              <a:t>Главный герой ненавидит своё жилище. </a:t>
            </a:r>
          </a:p>
          <a:p>
            <a:pPr algn="just">
              <a:lnSpc>
                <a:spcPct val="80000"/>
              </a:lnSpc>
            </a:pPr>
            <a:r>
              <a:rPr lang="ru-RU" sz="1000" dirty="0" smtClean="0"/>
              <a:t>«Это была крошечная клетушка, шагов </a:t>
            </a:r>
            <a:r>
              <a:rPr lang="ru-RU" sz="1000" dirty="0" smtClean="0"/>
              <a:t>               в </a:t>
            </a:r>
            <a:r>
              <a:rPr lang="ru-RU" sz="1000" dirty="0" smtClean="0"/>
              <a:t>шесть длиной, имевшая самый жалкий вид с своими </a:t>
            </a:r>
            <a:r>
              <a:rPr lang="ru-RU" sz="1000" dirty="0" smtClean="0"/>
              <a:t>жёлтенькими</a:t>
            </a:r>
            <a:r>
              <a:rPr lang="ru-RU" sz="1000" dirty="0" smtClean="0"/>
              <a:t>, пыльными и всюду отставшими от стены обоями, и до того низкая, что чуть-чуть высокому человеку становилось в ней жутко, и всё казалось, что вот-вот стукнешься головой </a:t>
            </a:r>
            <a:r>
              <a:rPr lang="ru-RU" sz="1000" dirty="0" smtClean="0"/>
              <a:t>             о </a:t>
            </a:r>
            <a:r>
              <a:rPr lang="ru-RU" sz="1000" dirty="0" smtClean="0"/>
              <a:t>потолок». </a:t>
            </a:r>
          </a:p>
          <a:p>
            <a:pPr algn="just">
              <a:lnSpc>
                <a:spcPct val="80000"/>
              </a:lnSpc>
            </a:pPr>
            <a:r>
              <a:rPr lang="ru-RU" sz="1000" dirty="0" smtClean="0"/>
              <a:t>«Проснулся он желчный, раздражительный, злой и с ненавистью посмотрел на свою каморку». Главный герой ненавидит своё жилище. Оно разрушает его и морально </a:t>
            </a:r>
            <a:r>
              <a:rPr lang="ru-RU" sz="1000" dirty="0" smtClean="0"/>
              <a:t>               и </a:t>
            </a:r>
            <a:r>
              <a:rPr lang="ru-RU" sz="1000" dirty="0" smtClean="0"/>
              <a:t>физически.  Даже мать говорит, что комната подтолкнула героя к  преступлению.</a:t>
            </a:r>
          </a:p>
          <a:p>
            <a:pPr algn="just">
              <a:lnSpc>
                <a:spcPct val="80000"/>
              </a:lnSpc>
            </a:pPr>
            <a:r>
              <a:rPr lang="ru-RU" sz="1000" b="1" dirty="0" smtClean="0"/>
              <a:t>Квартира </a:t>
            </a:r>
            <a:r>
              <a:rPr lang="ru-RU" sz="1000" b="1" dirty="0" smtClean="0"/>
              <a:t>в произведении имеет много синонимов: каморка, угол, шкаф, каюта, гроб, сундук, клетка</a:t>
            </a:r>
            <a:r>
              <a:rPr lang="ru-RU" sz="1000" dirty="0" smtClean="0"/>
              <a:t>. “Грязный…мизерный диван</a:t>
            </a:r>
            <a:r>
              <a:rPr lang="ru-RU" sz="1000" dirty="0" smtClean="0"/>
              <a:t>”.</a:t>
            </a:r>
            <a:endParaRPr lang="ru-RU" sz="1400" dirty="0"/>
          </a:p>
        </p:txBody>
      </p:sp>
      <p:pic>
        <p:nvPicPr>
          <p:cNvPr id="5122" name="Picture 2" descr="C:\Documents and Settings\Эмма\Рабочий стол\ДОСТОЕВСКИЙ\07652ab708befdcfabc189f865839d0f6ff65f5f7ba40bc2fa911e8717ead643_1200_120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714644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Дуня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0892" y="636086"/>
            <a:ext cx="2793833" cy="2354491"/>
          </a:xfrm>
        </p:spPr>
        <p:txBody>
          <a:bodyPr/>
          <a:lstStyle/>
          <a:p>
            <a:pPr algn="ctr"/>
            <a:r>
              <a:rPr lang="ru-RU" sz="900" b="1" dirty="0" smtClean="0"/>
              <a:t>Авдотья Романовна Раскольникова </a:t>
            </a:r>
            <a:r>
              <a:rPr lang="ru-RU" sz="900" dirty="0" smtClean="0"/>
              <a:t>– младшая сестра главного героя </a:t>
            </a:r>
            <a:r>
              <a:rPr lang="ru-RU" sz="900" dirty="0" smtClean="0"/>
              <a:t>романа. Ей </a:t>
            </a:r>
            <a:r>
              <a:rPr lang="ru-RU" sz="900" dirty="0" smtClean="0"/>
              <a:t>22 года. </a:t>
            </a:r>
            <a:endParaRPr lang="ru-RU" sz="900" dirty="0" smtClean="0"/>
          </a:p>
          <a:p>
            <a:pPr algn="ctr"/>
            <a:r>
              <a:rPr lang="ru-RU" sz="900" dirty="0" smtClean="0"/>
              <a:t>Она </a:t>
            </a:r>
            <a:r>
              <a:rPr lang="ru-RU" sz="900" dirty="0" smtClean="0"/>
              <a:t>была очень красивой девушкой, что не раз отмечали и Разумихин, </a:t>
            </a:r>
            <a:r>
              <a:rPr lang="ru-RU" sz="900" dirty="0" smtClean="0"/>
              <a:t>и </a:t>
            </a:r>
            <a:r>
              <a:rPr lang="ru-RU" sz="900" dirty="0" smtClean="0"/>
              <a:t>Свидригайлов, </a:t>
            </a:r>
            <a:r>
              <a:rPr lang="ru-RU" sz="900" dirty="0" smtClean="0"/>
              <a:t>и </a:t>
            </a:r>
            <a:r>
              <a:rPr lang="ru-RU" sz="900" dirty="0" smtClean="0"/>
              <a:t>Лужин: «Авдотья Романовна была </a:t>
            </a:r>
            <a:r>
              <a:rPr lang="ru-RU" sz="900" dirty="0" smtClean="0"/>
              <a:t>замечательно </a:t>
            </a:r>
            <a:r>
              <a:rPr lang="ru-RU" sz="900" dirty="0" smtClean="0"/>
              <a:t>хороша собою — высокая, удивительно стройная, сильная, самоуверенная…».</a:t>
            </a:r>
            <a:r>
              <a:rPr lang="ru-RU" sz="900" b="1" dirty="0" smtClean="0"/>
              <a:t> Даже в бедном </a:t>
            </a:r>
            <a:r>
              <a:rPr lang="ru-RU" sz="900" b="1" dirty="0" smtClean="0"/>
              <a:t>платье она </a:t>
            </a:r>
            <a:r>
              <a:rPr lang="ru-RU" sz="900" b="1" dirty="0" smtClean="0"/>
              <a:t>выглядела настоящей красавицей.</a:t>
            </a:r>
            <a:r>
              <a:rPr lang="ru-RU" sz="900" dirty="0" smtClean="0"/>
              <a:t> Она работает гувернанткой у </a:t>
            </a:r>
            <a:r>
              <a:rPr lang="ru-RU" sz="900" dirty="0" err="1" smtClean="0"/>
              <a:t>Свидригайлова</a:t>
            </a:r>
            <a:r>
              <a:rPr lang="ru-RU" sz="900" dirty="0" smtClean="0"/>
              <a:t> , который оказывает ей знаки внимания. Она уверенно отвергает низкие ухаживания </a:t>
            </a:r>
            <a:r>
              <a:rPr lang="ru-RU" sz="900" dirty="0" err="1" smtClean="0"/>
              <a:t>Свидригайлова</a:t>
            </a:r>
            <a:r>
              <a:rPr lang="ru-RU" sz="900" dirty="0" smtClean="0"/>
              <a:t>, потому что видит в них потребительское отношение.</a:t>
            </a:r>
          </a:p>
          <a:p>
            <a:pPr algn="ctr"/>
            <a:r>
              <a:rPr lang="ru-RU" sz="900" b="1" dirty="0" smtClean="0"/>
              <a:t>Дуня – бесприданница. Она </a:t>
            </a:r>
            <a:r>
              <a:rPr lang="ru-RU" sz="900" b="1" dirty="0" smtClean="0"/>
              <a:t>видит, </a:t>
            </a:r>
            <a:r>
              <a:rPr lang="ru-RU" sz="900" b="1" dirty="0" smtClean="0"/>
              <a:t>как страдают от бедности её мать и брат. Чтобы спасти их от нищеты , она хочет выйти замуж за Лужина. Значит Дуня тоже готова на любые жертвы ради близких людей. </a:t>
            </a:r>
            <a:endParaRPr lang="ru-RU" sz="1400" dirty="0"/>
          </a:p>
        </p:txBody>
      </p:sp>
      <p:pic>
        <p:nvPicPr>
          <p:cNvPr id="3074" name="Picture 2" descr="C:\Documents and Settings\Эмма\Рабочий стол\ДОСТОЕВСКИЙ\01edd1a26fd0b18eece9107d06f5c0e6_i-112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628919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Мать Раскольникова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909" y="769069"/>
            <a:ext cx="2664296" cy="2077492"/>
          </a:xfrm>
        </p:spPr>
        <p:txBody>
          <a:bodyPr/>
          <a:lstStyle/>
          <a:p>
            <a:pPr algn="ctr"/>
            <a:r>
              <a:rPr lang="ru-RU" sz="900" b="1" dirty="0" smtClean="0"/>
              <a:t>Пульхерия </a:t>
            </a:r>
            <a:r>
              <a:rPr lang="ru-RU" sz="900" b="1" dirty="0" smtClean="0"/>
              <a:t>Александровна.</a:t>
            </a:r>
            <a:endParaRPr lang="ru-RU" sz="900" b="1" dirty="0" smtClean="0"/>
          </a:p>
          <a:p>
            <a:pPr algn="just"/>
            <a:r>
              <a:rPr lang="ru-RU" sz="900" dirty="0" smtClean="0"/>
              <a:t>В ней всегда присутствовала правда, честность. До </a:t>
            </a:r>
            <a:r>
              <a:rPr lang="ru-RU" sz="900" dirty="0" smtClean="0"/>
              <a:t>определённой </a:t>
            </a:r>
            <a:r>
              <a:rPr lang="ru-RU" sz="900" dirty="0" smtClean="0"/>
              <a:t>черты она могла быть мягкой </a:t>
            </a:r>
            <a:r>
              <a:rPr lang="ru-RU" sz="900" dirty="0" smtClean="0"/>
              <a:t> и </a:t>
            </a:r>
            <a:r>
              <a:rPr lang="ru-RU" sz="900" dirty="0" smtClean="0"/>
              <a:t>уступчивой, но никогда не пошла бы она против честности и убеждений праведности и морали. За долгие три года разлуки она делала </a:t>
            </a:r>
            <a:r>
              <a:rPr lang="ru-RU" sz="900" dirty="0" smtClean="0"/>
              <a:t>всё, </a:t>
            </a:r>
            <a:r>
              <a:rPr lang="ru-RU" sz="900" dirty="0" smtClean="0"/>
              <a:t>что могло хоть как-то помочь Родиону. Перед убийством герой получает от матери тридцать пять рублей, из последних. </a:t>
            </a:r>
          </a:p>
          <a:p>
            <a:pPr algn="just"/>
            <a:r>
              <a:rPr lang="ru-RU" sz="900" dirty="0" smtClean="0"/>
              <a:t>Пульхерия готова была отдать </a:t>
            </a:r>
            <a:r>
              <a:rPr lang="ru-RU" sz="900" dirty="0" smtClean="0"/>
              <a:t>всё, </a:t>
            </a:r>
            <a:r>
              <a:rPr lang="ru-RU" sz="900" dirty="0" smtClean="0"/>
              <a:t>что у </a:t>
            </a:r>
            <a:r>
              <a:rPr lang="ru-RU" sz="900" dirty="0" err="1" smtClean="0"/>
              <a:t>неёе</a:t>
            </a:r>
            <a:r>
              <a:rPr lang="ru-RU" sz="900" dirty="0" smtClean="0"/>
              <a:t> </a:t>
            </a:r>
            <a:r>
              <a:rPr lang="ru-RU" sz="900" dirty="0" smtClean="0"/>
              <a:t>есть, работала как могла, чтобы помочь сыну – </a:t>
            </a:r>
            <a:r>
              <a:rPr lang="ru-RU" sz="900" dirty="0" smtClean="0"/>
              <a:t>     с </a:t>
            </a:r>
            <a:r>
              <a:rPr lang="ru-RU" sz="900" dirty="0" smtClean="0"/>
              <a:t>больными глазами она вязала воротнички, косынки и </a:t>
            </a:r>
            <a:r>
              <a:rPr lang="ru-RU" sz="900" dirty="0" err="1" smtClean="0"/>
              <a:t>нарукавнички</a:t>
            </a:r>
            <a:r>
              <a:rPr lang="ru-RU" sz="900" dirty="0" smtClean="0"/>
              <a:t>, что не приносило большого дохода. Но это было </a:t>
            </a:r>
            <a:r>
              <a:rPr lang="ru-RU" sz="900" dirty="0" smtClean="0"/>
              <a:t>всё, </a:t>
            </a:r>
            <a:r>
              <a:rPr lang="ru-RU" sz="900" dirty="0" smtClean="0"/>
              <a:t>чем она могла хоть как-то помочь сыну.</a:t>
            </a:r>
            <a:endParaRPr lang="ru-RU" sz="900" dirty="0"/>
          </a:p>
        </p:txBody>
      </p:sp>
      <p:pic>
        <p:nvPicPr>
          <p:cNvPr id="4099" name="Picture 3" descr="C:\Documents and Settings\Эмма\Рабочий стол\ДОСТОЕВСКИЙ\yakovleva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643206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Алёна Ивановна</a:t>
            </a:r>
            <a:endParaRPr lang="ru-RU" dirty="0"/>
          </a:p>
        </p:txBody>
      </p:sp>
      <p:pic>
        <p:nvPicPr>
          <p:cNvPr id="2050" name="Picture 2" descr="C:\Documents and Settings\Эмма\Рабочий стол\ДОСТОЕВСКИЙ\047022b57342879280885e92dc86045a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68625" y="622293"/>
            <a:ext cx="2508250" cy="2428891"/>
          </a:xfrm>
          <a:prstGeom prst="rect">
            <a:avLst/>
          </a:prstGeom>
          <a:noFill/>
        </p:spPr>
      </p:pic>
      <p:pic>
        <p:nvPicPr>
          <p:cNvPr id="6" name="Picture 2" descr="C:\Documents and Settings\Эмма\Рабочий стол\ДОСТОЕВСКИЙ\231019-115901-t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8925" y="622293"/>
            <a:ext cx="2508250" cy="24288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Комната старухи-процентщицы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22293"/>
            <a:ext cx="2649817" cy="246221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1000" dirty="0" smtClean="0"/>
              <a:t>Красивый молодой юноша (“замечательно хорош собою”, “строен”) помещён автором </a:t>
            </a:r>
            <a:r>
              <a:rPr lang="ru-RU" sz="1000" dirty="0" smtClean="0"/>
              <a:t>   в </a:t>
            </a:r>
            <a:r>
              <a:rPr lang="ru-RU" sz="1000" dirty="0" smtClean="0"/>
              <a:t>убогую, неказистую похожую на морскую каюту, клетку, комнатку. Для сравнения: старой отвратительной процентщице автор “выдаёт” просторный уютный, красивый дом с богатой обстановкой, где всё сияет чистотой. </a:t>
            </a:r>
          </a:p>
          <a:p>
            <a:pPr algn="just">
              <a:lnSpc>
                <a:spcPct val="80000"/>
              </a:lnSpc>
            </a:pPr>
            <a:r>
              <a:rPr lang="ru-RU" sz="1000" dirty="0" smtClean="0"/>
              <a:t>Достоевский – тонкий психолог в описании обстановки. Так, комната </a:t>
            </a:r>
            <a:r>
              <a:rPr lang="ru-RU" sz="1000" dirty="0" smtClean="0"/>
              <a:t>старухи- </a:t>
            </a:r>
            <a:r>
              <a:rPr lang="ru-RU" sz="1000" dirty="0" smtClean="0"/>
              <a:t>процентщицы очень опрятна, предметы мебели и пол в ней блестят, свидетельствуя о чистоплотности, которая характерна для «злых и старых вдовиц».</a:t>
            </a:r>
          </a:p>
          <a:p>
            <a:pPr algn="just">
              <a:lnSpc>
                <a:spcPct val="80000"/>
              </a:lnSpc>
            </a:pPr>
            <a:r>
              <a:rPr lang="ru-RU" sz="1000" dirty="0" smtClean="0"/>
              <a:t>Кроме того, проходя в свои “покои” Родион вынужден постоянно проходить мимо хозяйской кухни. Это делает его положение ещё более унизительным, учитывая то, что герой должен хозяйке крупную сумму за жильё. </a:t>
            </a:r>
            <a:endParaRPr lang="ru-RU" sz="1600" dirty="0"/>
          </a:p>
        </p:txBody>
      </p:sp>
      <p:pic>
        <p:nvPicPr>
          <p:cNvPr id="6147" name="Picture 3" descr="C:\Documents and Settings\Эмма\Рабочий стол\ДОСТОЕВСКИЙ\IMG_23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622300"/>
            <a:ext cx="2714644" cy="2428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a83b4d1ff86f687e6504aa096ee2d98a743e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8331</TotalTime>
  <Words>2232</Words>
  <Application>Microsoft Office PowerPoint</Application>
  <PresentationFormat>Произвольный</PresentationFormat>
  <Paragraphs>131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Arial Black</vt:lpstr>
      <vt:lpstr>Calibri</vt:lpstr>
      <vt:lpstr>Times New Roman</vt:lpstr>
      <vt:lpstr>Office Theme</vt:lpstr>
      <vt:lpstr>Литература </vt:lpstr>
      <vt:lpstr>Сегодня на уроке </vt:lpstr>
      <vt:lpstr>Фёдор Михайлович Достоевский </vt:lpstr>
      <vt:lpstr>Родион Романович Раскольников </vt:lpstr>
      <vt:lpstr>Комната Раскольникова</vt:lpstr>
      <vt:lpstr>Дуня</vt:lpstr>
      <vt:lpstr>Мать Раскольникова</vt:lpstr>
      <vt:lpstr>Алёна Ивановна</vt:lpstr>
      <vt:lpstr>Комната старухи-процентщицы</vt:lpstr>
      <vt:lpstr>Сравните!</vt:lpstr>
      <vt:lpstr>Старуха-процентщица</vt:lpstr>
      <vt:lpstr>Алёна Ивановна</vt:lpstr>
      <vt:lpstr>Старуха-процентщица</vt:lpstr>
      <vt:lpstr>Лизавета </vt:lpstr>
      <vt:lpstr>Подслушанный разговор </vt:lpstr>
      <vt:lpstr>Подслушанный разговор</vt:lpstr>
      <vt:lpstr>Мотивы преступления</vt:lpstr>
      <vt:lpstr>Петербург Достоевского</vt:lpstr>
      <vt:lpstr>«Хотел Наполеоном сделаться»</vt:lpstr>
      <vt:lpstr>Теория Раскольникова</vt:lpstr>
      <vt:lpstr>Кто Я?</vt:lpstr>
      <vt:lpstr>Совесть героя </vt:lpstr>
      <vt:lpstr>Крушение теории</vt:lpstr>
      <vt:lpstr>Порфирий Петрович</vt:lpstr>
      <vt:lpstr>Роман «Преступление и наказание»</vt:lpstr>
      <vt:lpstr>История создания</vt:lpstr>
      <vt:lpstr>Журнал «Русский вестник» 1866 год </vt:lpstr>
      <vt:lpstr>Сегодня на уроке мы узнали </vt:lpstr>
      <vt:lpstr>Задание для самостоятельной работы</vt:lpstr>
      <vt:lpstr>Мармеладов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Закирова Ф.М</cp:lastModifiedBy>
  <cp:revision>837</cp:revision>
  <dcterms:created xsi:type="dcterms:W3CDTF">2020-04-13T08:06:06Z</dcterms:created>
  <dcterms:modified xsi:type="dcterms:W3CDTF">2020-11-16T16:28:31Z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