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351" r:id="rId3"/>
    <p:sldId id="396" r:id="rId4"/>
    <p:sldId id="397" r:id="rId5"/>
    <p:sldId id="404" r:id="rId6"/>
    <p:sldId id="403" r:id="rId7"/>
    <p:sldId id="400" r:id="rId8"/>
    <p:sldId id="401" r:id="rId9"/>
    <p:sldId id="402" r:id="rId10"/>
    <p:sldId id="442" r:id="rId11"/>
    <p:sldId id="444" r:id="rId12"/>
    <p:sldId id="445" r:id="rId13"/>
    <p:sldId id="407" r:id="rId14"/>
    <p:sldId id="443" r:id="rId15"/>
    <p:sldId id="446" r:id="rId16"/>
    <p:sldId id="448" r:id="rId17"/>
    <p:sldId id="410" r:id="rId18"/>
    <p:sldId id="411" r:id="rId19"/>
    <p:sldId id="415" r:id="rId20"/>
    <p:sldId id="452" r:id="rId21"/>
    <p:sldId id="414" r:id="rId22"/>
    <p:sldId id="449" r:id="rId23"/>
    <p:sldId id="416" r:id="rId24"/>
    <p:sldId id="450" r:id="rId25"/>
    <p:sldId id="417" r:id="rId26"/>
    <p:sldId id="418" r:id="rId27"/>
    <p:sldId id="419" r:id="rId28"/>
    <p:sldId id="421" r:id="rId29"/>
    <p:sldId id="422" r:id="rId30"/>
    <p:sldId id="438" r:id="rId31"/>
    <p:sldId id="423" r:id="rId32"/>
    <p:sldId id="424" r:id="rId33"/>
    <p:sldId id="425" r:id="rId34"/>
    <p:sldId id="441" r:id="rId35"/>
    <p:sldId id="451" r:id="rId36"/>
    <p:sldId id="427" r:id="rId37"/>
    <p:sldId id="428" r:id="rId38"/>
    <p:sldId id="429" r:id="rId39"/>
    <p:sldId id="430" r:id="rId40"/>
    <p:sldId id="431" r:id="rId41"/>
    <p:sldId id="398" r:id="rId42"/>
    <p:sldId id="352" r:id="rId43"/>
    <p:sldId id="298" r:id="rId44"/>
  </p:sldIdLst>
  <p:sldSz cx="5765800" cy="3244850"/>
  <p:notesSz cx="5765800" cy="324485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150" autoAdjust="0"/>
  </p:normalViewPr>
  <p:slideViewPr>
    <p:cSldViewPr>
      <p:cViewPr varScale="1">
        <p:scale>
          <a:sx n="102" d="100"/>
          <a:sy n="102" d="100"/>
        </p:scale>
        <p:origin x="792" y="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8290" y="757132"/>
            <a:ext cx="2546562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930948" y="757132"/>
            <a:ext cx="2546562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8290" y="1856775"/>
            <a:ext cx="2546562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30948" y="1856775"/>
            <a:ext cx="2546562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E734-03D4-4A45-B1AF-CE35A5898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1D0A-8584-4E71-8F5F-FF755428F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8290" y="757132"/>
            <a:ext cx="2546562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8290" y="1856775"/>
            <a:ext cx="2546562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930948" y="757132"/>
            <a:ext cx="2546562" cy="2127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88290" y="2956419"/>
            <a:ext cx="134535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969982" y="2956419"/>
            <a:ext cx="182583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132157" y="2956419"/>
            <a:ext cx="134535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7629-FB72-4986-89DC-224817AA2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90" y="757132"/>
            <a:ext cx="2546562" cy="2127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27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10CA-6187-43D1-AE2E-7BBA2A0E9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27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30948" y="757132"/>
            <a:ext cx="2546562" cy="2127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255D-4628-49E6-B5A2-15D61DF21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70" r:id="rId7"/>
    <p:sldLayoutId id="2147483672" r:id="rId8"/>
    <p:sldLayoutId id="2147483673" r:id="rId9"/>
    <p:sldLayoutId id="2147483674" r:id="rId10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М.Е. Салтыков-Щедрин. Художник И. Крамской. 1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20" y="1190377"/>
            <a:ext cx="1355995" cy="1800200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 txBox="1">
            <a:spLocks/>
          </p:cNvSpPr>
          <p:nvPr/>
        </p:nvSpPr>
        <p:spPr>
          <a:xfrm>
            <a:off x="290612" y="1334393"/>
            <a:ext cx="3384376" cy="1354217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altLang="ru-RU" sz="800" kern="0" dirty="0" smtClean="0">
              <a:solidFill>
                <a:srgbClr val="0070C0"/>
              </a:solidFill>
            </a:endParaRP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Ф.М.</a:t>
            </a:r>
            <a:r>
              <a:rPr lang="en-US" altLang="ru-RU" sz="2400" kern="0" dirty="0" smtClean="0">
                <a:solidFill>
                  <a:srgbClr val="0070C0"/>
                </a:solidFill>
              </a:rPr>
              <a:t> 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Достоевский 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/>
            </a:r>
            <a:br>
              <a:rPr lang="ru-RU" altLang="ru-RU" sz="2400" kern="0" dirty="0" smtClean="0">
                <a:solidFill>
                  <a:srgbClr val="0070C0"/>
                </a:solidFill>
              </a:rPr>
            </a:br>
            <a:r>
              <a:rPr lang="en-US" altLang="ru-RU" sz="2400" kern="0" dirty="0" smtClean="0">
                <a:solidFill>
                  <a:srgbClr val="0070C0"/>
                </a:solidFill>
              </a:rPr>
              <a:t>(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1821 – 1881</a:t>
            </a:r>
            <a:r>
              <a:rPr lang="en-US" altLang="ru-RU" sz="2400" kern="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ru-RU" altLang="ru-RU" sz="2400" kern="0" dirty="0">
                <a:solidFill>
                  <a:srgbClr val="0070C0"/>
                </a:solidFill>
              </a:rPr>
              <a:t>Жизнь и творчество</a:t>
            </a:r>
          </a:p>
          <a:p>
            <a:pPr algn="ctr"/>
            <a:endParaRPr lang="ru-RU" altLang="ru-RU" sz="800" kern="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8154" y="2486521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altLang="ru-RU" sz="2400" b="1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1837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0932" y="830337"/>
            <a:ext cx="2520280" cy="2154436"/>
          </a:xfrm>
        </p:spPr>
        <p:txBody>
          <a:bodyPr/>
          <a:lstStyle/>
          <a:p>
            <a:pPr algn="ctr"/>
            <a:r>
              <a:rPr lang="ru-RU" sz="1400" dirty="0" smtClean="0"/>
              <a:t>1837 год был </a:t>
            </a:r>
            <a:r>
              <a:rPr lang="ru-RU" sz="1400" dirty="0" smtClean="0"/>
              <a:t>тяжёлым </a:t>
            </a:r>
            <a:r>
              <a:rPr lang="ru-RU" sz="1400" dirty="0" smtClean="0"/>
              <a:t>для Федора Михайловича. Умирает его мать. </a:t>
            </a:r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 smtClean="0"/>
              <a:t>дуэли погибает А.С.Пушкин, чьё творчество играло в судьбе писателя немаловажную роль. </a:t>
            </a:r>
            <a:r>
              <a:rPr lang="ru-RU" sz="1400" dirty="0" smtClean="0"/>
              <a:t>В </a:t>
            </a:r>
            <a:r>
              <a:rPr lang="ru-RU" sz="1400" dirty="0" smtClean="0"/>
              <a:t>этом же году отец со своими сыновьями переезжает </a:t>
            </a:r>
            <a:endParaRPr lang="ru-RU" sz="1400" dirty="0" smtClean="0"/>
          </a:p>
          <a:p>
            <a:pPr algn="ctr"/>
            <a:r>
              <a:rPr lang="ru-RU" sz="1400" dirty="0" smtClean="0"/>
              <a:t>из </a:t>
            </a:r>
            <a:r>
              <a:rPr lang="ru-RU" sz="1400" dirty="0" smtClean="0"/>
              <a:t>Москвы в Санкт-Петербург. </a:t>
            </a:r>
            <a:endParaRPr lang="ru-RU" sz="1400" dirty="0"/>
          </a:p>
        </p:txBody>
      </p:sp>
      <p:pic>
        <p:nvPicPr>
          <p:cNvPr id="3075" name="Picture 3" descr="C:\Documents and Settings\Эмма\Рабочий стол\достоевский\5c876afb8fee2b7da6b89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66" y="614313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36" y="121870"/>
            <a:ext cx="5318452" cy="492443"/>
          </a:xfrm>
        </p:spPr>
        <p:txBody>
          <a:bodyPr/>
          <a:lstStyle/>
          <a:p>
            <a:pPr algn="ctr"/>
            <a:r>
              <a:rPr lang="ru-RU" sz="1600" dirty="0" smtClean="0"/>
              <a:t>Главное инженерное училище в Петербурге 1838 </a:t>
            </a:r>
            <a:r>
              <a:rPr lang="ru-RU" sz="1600" dirty="0" smtClean="0"/>
              <a:t>г.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99595" cy="249299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В 1838 году братья Достоевские </a:t>
            </a:r>
            <a:endParaRPr lang="ru-RU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по </a:t>
            </a:r>
            <a:r>
              <a:rPr lang="ru-RU" b="1" dirty="0" smtClean="0"/>
              <a:t>желанию отца поступают </a:t>
            </a:r>
            <a:endParaRPr lang="ru-RU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Главное инженерное училище </a:t>
            </a:r>
            <a:endParaRPr lang="ru-RU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Петербурге. Это было одно из лучших учебных заведений России.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Здесь он на собственном опыте пережил трагедию «маленького человека». Начальники училища охотно брали взятки от богатых </a:t>
            </a:r>
            <a:r>
              <a:rPr lang="ru-RU" b="1" dirty="0" smtClean="0"/>
              <a:t>родителей, </a:t>
            </a:r>
            <a:r>
              <a:rPr lang="ru-RU" b="1" dirty="0" smtClean="0"/>
              <a:t>а их дети пользовались привилегиями. Достоевский в этом кругу выглядел изгоем и часто испытывал унижения. </a:t>
            </a:r>
            <a:endParaRPr lang="ru-RU" dirty="0"/>
          </a:p>
        </p:txBody>
      </p:sp>
      <p:pic>
        <p:nvPicPr>
          <p:cNvPr id="4098" name="Picture 2" descr="C:\Documents and Settings\Эмма\Рабочий стол\достоевский\1200px-Michailovský_zámek_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622293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 1843 году закончил училище </a:t>
            </a:r>
            <a:endParaRPr lang="ru-RU" dirty="0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sz="half" idx="3"/>
          </p:nvPr>
        </p:nvSpPr>
        <p:spPr bwMode="auto">
          <a:xfrm>
            <a:off x="2969387" y="854037"/>
            <a:ext cx="2508123" cy="1990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1843 г.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писатель  окончил училище и был зачислен </a:t>
            </a:r>
            <a:endParaRPr lang="ru-RU" sz="14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+mn-lt"/>
              </a:rPr>
              <a:t>на </a:t>
            </a:r>
            <a:r>
              <a:rPr lang="ru-RU" sz="1400" dirty="0" smtClean="0">
                <a:latin typeface="+mn-lt"/>
              </a:rPr>
              <a:t>службу в Инженерный департамент, но через год подал в отставку. Теперь его жизнь всецело зависела от литературы</a:t>
            </a:r>
            <a:r>
              <a:rPr lang="ru-RU" sz="1400" dirty="0" smtClean="0">
                <a:latin typeface="+mn-lt"/>
              </a:rPr>
              <a:t>.</a:t>
            </a:r>
          </a:p>
          <a:p>
            <a:pPr algn="ctr" eaLnBrk="1" hangingPunct="1">
              <a:defRPr/>
            </a:pPr>
            <a:endParaRPr lang="ru-RU" sz="1400" dirty="0" smtClean="0">
              <a:latin typeface="+mn-lt"/>
            </a:endParaRPr>
          </a:p>
        </p:txBody>
      </p:sp>
      <p:sp>
        <p:nvSpPr>
          <p:cNvPr id="6" name="Text Box 8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288290" y="854037"/>
            <a:ext cx="2508123" cy="1990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Меня с братом свезли в Петербург в Инженерное училище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испортили нашу будущность.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По-моему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, это была ошибка», - </a:t>
            </a:r>
            <a:r>
              <a:rPr lang="ru-RU" sz="1400" dirty="0" err="1" smtClean="0">
                <a:latin typeface="Monotype Corsiva" panose="03010101010201010101" pitchFamily="66" charset="0"/>
              </a:rPr>
              <a:t>Ф.М.Достоевский</a:t>
            </a:r>
            <a:r>
              <a:rPr lang="ru-RU" sz="1400" dirty="0" smtClean="0">
                <a:latin typeface="Monotype Corsiva" panose="03010101010201010101" pitchFamily="66" charset="0"/>
              </a:rPr>
              <a:t>.</a:t>
            </a:r>
            <a:endParaRPr lang="ru-RU" sz="1400" dirty="0"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Петербург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8256" y="614313"/>
            <a:ext cx="2642636" cy="913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Весь этот веселящийся Петербург увлёк молодого литератора, но стоил ему «страшных денег».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75994" y="1979615"/>
            <a:ext cx="2599615" cy="1129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Совсем не удивительно, что уже в первые годы самостоятельной жизни он знакомится с миром закладов, денежных ссуд, процентов, векселей.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2" y="622294"/>
            <a:ext cx="2296846" cy="12389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146" name="Picture 2" descr="C:\Documents and Settings\Эмма\Рабочий стол\достоевский\266px-Palace_Bridge_SPB_(img2)_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94" y="1622425"/>
            <a:ext cx="247491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Перевод «Евгения Гранде» 1844 год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1050424"/>
            <a:ext cx="2508123" cy="1508105"/>
          </a:xfrm>
        </p:spPr>
        <p:txBody>
          <a:bodyPr/>
          <a:lstStyle/>
          <a:p>
            <a:pPr algn="ctr"/>
            <a:r>
              <a:rPr lang="ru-RU" sz="1400" b="1" dirty="0" smtClean="0"/>
              <a:t>Первой литературной публикацией Достоевского стал перевод романа Бальзака “Евгения Гранде”, опубликованный в журнале “Репертуар и Пантеон”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в </a:t>
            </a:r>
            <a:r>
              <a:rPr lang="ru-RU" sz="1400" b="1" dirty="0" smtClean="0"/>
              <a:t>1844 году .</a:t>
            </a:r>
            <a:endParaRPr lang="ru-RU" sz="1400" dirty="0"/>
          </a:p>
        </p:txBody>
      </p:sp>
      <p:pic>
        <p:nvPicPr>
          <p:cNvPr id="5122" name="Picture 2" descr="C:\Documents and Settings\Эмма\Рабочий стол\достоевский\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725207"/>
            <a:ext cx="2357453" cy="226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Роман «Бедные люди» 1845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6876" y="902345"/>
            <a:ext cx="2880319" cy="1846659"/>
          </a:xfrm>
        </p:spPr>
        <p:txBody>
          <a:bodyPr/>
          <a:lstStyle/>
          <a:p>
            <a:pPr algn="ctr"/>
            <a:r>
              <a:rPr lang="ru-RU" b="1" dirty="0" smtClean="0"/>
              <a:t>Большой успех в литературном мире принес Достоевскому его первый роман “Бедные люди”, появившийся в “Петербургском сборнике” </a:t>
            </a:r>
            <a:r>
              <a:rPr lang="ru-RU" b="1" dirty="0" err="1" smtClean="0"/>
              <a:t>Н.Некрасовым</a:t>
            </a:r>
            <a:r>
              <a:rPr lang="ru-RU" b="1" dirty="0" smtClean="0"/>
              <a:t> в 1846 году. </a:t>
            </a:r>
            <a:endParaRPr lang="ru-RU" b="1" dirty="0" smtClean="0"/>
          </a:p>
          <a:p>
            <a:pPr algn="ctr"/>
            <a:r>
              <a:rPr lang="ru-RU" b="1" dirty="0" smtClean="0"/>
              <a:t>Этот роман восторженно встретило передовое писательское общество –Некрасов, Белинский.</a:t>
            </a:r>
          </a:p>
          <a:p>
            <a:pPr algn="ctr"/>
            <a:r>
              <a:rPr lang="ru-RU" b="1" dirty="0" smtClean="0"/>
              <a:t>О молодом писателе заговорил весь Петербург. </a:t>
            </a:r>
            <a:endParaRPr lang="ru-RU" b="1" dirty="0"/>
          </a:p>
        </p:txBody>
      </p:sp>
      <p:pic>
        <p:nvPicPr>
          <p:cNvPr id="7171" name="Picture 3" descr="C:\Documents and Settings\Эмма\Рабочий стол\достоевский\23948084-fedor-dostoevskiy-bednye-lu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694" y="622293"/>
            <a:ext cx="2286015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Главные герои романа «Бедные люди»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386956" y="830337"/>
            <a:ext cx="2286016" cy="2000548"/>
          </a:xfrm>
        </p:spPr>
        <p:txBody>
          <a:bodyPr/>
          <a:lstStyle/>
          <a:p>
            <a:pPr algn="ctr"/>
            <a:r>
              <a:rPr lang="ru-RU" sz="1000" dirty="0" smtClean="0"/>
              <a:t>«Бедные люди»- это роман </a:t>
            </a:r>
            <a:endParaRPr lang="ru-RU" sz="1000" dirty="0" smtClean="0"/>
          </a:p>
          <a:p>
            <a:pPr algn="ctr"/>
            <a:r>
              <a:rPr lang="ru-RU" sz="1000" dirty="0" smtClean="0"/>
              <a:t>в </a:t>
            </a:r>
            <a:r>
              <a:rPr lang="ru-RU" sz="1000" dirty="0" smtClean="0"/>
              <a:t>письмах. Герой Макар Девушкин – человек необычайной </a:t>
            </a:r>
            <a:r>
              <a:rPr lang="ru-RU" sz="1000" dirty="0" smtClean="0"/>
              <a:t>доброты. Ему </a:t>
            </a:r>
            <a:r>
              <a:rPr lang="ru-RU" sz="1000" dirty="0" smtClean="0"/>
              <a:t>чужд эгоизм. Доброта и сострадание  Девушкина не приносят счастья Вареньке </a:t>
            </a:r>
            <a:r>
              <a:rPr lang="ru-RU" sz="1000" dirty="0" err="1" smtClean="0"/>
              <a:t>Добросёловой</a:t>
            </a:r>
            <a:r>
              <a:rPr lang="ru-RU" sz="1000" dirty="0" smtClean="0"/>
              <a:t>, которую </a:t>
            </a:r>
            <a:endParaRPr lang="ru-RU" sz="1000" dirty="0" smtClean="0"/>
          </a:p>
          <a:p>
            <a:pPr algn="ctr"/>
            <a:r>
              <a:rPr lang="ru-RU" sz="1000" dirty="0" smtClean="0"/>
              <a:t>он </a:t>
            </a:r>
            <a:r>
              <a:rPr lang="ru-RU" sz="1000" dirty="0" smtClean="0"/>
              <a:t>в письмах называет «маточкой». </a:t>
            </a:r>
            <a:r>
              <a:rPr lang="ru-RU" sz="1000" dirty="0" smtClean="0"/>
              <a:t>Маточка - это </a:t>
            </a:r>
            <a:r>
              <a:rPr lang="ru-RU" sz="1000" dirty="0" smtClean="0"/>
              <a:t>ласкательное обращение к девушке, к женщине.</a:t>
            </a:r>
          </a:p>
          <a:p>
            <a:pPr algn="ctr"/>
            <a:r>
              <a:rPr lang="ru-RU" sz="1000" dirty="0" smtClean="0"/>
              <a:t> Она из-за бедности вынуждена выйти замуж за богатого дельца Быкова и обречь себя </a:t>
            </a:r>
            <a:endParaRPr lang="ru-RU" sz="1000" dirty="0" smtClean="0"/>
          </a:p>
          <a:p>
            <a:pPr algn="ctr"/>
            <a:r>
              <a:rPr lang="ru-RU" sz="1000" dirty="0" smtClean="0"/>
              <a:t>на </a:t>
            </a:r>
            <a:r>
              <a:rPr lang="ru-RU" sz="1000" dirty="0" smtClean="0"/>
              <a:t>несчастливую жизнь.</a:t>
            </a:r>
            <a:endParaRPr lang="ru-RU" sz="1000" dirty="0"/>
          </a:p>
        </p:txBody>
      </p:sp>
      <p:pic>
        <p:nvPicPr>
          <p:cNvPr id="5" name="Picture 2" descr="C:\Documents and Settings\Эмма\Рабочий стол\достоевский\makar-devushkin-harakteristika-i-obraz-geroja-v-proizvedenii-fm-dostoevskogo-bednye-ljudi-69b2ac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93731"/>
            <a:ext cx="1643074" cy="2214578"/>
          </a:xfrm>
          <a:prstGeom prst="rect">
            <a:avLst/>
          </a:prstGeom>
          <a:noFill/>
        </p:spPr>
      </p:pic>
      <p:pic>
        <p:nvPicPr>
          <p:cNvPr id="6" name="Picture 3" descr="C:\Documents and Settings\Эмма\Рабочий стол\достоевский\bednye-ljudi-varvara-dobroselova-dostoevskij-boklevsk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892" y="765169"/>
            <a:ext cx="1571636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Образ «маленького человека»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83398" y="1550417"/>
            <a:ext cx="3262281" cy="13446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«… Какой-то чиновник без места, без службы лет семь тому исключённый за что-то.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Фамилья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его Горшков, такой седенький, маленький; ходит в таком засаленном,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в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таком истёртом платье, что больно смотреть…»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8604" y="902345"/>
            <a:ext cx="5365077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Ф.М.Достоевский с большим чувством раскрыл души людей, которые стоят на низшей ступени социальной лестнице.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3135" y="1645352"/>
            <a:ext cx="2178261" cy="1129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В </a:t>
            </a:r>
            <a:r>
              <a:rPr lang="ru-RU" sz="1400" dirty="0" smtClean="0">
                <a:latin typeface="+mn-lt"/>
              </a:rPr>
              <a:t>своём </a:t>
            </a:r>
            <a:r>
              <a:rPr lang="ru-RU" sz="1400" dirty="0" smtClean="0">
                <a:latin typeface="+mn-lt"/>
              </a:rPr>
              <a:t>произведении «Бедные люди» Достоевский показал правдивую картину жизни бедноты Петербурга.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Творчество 50-х годов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6596" y="1979615"/>
            <a:ext cx="5472608" cy="1129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«Посмотрите на эти волшебные призраки, которые так очаровательно, так прихотливо, так безбрежно и широко слагаются перед ним в такой волшебной, одушевлённой картине, где на первом плане, первым лицом, уж конечно, он сам, наш мечтатель, своею дорогою особою. Посмотрите, какие разнообразные приключения, какой бесконечный рой восторженных грёз».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07273" y="614313"/>
            <a:ext cx="3819843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1845 г. </a:t>
            </a:r>
            <a:r>
              <a:rPr lang="ru-RU" sz="1400" dirty="0" smtClean="0">
                <a:latin typeface="+mn-lt"/>
              </a:rPr>
              <a:t>– роман «Белые ночи»</a:t>
            </a:r>
          </a:p>
        </p:txBody>
      </p:sp>
      <p:pic>
        <p:nvPicPr>
          <p:cNvPr id="26629" name="Picture 19" descr=" (469x698, 7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910325"/>
            <a:ext cx="1336258" cy="10001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30" name="Picture 23" descr=" (434x649, 117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454" y="902345"/>
            <a:ext cx="1445454" cy="10058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25" descr=" (432x650, 84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908" y="902345"/>
            <a:ext cx="1437446" cy="1005832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26632" name="Picture 28" descr=" (439x650, 114Kb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5068" y="902345"/>
            <a:ext cx="1220775" cy="1008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29945"/>
            <a:ext cx="5189220" cy="430887"/>
          </a:xfrm>
        </p:spPr>
        <p:txBody>
          <a:bodyPr/>
          <a:lstStyle/>
          <a:p>
            <a:pPr algn="ctr" eaLnBrk="1" hangingPunct="1"/>
            <a:r>
              <a:rPr lang="ru-RU" sz="1400" dirty="0" smtClean="0"/>
              <a:t>Кружок Петрашевского 1847 </a:t>
            </a:r>
            <a:r>
              <a:rPr lang="ru-RU" sz="1400" dirty="0" smtClean="0"/>
              <a:t>г.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256" y="783877"/>
            <a:ext cx="3506732" cy="1938992"/>
          </a:xfrm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/>
              <a:t>В начале 1847 года Ф.М.Достоевский начинает посещать кружок Петрашевского. На собраниях обсуждались политические, философские  вопросы.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/>
              <a:t>15 апреля 1849 года Достоевский  читает запрещённое тогда письмо </a:t>
            </a:r>
            <a:r>
              <a:rPr lang="ru-RU" sz="1050" dirty="0" smtClean="0"/>
              <a:t>Белинского </a:t>
            </a:r>
            <a:r>
              <a:rPr lang="ru-RU" sz="1050" dirty="0" smtClean="0"/>
              <a:t>к Гоголю 1847 г.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/>
              <a:t>В ночь с 22 по 23 апреля 1849 года по приказу царя Николая </a:t>
            </a:r>
            <a:r>
              <a:rPr lang="en-US" sz="1050" dirty="0" smtClean="0"/>
              <a:t>I</a:t>
            </a:r>
            <a:r>
              <a:rPr lang="ru-RU" sz="1050" dirty="0" smtClean="0"/>
              <a:t> все члены кружка Петрашевского были арестованы и заключены в Петропавловскую крепость.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/>
              <a:t>8 месяцев следствия.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/>
              <a:t>Военный суд признал Достоевского и членов кружка виновными и приговорил к смертной казни.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050" dirty="0" smtClean="0"/>
              <a:t>Приговор: 4 года каторжных работ.</a:t>
            </a:r>
          </a:p>
        </p:txBody>
      </p:sp>
      <p:pic>
        <p:nvPicPr>
          <p:cNvPr id="30724" name="Picture 5" descr="в ссылк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40156" y="758329"/>
            <a:ext cx="1715726" cy="1984303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биографией Ф.М.Достоевского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творчество писателя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52068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Михаил Васильевич </a:t>
            </a:r>
            <a:r>
              <a:rPr lang="ru-RU" sz="1600" dirty="0" err="1" smtClean="0"/>
              <a:t>Буташевич-Петрашевский</a:t>
            </a:r>
            <a:endParaRPr lang="ru-RU" sz="1600" dirty="0"/>
          </a:p>
        </p:txBody>
      </p:sp>
      <p:pic>
        <p:nvPicPr>
          <p:cNvPr id="1026" name="Picture 2" descr="C:\Documents and Settings\Эмма\Рабочий стол\достоевский\456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5" y="764028"/>
            <a:ext cx="2615155" cy="2160000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достоевский\274px-Petrashevsky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25774" y="758329"/>
            <a:ext cx="2468572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Кружок петрашевцев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8255" y="2622557"/>
            <a:ext cx="5429289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Эту казнь писатель потом опишет в романе «Идиот» 1868 </a:t>
            </a:r>
            <a:r>
              <a:rPr lang="ru-RU" sz="1400" dirty="0" smtClean="0">
                <a:latin typeface="+mn-lt"/>
              </a:rPr>
              <a:t>г.</a:t>
            </a:r>
            <a:endParaRPr lang="ru-RU" sz="1400" dirty="0" smtClean="0"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8256" y="780676"/>
            <a:ext cx="5429288" cy="913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«22 декабря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1849 года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на Семёновском плацу мы стояли </a:t>
            </a:r>
            <a:endParaRPr lang="ru-RU" sz="1400" dirty="0" smtClean="0"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cs typeface="Arial" panose="020B0604020202020204" pitchFamily="34" charset="0"/>
              </a:rPr>
              <a:t>на </a:t>
            </a:r>
            <a:r>
              <a:rPr lang="ru-RU" sz="1400" dirty="0" smtClean="0">
                <a:cs typeface="Arial" panose="020B0604020202020204" pitchFamily="34" charset="0"/>
              </a:rPr>
              <a:t>эшафоте». «Все мы вынесли </a:t>
            </a:r>
            <a:r>
              <a:rPr lang="ru-RU" sz="1400" i="1" dirty="0" smtClean="0">
                <a:cs typeface="Arial" panose="020B0604020202020204" pitchFamily="34" charset="0"/>
              </a:rPr>
              <a:t>те 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ужасные, безмерно страшные минуты ожидания смерти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» - </a:t>
            </a:r>
            <a:r>
              <a:rPr lang="ru-RU" sz="1400" dirty="0" smtClean="0">
                <a:cs typeface="Arial" panose="020B0604020202020204" pitchFamily="34" charset="0"/>
              </a:rPr>
              <a:t>вспоминал Достоевский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  <a:endParaRPr lang="ru-RU" sz="1400" dirty="0" smtClean="0"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06636" y="1931643"/>
            <a:ext cx="4857785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В последнюю минуту им сообщили , что расстрел заменён каторжными работами.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Петрашевцы на Семёновском плацу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Эмма\Рабочий стол\достоевский\74cd386f-94f6-4fc0-9e70-d8665ab1f62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3643338" cy="2463816"/>
          </a:xfrm>
          <a:prstGeom prst="rect">
            <a:avLst/>
          </a:prstGeom>
          <a:noFill/>
        </p:spPr>
      </p:pic>
      <p:pic>
        <p:nvPicPr>
          <p:cNvPr id="1028" name="Picture 4" descr="C:\Documents and Settings\Эмма\Рабочий стол\достоевский\6f2629c44ed5503b91afc67fa50fc9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32" y="622293"/>
            <a:ext cx="171451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Каторга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8604" y="1982465"/>
            <a:ext cx="5400600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Начальство острога получило предписание содержать Достоевского </a:t>
            </a:r>
            <a:r>
              <a:rPr lang="ru-RU" sz="1400" dirty="0" smtClean="0">
                <a:latin typeface="+mn-lt"/>
              </a:rPr>
              <a:t>              в </a:t>
            </a:r>
            <a:r>
              <a:rPr lang="ru-RU" sz="1400" dirty="0" smtClean="0">
                <a:latin typeface="+mn-lt"/>
              </a:rPr>
              <a:t>полном смысле арестантом,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без всякого снисхождения</a:t>
            </a:r>
            <a:r>
              <a:rPr lang="ru-RU" sz="1400" dirty="0" smtClean="0">
                <a:latin typeface="+mn-lt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2780" y="634919"/>
            <a:ext cx="3802826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1850 г.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– Достоевский попал в Омский острог.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747759" y="935145"/>
            <a:ext cx="3937961" cy="975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050" dirty="0" smtClean="0">
                <a:latin typeface="+mn-lt"/>
              </a:rPr>
              <a:t>Не владевший каким-либо ремеслом, он был зачислен в разряд чернорабочих: вертел в мастерской неповоротливое точильное колесо, обжигал на заводе кирпичи и подносил к стойке </a:t>
            </a:r>
            <a:endParaRPr lang="ru-RU" sz="105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1050" dirty="0" smtClean="0">
                <a:latin typeface="+mn-lt"/>
              </a:rPr>
              <a:t>эту </a:t>
            </a:r>
            <a:r>
              <a:rPr lang="ru-RU" sz="1050" dirty="0" smtClean="0">
                <a:latin typeface="+mn-lt"/>
              </a:rPr>
              <a:t>грузную кладь, разбирал на Иртыше старые казённые бараки</a:t>
            </a:r>
            <a:r>
              <a:rPr lang="ru-RU" sz="1050" dirty="0" smtClean="0">
                <a:latin typeface="+mn-lt"/>
              </a:rPr>
              <a:t>, стоя по колено </a:t>
            </a:r>
            <a:r>
              <a:rPr lang="ru-RU" sz="1050" dirty="0" smtClean="0">
                <a:latin typeface="+mn-lt"/>
              </a:rPr>
              <a:t>в ледяной воде</a:t>
            </a:r>
            <a:r>
              <a:rPr lang="ru-RU" dirty="0" smtClean="0">
                <a:latin typeface="+mn-lt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9916" y="2558529"/>
            <a:ext cx="5429288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Каторга не сломила писателя, она даже усилила его </a:t>
            </a:r>
            <a:r>
              <a:rPr lang="ru-RU" sz="1400" dirty="0" smtClean="0">
                <a:latin typeface="+mn-lt"/>
              </a:rPr>
              <a:t>стремление                 </a:t>
            </a:r>
            <a:r>
              <a:rPr lang="ru-RU" sz="1400" dirty="0" smtClean="0">
                <a:latin typeface="+mn-lt"/>
              </a:rPr>
              <a:t>к дальнейшей литературной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6" y="622293"/>
            <a:ext cx="1491500" cy="129694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Омский острог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1528" y="765170"/>
            <a:ext cx="2357454" cy="369332"/>
          </a:xfrm>
        </p:spPr>
        <p:txBody>
          <a:bodyPr/>
          <a:lstStyle/>
          <a:p>
            <a:pPr algn="ctr"/>
            <a:r>
              <a:rPr lang="ru-RU" dirty="0" smtClean="0"/>
              <a:t>Достоевский на каторжных работах в Омском остроге.</a:t>
            </a:r>
            <a:endParaRPr lang="ru-RU" dirty="0"/>
          </a:p>
        </p:txBody>
      </p:sp>
      <p:pic>
        <p:nvPicPr>
          <p:cNvPr id="2050" name="Picture 2" descr="C:\Documents and Settings\Эмма\Рабочий стол\достоевский\59600201_127506431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622293"/>
            <a:ext cx="3000396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Эмма\Рабочий стол\достоевский\md_om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4" y="1336673"/>
            <a:ext cx="2000264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«Записки из мёртвого дома»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17829" y="1336673"/>
            <a:ext cx="2014026" cy="79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Материалом для написания послужило непосредственное общение с людьми из народа.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17829" y="693731"/>
            <a:ext cx="3779715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1861 г. </a:t>
            </a:r>
            <a:r>
              <a:rPr lang="ru-RU" sz="1400" dirty="0" smtClean="0">
                <a:latin typeface="+mn-lt"/>
              </a:rPr>
              <a:t>– </a:t>
            </a:r>
            <a:r>
              <a:rPr lang="ru-RU" sz="1400" dirty="0" smtClean="0">
                <a:latin typeface="+mn-lt"/>
              </a:rPr>
              <a:t>Достоевский пишет </a:t>
            </a:r>
            <a:endParaRPr lang="ru-RU" sz="14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+mn-lt"/>
              </a:rPr>
              <a:t>«</a:t>
            </a:r>
            <a:r>
              <a:rPr lang="ru-RU" sz="1400" dirty="0" smtClean="0">
                <a:latin typeface="+mn-lt"/>
              </a:rPr>
              <a:t>Записки из мёртвого дома».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6" y="622293"/>
            <a:ext cx="1569213" cy="14928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945" y="1265235"/>
            <a:ext cx="1765776" cy="193304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8160" y="2235341"/>
            <a:ext cx="3673695" cy="913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Достоевский показывает образцы полного извращения человеческой природы: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«Трудно представить, до чего можно исказить природу человеческую».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288290" y="129945"/>
            <a:ext cx="5189220" cy="215444"/>
          </a:xfrm>
        </p:spPr>
        <p:txBody>
          <a:bodyPr/>
          <a:lstStyle/>
          <a:p>
            <a:pPr algn="ctr" eaLnBrk="1" hangingPunct="1"/>
            <a:r>
              <a:rPr lang="ru-RU" sz="1400" dirty="0" smtClean="0"/>
              <a:t>«Записки из Мёртвого дома»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08038" y="906988"/>
            <a:ext cx="3139158" cy="172354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1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400" dirty="0" smtClean="0"/>
              <a:t>4 года провёл Достоевский </a:t>
            </a:r>
            <a:endParaRPr lang="ru-RU" sz="1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400" dirty="0" smtClean="0"/>
              <a:t>в </a:t>
            </a:r>
            <a:r>
              <a:rPr lang="ru-RU" sz="1400" dirty="0" smtClean="0"/>
              <a:t>Омском </a:t>
            </a:r>
            <a:r>
              <a:rPr lang="ru-RU" sz="1400" dirty="0" smtClean="0"/>
              <a:t>остроге.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dirty="0" smtClean="0"/>
              <a:t>С 1854 по 1859 </a:t>
            </a:r>
            <a:r>
              <a:rPr lang="ru-RU" sz="1400" dirty="0" smtClean="0"/>
              <a:t>г. – </a:t>
            </a:r>
            <a:r>
              <a:rPr lang="ru-RU" sz="1400" dirty="0" smtClean="0"/>
              <a:t>в </a:t>
            </a:r>
            <a:r>
              <a:rPr lang="ru-RU" sz="1400" dirty="0" smtClean="0"/>
              <a:t>7-м линейном батальоне в Семипалатинске, откуда выходит в чине подпоручика.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dirty="0" smtClean="0"/>
              <a:t>С 1859 года получает разрешение жить в Петербурге.</a:t>
            </a:r>
          </a:p>
        </p:txBody>
      </p:sp>
      <p:pic>
        <p:nvPicPr>
          <p:cNvPr id="33796" name="Picture 7" descr="Записки и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134" y="622293"/>
            <a:ext cx="2071702" cy="2428892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Возвращение в Петербург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9694" y="693730"/>
            <a:ext cx="1571636" cy="2421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1861 г.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– вместе </a:t>
            </a:r>
            <a:r>
              <a:rPr lang="ru-RU" sz="1400" dirty="0" smtClean="0">
                <a:latin typeface="+mn-lt"/>
              </a:rPr>
              <a:t>           с </a:t>
            </a:r>
            <a:r>
              <a:rPr lang="ru-RU" sz="1400" dirty="0" smtClean="0">
                <a:latin typeface="+mn-lt"/>
              </a:rPr>
              <a:t>братом издаёт журналы «Время», «Эпоха», в которых изложена программа нового направления </a:t>
            </a:r>
            <a:r>
              <a:rPr lang="ru-RU" sz="1400" dirty="0" smtClean="0">
                <a:latin typeface="+mn-lt"/>
              </a:rPr>
              <a:t>                  в </a:t>
            </a:r>
            <a:r>
              <a:rPr lang="ru-RU" sz="1400" dirty="0" smtClean="0">
                <a:latin typeface="+mn-lt"/>
              </a:rPr>
              <a:t>русской общественной жизни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почвенничество.</a:t>
            </a:r>
            <a:endParaRPr lang="ru-RU" sz="1400" dirty="0" smtClean="0">
              <a:latin typeface="+mn-lt"/>
            </a:endParaRPr>
          </a:p>
        </p:txBody>
      </p:sp>
      <p:pic>
        <p:nvPicPr>
          <p:cNvPr id="3075" name="Picture 3" descr="C:\Documents and Settings\Эмма\Рабочий стол\достоевский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44" y="765169"/>
            <a:ext cx="1733550" cy="2301884"/>
          </a:xfrm>
          <a:prstGeom prst="rect">
            <a:avLst/>
          </a:prstGeom>
          <a:noFill/>
        </p:spPr>
      </p:pic>
      <p:pic>
        <p:nvPicPr>
          <p:cNvPr id="3076" name="Picture 4" descr="C:\Documents and Settings\Эмма\Рабочий стол\достоевский\Zhurnal_vrem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470" y="765168"/>
            <a:ext cx="1643074" cy="22860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Жизнь и творчество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46796" y="974353"/>
            <a:ext cx="3622259" cy="38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Достоевский обанкротился, и на него легло бремя забот о семье брата.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24937" y="563491"/>
            <a:ext cx="3622259" cy="38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После смерти брата журнал, который он издавал, закрылся.</a:t>
            </a:r>
          </a:p>
        </p:txBody>
      </p:sp>
      <p:pic>
        <p:nvPicPr>
          <p:cNvPr id="36869" name="Picture 5" descr="dost41"/>
          <p:cNvPicPr>
            <a:picLocks noChangeAspect="1" noChangeArrowheads="1"/>
          </p:cNvPicPr>
          <p:nvPr/>
        </p:nvPicPr>
        <p:blipFill>
          <a:blip r:embed="rId2"/>
          <a:srcRect b="2757"/>
          <a:stretch>
            <a:fillRect/>
          </a:stretch>
        </p:blipFill>
        <p:spPr bwMode="auto">
          <a:xfrm>
            <a:off x="168256" y="622293"/>
            <a:ext cx="1675686" cy="2500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6796" y="1406401"/>
            <a:ext cx="3613466" cy="38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Чтобы справиться с этой непосильной ношей, Достоевский рьяно взялся за работу.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94975" y="1969098"/>
            <a:ext cx="1996037" cy="1021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1866 г</a:t>
            </a:r>
            <a:r>
              <a:rPr lang="ru-RU" sz="1050" dirty="0" smtClean="0">
                <a:latin typeface="+mn-lt"/>
              </a:rPr>
              <a:t>. </a:t>
            </a:r>
            <a:r>
              <a:rPr lang="ru-RU" sz="1050" dirty="0" smtClean="0">
                <a:latin typeface="+mn-lt"/>
              </a:rPr>
              <a:t>– </a:t>
            </a:r>
            <a:r>
              <a:rPr lang="ru-RU" sz="1050" dirty="0" smtClean="0">
                <a:latin typeface="+mn-lt"/>
              </a:rPr>
              <a:t>«Преступление </a:t>
            </a:r>
            <a:r>
              <a:rPr lang="ru-RU" sz="1050" dirty="0" smtClean="0">
                <a:latin typeface="+mn-lt"/>
              </a:rPr>
              <a:t>                    и </a:t>
            </a:r>
            <a:r>
              <a:rPr lang="ru-RU" sz="1050" dirty="0" smtClean="0">
                <a:latin typeface="+mn-lt"/>
              </a:rPr>
              <a:t>наказание</a:t>
            </a:r>
            <a:r>
              <a:rPr lang="ru-RU" sz="1050" dirty="0" smtClean="0">
                <a:latin typeface="+mn-lt"/>
              </a:rPr>
              <a:t>»   </a:t>
            </a:r>
          </a:p>
          <a:p>
            <a:pPr algn="ctr" eaLnBrk="1" hangingPunct="1"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1867 г.</a:t>
            </a:r>
            <a:r>
              <a:rPr lang="ru-RU" sz="1050" dirty="0" smtClean="0">
                <a:latin typeface="+mn-lt"/>
              </a:rPr>
              <a:t> </a:t>
            </a:r>
            <a:r>
              <a:rPr lang="ru-RU" sz="1050" dirty="0" smtClean="0">
                <a:latin typeface="+mn-lt"/>
              </a:rPr>
              <a:t>– «</a:t>
            </a:r>
            <a:r>
              <a:rPr lang="ru-RU" sz="1050" dirty="0" smtClean="0">
                <a:latin typeface="+mn-lt"/>
              </a:rPr>
              <a:t>Игрок»</a:t>
            </a:r>
          </a:p>
          <a:p>
            <a:pPr algn="ctr" eaLnBrk="1" hangingPunct="1"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868 г. </a:t>
            </a:r>
            <a:r>
              <a:rPr lang="ru-RU" sz="1050" dirty="0" smtClean="0">
                <a:latin typeface="+mn-lt"/>
              </a:rPr>
              <a:t>– «Идиот</a:t>
            </a:r>
            <a:r>
              <a:rPr lang="ru-RU" sz="1050" dirty="0" smtClean="0">
                <a:latin typeface="+mn-lt"/>
              </a:rPr>
              <a:t>»</a:t>
            </a:r>
          </a:p>
          <a:p>
            <a:pPr algn="ctr" eaLnBrk="1" hangingPunct="1"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1872 г.</a:t>
            </a:r>
            <a:r>
              <a:rPr lang="ru-RU" sz="1050" dirty="0" smtClean="0">
                <a:latin typeface="+mn-lt"/>
              </a:rPr>
              <a:t> </a:t>
            </a:r>
            <a:r>
              <a:rPr lang="ru-RU" sz="1050" dirty="0" smtClean="0">
                <a:latin typeface="+mn-lt"/>
              </a:rPr>
              <a:t>– «Бесы</a:t>
            </a:r>
            <a:r>
              <a:rPr lang="ru-RU" sz="1050" dirty="0" smtClean="0">
                <a:latin typeface="+mn-lt"/>
              </a:rPr>
              <a:t>»                                            </a:t>
            </a:r>
            <a:endParaRPr lang="ru-RU" sz="105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1050" dirty="0" smtClean="0">
                <a:latin typeface="+mn-lt"/>
              </a:rPr>
              <a:t>   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1880 г.</a:t>
            </a:r>
            <a:r>
              <a:rPr lang="ru-RU" sz="1050" dirty="0" smtClean="0">
                <a:latin typeface="+mn-lt"/>
              </a:rPr>
              <a:t> </a:t>
            </a:r>
            <a:r>
              <a:rPr lang="ru-RU" sz="1050" dirty="0" smtClean="0">
                <a:latin typeface="+mn-lt"/>
              </a:rPr>
              <a:t>– «Братья Карамазовы</a:t>
            </a:r>
            <a:r>
              <a:rPr lang="ru-RU" sz="1050" dirty="0" smtClean="0">
                <a:latin typeface="+mn-lt"/>
              </a:rPr>
              <a:t>»</a:t>
            </a:r>
            <a:endParaRPr lang="ru-RU" sz="1050" dirty="0" smtClean="0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63020" y="1847207"/>
            <a:ext cx="1656184" cy="12153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050" dirty="0" smtClean="0">
                <a:latin typeface="+mn-lt"/>
              </a:rPr>
              <a:t>Все </a:t>
            </a:r>
            <a:r>
              <a:rPr lang="ru-RU" sz="1050" dirty="0" smtClean="0">
                <a:latin typeface="+mn-lt"/>
              </a:rPr>
              <a:t>эти романы создавались в условиях чрезвычайной спешки. Достоевский не всегда имел возможность даже перечитать продиктованное стенографисткам.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Личная жизнь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94868" y="974353"/>
            <a:ext cx="1555565" cy="698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Она была стенографисткой писателя.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2093" y="634919"/>
            <a:ext cx="4086952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1867 г</a:t>
            </a:r>
            <a:r>
              <a:rPr lang="ru-RU" sz="1400" dirty="0" smtClean="0">
                <a:latin typeface="+mn-lt"/>
              </a:rPr>
              <a:t>. </a:t>
            </a:r>
            <a:r>
              <a:rPr lang="ru-RU" sz="1400" dirty="0" smtClean="0">
                <a:latin typeface="+mn-lt"/>
              </a:rPr>
              <a:t>– </a:t>
            </a:r>
            <a:r>
              <a:rPr lang="ru-RU" sz="1400" dirty="0" smtClean="0">
                <a:latin typeface="+mn-lt"/>
              </a:rPr>
              <a:t>женитьба на Анне Григорьевне </a:t>
            </a:r>
            <a:r>
              <a:rPr lang="ru-RU" sz="1400" dirty="0" err="1" smtClean="0">
                <a:latin typeface="+mn-lt"/>
              </a:rPr>
              <a:t>Сниткиной</a:t>
            </a:r>
            <a:r>
              <a:rPr lang="ru-RU" sz="1400" dirty="0" smtClean="0">
                <a:latin typeface="+mn-lt"/>
              </a:rPr>
              <a:t>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22860" y="1758708"/>
            <a:ext cx="3128212" cy="1021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400" dirty="0" smtClean="0">
                <a:cs typeface="Arial" panose="020B0604020202020204" pitchFamily="34" charset="0"/>
              </a:rPr>
              <a:t>Это была преданная женщина </a:t>
            </a:r>
            <a:r>
              <a:rPr lang="ru-RU" sz="1400" dirty="0" smtClean="0">
                <a:cs typeface="Arial" panose="020B0604020202020204" pitchFamily="34" charset="0"/>
              </a:rPr>
              <a:t>                          с </a:t>
            </a:r>
            <a:r>
              <a:rPr lang="ru-RU" sz="1400" dirty="0" smtClean="0">
                <a:cs typeface="Arial" panose="020B0604020202020204" pitchFamily="34" charset="0"/>
              </a:rPr>
              <a:t>практической жилкой</a:t>
            </a:r>
            <a:r>
              <a:rPr lang="ru-RU" sz="1400" dirty="0" smtClean="0"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400" dirty="0">
                <a:cs typeface="Arial" panose="020B0604020202020204" pitchFamily="34" charset="0"/>
              </a:rPr>
              <a:t>С её помощью Достоевский стал укладываться в сроки и выпутался                     из финансового кризиса. </a:t>
            </a:r>
            <a:endParaRPr lang="ru-RU" sz="1400" dirty="0" smtClean="0"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9332" y="2846561"/>
            <a:ext cx="5107137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Это был счастливый брак.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604" y="974353"/>
            <a:ext cx="2217231" cy="183188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623" y="622293"/>
            <a:ext cx="1420589" cy="107277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38249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Великие о Ф. М.Достоевском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80355" y="622293"/>
            <a:ext cx="2844041" cy="605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«Он даёт мне больше, чем любой мыслитель», - </a:t>
            </a:r>
            <a:r>
              <a:rPr lang="ru-RU" sz="1200" dirty="0" smtClean="0">
                <a:latin typeface="Monotype Corsiva" panose="03010101010201010101" pitchFamily="66" charset="0"/>
              </a:rPr>
              <a:t>А. Эйнштейн, физик, лауреат Нобелевской премии 1921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862" r="19676" b="18044"/>
          <a:stretch/>
        </p:blipFill>
        <p:spPr>
          <a:xfrm>
            <a:off x="168256" y="622293"/>
            <a:ext cx="2354368" cy="244029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C:\Documents and Settings\Эмма\Рабочий стол\достоевский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876" y="1336673"/>
            <a:ext cx="2928958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Жизнь в Европе 1867 </a:t>
            </a:r>
            <a:r>
              <a:rPr lang="ru-RU" dirty="0" smtClean="0"/>
              <a:t>г.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596" y="794911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200" b="1" dirty="0" smtClean="0"/>
              <a:t>В мае 1867 года вместе с женой Анной Достоевский уехал за границу, скрываясь от кредиторов. За четыре года Достоевские пережили много событий. </a:t>
            </a:r>
          </a:p>
          <a:p>
            <a:pPr indent="360363" algn="just"/>
            <a:r>
              <a:rPr lang="ru-RU" sz="1200" b="1" dirty="0" smtClean="0"/>
              <a:t>Первая поездка Достоевского в Европу состоялась в 1862 году. В течение жизни он выезжал за границу 8 раз, прожив там в общей сложности около пяти с половиной лет. Он побывал более чем в 30-ти европейских городах.</a:t>
            </a:r>
          </a:p>
          <a:p>
            <a:pPr indent="360363" algn="just"/>
            <a:r>
              <a:rPr lang="ru-RU" sz="1200" b="1" dirty="0" smtClean="0"/>
              <a:t> В 1868 году в Женеве у них родилась первая дочь Сонечка, которая через три месяца умерла. Вскоре они переехали из Швейцарии в Италию, </a:t>
            </a:r>
            <a:r>
              <a:rPr lang="ru-RU" sz="1200" b="1" dirty="0" smtClean="0"/>
              <a:t>                     а </a:t>
            </a:r>
            <a:r>
              <a:rPr lang="ru-RU" sz="1200" b="1" dirty="0" smtClean="0"/>
              <a:t>потом, к рождению второй дочери (в сентябре 1869) вернулись в Дрезден. Все это время Достоевский работал “день и ночь”. В Европе он написал романы “Идиот”, “Бесы”, повесть “Вечный муж”. </a:t>
            </a:r>
            <a:endParaRPr lang="ru-RU" sz="1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Жизнь и творчество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3114" y="584396"/>
            <a:ext cx="3739762" cy="605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С </a:t>
            </a:r>
            <a:r>
              <a:rPr lang="ru-RU" sz="1200" dirty="0" smtClean="0">
                <a:latin typeface="+mn-lt"/>
              </a:rPr>
              <a:t>1867 г. </a:t>
            </a:r>
            <a:r>
              <a:rPr lang="ru-RU" sz="1200" dirty="0" smtClean="0">
                <a:latin typeface="+mn-lt"/>
              </a:rPr>
              <a:t>по </a:t>
            </a:r>
            <a:r>
              <a:rPr lang="ru-RU" sz="1200" dirty="0" smtClean="0">
                <a:latin typeface="+mn-lt"/>
              </a:rPr>
              <a:t>1871 г. </a:t>
            </a:r>
            <a:r>
              <a:rPr lang="ru-RU" sz="1200" dirty="0" smtClean="0">
                <a:latin typeface="+mn-lt"/>
              </a:rPr>
              <a:t>они достигли относительного материального благополучия и смогли вернуться </a:t>
            </a:r>
            <a:r>
              <a:rPr lang="ru-RU" sz="1200" dirty="0" smtClean="0">
                <a:latin typeface="+mn-lt"/>
              </a:rPr>
              <a:t>                  в </a:t>
            </a:r>
            <a:r>
              <a:rPr lang="ru-RU" sz="1200" dirty="0" smtClean="0">
                <a:latin typeface="+mn-lt"/>
              </a:rPr>
              <a:t>Россию.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818" y="1273118"/>
            <a:ext cx="3739762" cy="421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С этих пор и до самой смерти Достоевский живёт сравнительно спокойно.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2570" y="2364271"/>
            <a:ext cx="4786346" cy="698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Перед смертью он работает над вторым томом романа «Братья Карамазовы», прославившегося больше всех остальных романов.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72" y="693731"/>
            <a:ext cx="1731742" cy="122764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1716" y="1777174"/>
            <a:ext cx="3143272" cy="421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Во втором браке рождается четверо детей, двое из которых умирают в младенчестве.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88290" y="129945"/>
            <a:ext cx="5189220" cy="215444"/>
          </a:xfrm>
        </p:spPr>
        <p:txBody>
          <a:bodyPr/>
          <a:lstStyle/>
          <a:p>
            <a:pPr algn="ctr" eaLnBrk="1" hangingPunct="1"/>
            <a:r>
              <a:rPr lang="ru-RU" sz="1400" dirty="0" smtClean="0"/>
              <a:t>Семья Ф.М.Достоевского</a:t>
            </a:r>
          </a:p>
        </p:txBody>
      </p:sp>
      <p:pic>
        <p:nvPicPr>
          <p:cNvPr id="39939" name="Picture 7" descr="dostoevskay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160" y="634699"/>
            <a:ext cx="1164171" cy="1231841"/>
          </a:xfrm>
          <a:noFill/>
        </p:spPr>
      </p:pic>
      <p:pic>
        <p:nvPicPr>
          <p:cNvPr id="39940" name="Picture 8" descr="Люда и Фед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82966" y="693731"/>
            <a:ext cx="1089533" cy="933952"/>
          </a:xfrm>
          <a:noFill/>
        </p:spPr>
      </p:pic>
      <p:pic>
        <p:nvPicPr>
          <p:cNvPr id="39941" name="Picture 9" descr="музей-квартир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0343" y="1928883"/>
            <a:ext cx="1197204" cy="1198041"/>
          </a:xfrm>
          <a:noFill/>
        </p:spPr>
      </p:pic>
      <p:pic>
        <p:nvPicPr>
          <p:cNvPr id="39942" name="Picture 11" descr="с братом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64083" y="1861282"/>
            <a:ext cx="1247577" cy="1163489"/>
          </a:xfrm>
          <a:noFill/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1298724" y="758329"/>
            <a:ext cx="1647657" cy="6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r>
              <a:rPr lang="ru-RU" sz="900" dirty="0"/>
              <a:t>Анна Григорьевна </a:t>
            </a:r>
            <a:r>
              <a:rPr lang="ru-RU" sz="900" dirty="0" err="1"/>
              <a:t>Сниткина</a:t>
            </a:r>
            <a:r>
              <a:rPr lang="ru-RU" sz="900" dirty="0"/>
              <a:t> (Достоевская) – жена, помощница, по-настоящему близкий и преданный друг.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4467076" y="902345"/>
            <a:ext cx="655662" cy="46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900" dirty="0"/>
              <a:t>Дети:</a:t>
            </a:r>
          </a:p>
          <a:p>
            <a:pPr algn="ctr"/>
            <a:r>
              <a:rPr lang="ru-RU" sz="900" dirty="0"/>
              <a:t>Фёдор </a:t>
            </a:r>
            <a:endParaRPr lang="ru-RU" sz="900" dirty="0" smtClean="0"/>
          </a:p>
          <a:p>
            <a:pPr algn="ctr"/>
            <a:r>
              <a:rPr lang="ru-RU" sz="900" dirty="0" smtClean="0"/>
              <a:t>И Любовь</a:t>
            </a:r>
            <a:endParaRPr lang="ru-RU" sz="900" dirty="0"/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1586756" y="2126481"/>
            <a:ext cx="1511520" cy="6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r>
              <a:rPr lang="ru-RU" sz="900" dirty="0"/>
              <a:t>В этом доме в Петербурге жила семья Достоевских.</a:t>
            </a:r>
          </a:p>
          <a:p>
            <a:r>
              <a:rPr lang="ru-RU" sz="900" dirty="0"/>
              <a:t>Сейчас музей-квартира писателя.</a:t>
            </a:r>
          </a:p>
        </p:txBody>
      </p:sp>
      <p:sp>
        <p:nvSpPr>
          <p:cNvPr id="39946" name="Text Box 18"/>
          <p:cNvSpPr txBox="1">
            <a:spLocks noChangeArrowheads="1"/>
          </p:cNvSpPr>
          <p:nvPr/>
        </p:nvSpPr>
        <p:spPr bwMode="auto">
          <a:xfrm>
            <a:off x="4395068" y="2270497"/>
            <a:ext cx="1193200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endParaRPr lang="ru-RU"/>
          </a:p>
        </p:txBody>
      </p:sp>
      <p:sp>
        <p:nvSpPr>
          <p:cNvPr id="39947" name="Text Box 19"/>
          <p:cNvSpPr txBox="1">
            <a:spLocks noChangeArrowheads="1"/>
          </p:cNvSpPr>
          <p:nvPr/>
        </p:nvSpPr>
        <p:spPr bwMode="auto">
          <a:xfrm>
            <a:off x="4395068" y="2126481"/>
            <a:ext cx="1060747" cy="42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800" dirty="0"/>
              <a:t>С братом Михаилом, скончавшимся </a:t>
            </a:r>
            <a:endParaRPr lang="ru-RU" sz="800" dirty="0" smtClean="0"/>
          </a:p>
          <a:p>
            <a:pPr algn="ctr"/>
            <a:r>
              <a:rPr lang="ru-RU" sz="800" dirty="0" smtClean="0"/>
              <a:t>в </a:t>
            </a:r>
            <a:r>
              <a:rPr lang="ru-RU" sz="800" dirty="0"/>
              <a:t>1864 году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10 мая 1880г. «Речь о Пушкине»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3114" y="550855"/>
            <a:ext cx="5551585" cy="439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400" dirty="0" smtClean="0">
                <a:latin typeface="+mn-lt"/>
              </a:rPr>
              <a:t>Речь Достоевского на открытии памятника Пушкину приносит </a:t>
            </a:r>
            <a:endParaRPr lang="ru-RU" sz="1400" dirty="0" smtClean="0">
              <a:latin typeface="+mn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400" dirty="0" smtClean="0">
                <a:latin typeface="+mn-lt"/>
              </a:rPr>
              <a:t>ему </a:t>
            </a:r>
            <a:r>
              <a:rPr lang="ru-RU" sz="1400" dirty="0" smtClean="0">
                <a:latin typeface="+mn-lt"/>
              </a:rPr>
              <a:t>ещё большую известность.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13243" y="2270497"/>
            <a:ext cx="3841865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За этим грандиозным событием стояла страстная любовь России к Пушкину.</a:t>
            </a:r>
          </a:p>
        </p:txBody>
      </p:sp>
      <p:pic>
        <p:nvPicPr>
          <p:cNvPr id="40965" name="Picture 7" descr="16285396_v_Moskve_7"/>
          <p:cNvPicPr>
            <a:picLocks noChangeAspect="1" noChangeArrowheads="1"/>
          </p:cNvPicPr>
          <p:nvPr/>
        </p:nvPicPr>
        <p:blipFill>
          <a:blip r:embed="rId2"/>
          <a:srcRect b="7390"/>
          <a:stretch>
            <a:fillRect/>
          </a:stretch>
        </p:blipFill>
        <p:spPr bwMode="auto">
          <a:xfrm>
            <a:off x="473571" y="1050921"/>
            <a:ext cx="3201417" cy="1215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6" name="Picture 8" descr="16241984_v_Moskve_ris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1012" y="1050921"/>
            <a:ext cx="1440160" cy="12433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0091" y="2836871"/>
            <a:ext cx="5596630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Самый ошеломляющий успех получила речь </a:t>
            </a:r>
            <a:r>
              <a:rPr lang="ru-RU" sz="1400" dirty="0" err="1" smtClean="0">
                <a:latin typeface="+mn-lt"/>
              </a:rPr>
              <a:t>Ф.М.Достоевского</a:t>
            </a:r>
            <a:r>
              <a:rPr lang="ru-RU" sz="14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Пушкинская речь 1880 </a:t>
            </a:r>
            <a:r>
              <a:rPr lang="ru-RU" dirty="0" smtClean="0"/>
              <a:t>г.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836608"/>
            <a:ext cx="5328592" cy="2123658"/>
          </a:xfrm>
        </p:spPr>
        <p:txBody>
          <a:bodyPr/>
          <a:lstStyle/>
          <a:p>
            <a:pPr indent="360363" algn="just">
              <a:spcBef>
                <a:spcPct val="50000"/>
              </a:spcBef>
            </a:pPr>
            <a:r>
              <a:rPr lang="ru-RU" b="1" dirty="0" smtClean="0"/>
              <a:t>6 июня 1880 года в Москве состоялось открытие памятника Пушкину.</a:t>
            </a:r>
          </a:p>
          <a:p>
            <a:pPr indent="360363" algn="just">
              <a:spcBef>
                <a:spcPct val="50000"/>
              </a:spcBef>
            </a:pPr>
            <a:r>
              <a:rPr lang="ru-RU" b="1" dirty="0" smtClean="0"/>
              <a:t>8 </a:t>
            </a:r>
            <a:r>
              <a:rPr lang="ru-RU" b="1" dirty="0" smtClean="0"/>
              <a:t>июня 1880 года, </a:t>
            </a:r>
            <a:r>
              <a:rPr lang="ru-RU" b="1" dirty="0" smtClean="0"/>
              <a:t>на вечере, </a:t>
            </a:r>
            <a:r>
              <a:rPr lang="ru-RU" b="1" dirty="0" smtClean="0"/>
              <a:t>посвящённом </a:t>
            </a:r>
            <a:r>
              <a:rPr lang="ru-RU" b="1" dirty="0" smtClean="0"/>
              <a:t>этому событию, Достоевский прочел свою знаменитую “Пушкинскую речь”, которая прозвучала как духовное завещание писателя своим современникам и потомкам. Его выступление произвело огромное впечатление. Достоевскому преподнесли лавровый венок, который в тот же день он отвез к памятнику Пушкину.</a:t>
            </a:r>
          </a:p>
          <a:p>
            <a:pPr indent="360363" algn="just">
              <a:spcBef>
                <a:spcPct val="50000"/>
              </a:spcBef>
            </a:pPr>
            <a:endParaRPr lang="ru-RU" b="1" dirty="0" smtClean="0"/>
          </a:p>
          <a:p>
            <a:pPr indent="360363" algn="just">
              <a:spcBef>
                <a:spcPct val="50000"/>
              </a:spcBef>
            </a:pPr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82265"/>
            <a:ext cx="5164295" cy="276999"/>
          </a:xfrm>
        </p:spPr>
        <p:txBody>
          <a:bodyPr/>
          <a:lstStyle/>
          <a:p>
            <a:r>
              <a:rPr lang="ru-RU" sz="1800" dirty="0" smtClean="0"/>
              <a:t>Роман «Братья </a:t>
            </a:r>
            <a:r>
              <a:rPr lang="ru-RU" sz="1800" dirty="0"/>
              <a:t>Карамазовы» (</a:t>
            </a:r>
            <a:r>
              <a:rPr lang="ru-RU" sz="1800" dirty="0" smtClean="0"/>
              <a:t>1870 - 1880 г.)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1406401"/>
            <a:ext cx="2508123" cy="738664"/>
          </a:xfrm>
        </p:spPr>
        <p:txBody>
          <a:bodyPr/>
          <a:lstStyle/>
          <a:p>
            <a:pPr algn="ctr"/>
            <a:r>
              <a:rPr lang="ru-RU" dirty="0" smtClean="0"/>
              <a:t>Последнее произведение Достоевского. </a:t>
            </a:r>
            <a:endParaRPr lang="ru-RU" dirty="0" smtClean="0"/>
          </a:p>
          <a:p>
            <a:pPr algn="ctr"/>
            <a:r>
              <a:rPr lang="ru-RU" dirty="0" smtClean="0"/>
              <a:t>По </a:t>
            </a:r>
            <a:r>
              <a:rPr lang="ru-RU" dirty="0" smtClean="0"/>
              <a:t>своему жанру – это социально-психологический роман. </a:t>
            </a:r>
            <a:endParaRPr lang="ru-RU" dirty="0"/>
          </a:p>
        </p:txBody>
      </p:sp>
      <p:pic>
        <p:nvPicPr>
          <p:cNvPr id="4098" name="Picture 2" descr="C:\Documents and Settings\Эмма\Рабочий стол\достоевский\скачанные файлы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446" y="746125"/>
            <a:ext cx="2000264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Смерть Достоевского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4085" y="1067547"/>
            <a:ext cx="3201220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1881 г.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– Достоевский умер, заслужив всеобщее признание и почитание.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26" t="1866" r="4714" b="16176"/>
          <a:stretch/>
        </p:blipFill>
        <p:spPr>
          <a:xfrm>
            <a:off x="3311528" y="693731"/>
            <a:ext cx="2225239" cy="214670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8" y="1622425"/>
            <a:ext cx="2562645" cy="127219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4085" y="563491"/>
            <a:ext cx="3201220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Конец января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1881 г.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– у Достоевского начались горловые кровотечения.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9251" y="2918569"/>
            <a:ext cx="2951969" cy="221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dirty="0" smtClean="0">
                <a:latin typeface="+mn-lt"/>
              </a:rPr>
              <a:t>Жена с детьми у могилы писателя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Памятники Достоевскому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7572" y="2846561"/>
            <a:ext cx="4766795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В Москве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721" r="9680"/>
          <a:stretch/>
        </p:blipFill>
        <p:spPr>
          <a:xfrm>
            <a:off x="1248257" y="614313"/>
            <a:ext cx="3063404" cy="221311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Памятники Достоевскому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7572" y="2846561"/>
            <a:ext cx="4766795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В Старой Руссе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215"/>
          <a:stretch/>
        </p:blipFill>
        <p:spPr>
          <a:xfrm>
            <a:off x="794668" y="614313"/>
            <a:ext cx="4190904" cy="219283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Могила Достоевского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8159" y="2846561"/>
            <a:ext cx="5449482" cy="267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Тихвинское кладбище (Санкт-Петербург)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76" y="622293"/>
            <a:ext cx="4177047" cy="215803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39694" y="622294"/>
            <a:ext cx="2928958" cy="913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«Гениальность Достоевского неоспорима, по силе изобразительности его таланта равен, быть может, только Шекспиру», - </a:t>
            </a:r>
            <a:r>
              <a:rPr lang="ru-RU" sz="1400" dirty="0" err="1" smtClean="0">
                <a:latin typeface="Monotype Corsiva" panose="03010101010201010101" pitchFamily="66" charset="0"/>
              </a:rPr>
              <a:t>М.Горький</a:t>
            </a:r>
            <a:r>
              <a:rPr lang="ru-RU" sz="1400" dirty="0" smtClean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64371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Великие о писателе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632" y="622293"/>
            <a:ext cx="2316149" cy="25123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050" name="Picture 2" descr="C:\Documents and Settings\Эмма\Рабочий стол\достоевский\Максим-Горьки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94" y="1550987"/>
            <a:ext cx="2928958" cy="15922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22227"/>
            <a:ext cx="5189220" cy="215444"/>
          </a:xfrm>
        </p:spPr>
        <p:txBody>
          <a:bodyPr/>
          <a:lstStyle/>
          <a:p>
            <a:pPr algn="ctr" eaLnBrk="1" hangingPunct="1"/>
            <a:r>
              <a:rPr lang="ru-RU" sz="1400" dirty="0" smtClean="0"/>
              <a:t>Литературное наследие Ф.М.Достоевского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8844" y="614313"/>
            <a:ext cx="3164361" cy="2497268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«Бедные люди» (роман, </a:t>
            </a:r>
            <a:r>
              <a:rPr lang="ru-RU" sz="1100" dirty="0" smtClean="0"/>
              <a:t>1846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«Белые ночи» (роман)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«Господин </a:t>
            </a:r>
            <a:r>
              <a:rPr lang="ru-RU" sz="1100" dirty="0" err="1" smtClean="0"/>
              <a:t>Прохачин</a:t>
            </a:r>
            <a:r>
              <a:rPr lang="ru-RU" sz="1100" dirty="0" smtClean="0"/>
              <a:t>» (повесть, </a:t>
            </a:r>
            <a:r>
              <a:rPr lang="ru-RU" sz="1100" dirty="0" smtClean="0"/>
              <a:t>1846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«Хозяйка» (повесть, </a:t>
            </a:r>
            <a:r>
              <a:rPr lang="ru-RU" sz="1100" dirty="0" smtClean="0"/>
              <a:t>1847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«Записки из Мёртвого дома» (1846 </a:t>
            </a:r>
            <a:r>
              <a:rPr lang="ru-RU" sz="1100" dirty="0" smtClean="0"/>
              <a:t>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«Униженные и оскорблённые» (роман </a:t>
            </a:r>
            <a:r>
              <a:rPr lang="ru-RU" sz="1100" dirty="0" smtClean="0"/>
              <a:t>1861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«Преступление и наказание» (роман, </a:t>
            </a:r>
            <a:r>
              <a:rPr lang="ru-RU" sz="1100" dirty="0" smtClean="0"/>
              <a:t>1866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«Идиот» (роман, </a:t>
            </a:r>
            <a:r>
              <a:rPr lang="ru-RU" sz="1100" dirty="0" smtClean="0"/>
              <a:t>1868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«»Бесы» (роман, </a:t>
            </a:r>
            <a:r>
              <a:rPr lang="ru-RU" sz="1100" dirty="0" smtClean="0"/>
              <a:t>1871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«Подросток» (роман, </a:t>
            </a:r>
            <a:r>
              <a:rPr lang="ru-RU" sz="1100" dirty="0" smtClean="0"/>
              <a:t>1875 г.)</a:t>
            </a:r>
            <a:endParaRPr lang="ru-RU" sz="11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sz="1100" dirty="0" smtClean="0"/>
              <a:t>«Братья Карамазовы» (роман, </a:t>
            </a:r>
            <a:r>
              <a:rPr lang="ru-RU" sz="1100" dirty="0" smtClean="0"/>
              <a:t>1879 г.)</a:t>
            </a:r>
            <a:endParaRPr lang="ru-RU" sz="1100" dirty="0" smtClean="0"/>
          </a:p>
        </p:txBody>
      </p:sp>
      <p:pic>
        <p:nvPicPr>
          <p:cNvPr id="50180" name="Picture 6" descr="Фёд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908045"/>
            <a:ext cx="1903446" cy="166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22227"/>
            <a:ext cx="5189220" cy="215444"/>
          </a:xfrm>
        </p:spPr>
        <p:txBody>
          <a:bodyPr/>
          <a:lstStyle/>
          <a:p>
            <a:pPr algn="ctr" eaLnBrk="1" hangingPunct="1"/>
            <a:r>
              <a:rPr lang="ru-RU" sz="1400" dirty="0" smtClean="0"/>
              <a:t>Высказывания и афоризмы писателя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4868" y="758329"/>
            <a:ext cx="3026658" cy="2160240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spcBef>
                <a:spcPts val="600"/>
              </a:spcBef>
            </a:pPr>
            <a:r>
              <a:rPr lang="ru-RU" sz="1100" dirty="0" smtClean="0"/>
              <a:t>Человек – вот тайна, которой я занимаюсь всю жизнь.</a:t>
            </a:r>
          </a:p>
          <a:p>
            <a:pPr eaLnBrk="1" hangingPunct="1">
              <a:spcBef>
                <a:spcPts val="600"/>
              </a:spcBef>
            </a:pPr>
            <a:r>
              <a:rPr lang="ru-RU" sz="1100" dirty="0" smtClean="0"/>
              <a:t>Красота </a:t>
            </a:r>
            <a:r>
              <a:rPr lang="ru-RU" sz="1100" dirty="0" smtClean="0"/>
              <a:t>спасёт мир.</a:t>
            </a:r>
          </a:p>
          <a:p>
            <a:pPr eaLnBrk="1" hangingPunct="1">
              <a:spcBef>
                <a:spcPts val="600"/>
              </a:spcBef>
            </a:pPr>
            <a:r>
              <a:rPr lang="ru-RU" sz="1100" dirty="0" smtClean="0"/>
              <a:t>Ко </a:t>
            </a:r>
            <a:r>
              <a:rPr lang="ru-RU" sz="1100" dirty="0" smtClean="0"/>
              <a:t>всему-то подлец-человек привыкает.</a:t>
            </a:r>
          </a:p>
          <a:p>
            <a:pPr eaLnBrk="1" hangingPunct="1">
              <a:spcBef>
                <a:spcPts val="600"/>
              </a:spcBef>
            </a:pPr>
            <a:r>
              <a:rPr lang="ru-RU" sz="1100" dirty="0" smtClean="0"/>
              <a:t>Я </a:t>
            </a:r>
            <a:r>
              <a:rPr lang="ru-RU" sz="1100" dirty="0" smtClean="0"/>
              <a:t>не хочу и не могу верить, чтобы зло было нормальным состоянием людей.</a:t>
            </a:r>
          </a:p>
          <a:p>
            <a:pPr eaLnBrk="1" hangingPunct="1">
              <a:spcBef>
                <a:spcPts val="600"/>
              </a:spcBef>
            </a:pPr>
            <a:r>
              <a:rPr lang="ru-RU" sz="1100" dirty="0" smtClean="0"/>
              <a:t>Сострадание </a:t>
            </a:r>
            <a:r>
              <a:rPr lang="ru-RU" sz="1100" dirty="0" smtClean="0"/>
              <a:t>есть главнейший и, может быть, единственный закон бытия всего человечества.</a:t>
            </a:r>
          </a:p>
          <a:p>
            <a:pPr eaLnBrk="1" hangingPunct="1">
              <a:spcBef>
                <a:spcPts val="600"/>
              </a:spcBef>
            </a:pPr>
            <a:r>
              <a:rPr lang="ru-RU" sz="1100" dirty="0" smtClean="0"/>
              <a:t>Не </a:t>
            </a:r>
            <a:r>
              <a:rPr lang="ru-RU" sz="1100" dirty="0" smtClean="0"/>
              <a:t>стыдно не знать – стыдно не учиться.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12" y="765169"/>
            <a:ext cx="2239252" cy="210013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</a:t>
            </a:r>
            <a:r>
              <a:rPr lang="en-US" sz="2400" dirty="0" smtClean="0"/>
              <a:t> </a:t>
            </a:r>
            <a:r>
              <a:rPr lang="ru-RU" sz="2400" dirty="0" smtClean="0"/>
              <a:t>мы </a:t>
            </a:r>
            <a:r>
              <a:rPr lang="ru-RU" sz="2400" dirty="0"/>
              <a:t>узнали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74353"/>
            <a:ext cx="3384376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 Изучили биографию Ф.М.Достоевского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30772" y="1622425"/>
            <a:ext cx="3303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Узнали 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о творчестве </a:t>
            </a:r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4203731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64633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Составьте хронологическую таблицу жизни и творчества </a:t>
            </a:r>
            <a:r>
              <a:rPr lang="ru-RU" sz="1400" dirty="0" err="1" smtClean="0"/>
              <a:t>Ф.М.Достоевского</a:t>
            </a:r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29945"/>
            <a:ext cx="5189220" cy="215444"/>
          </a:xfrm>
        </p:spPr>
        <p:txBody>
          <a:bodyPr/>
          <a:lstStyle/>
          <a:p>
            <a:pPr algn="ctr" eaLnBrk="1" hangingPunct="1"/>
            <a:r>
              <a:rPr lang="ru-RU" sz="1400" dirty="0" smtClean="0"/>
              <a:t>Детство писателя </a:t>
            </a:r>
          </a:p>
        </p:txBody>
      </p:sp>
      <p:pic>
        <p:nvPicPr>
          <p:cNvPr id="19459" name="Picture 6" descr="больниц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570" y="693731"/>
            <a:ext cx="2286016" cy="1714512"/>
          </a:xfrm>
          <a:noFill/>
        </p:spPr>
      </p:pic>
      <p:sp>
        <p:nvSpPr>
          <p:cNvPr id="19460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2882900" y="686321"/>
            <a:ext cx="2736304" cy="236988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Родился </a:t>
            </a:r>
            <a:r>
              <a:rPr lang="ru-RU" sz="1400" b="1" dirty="0" smtClean="0"/>
              <a:t>Фёдор </a:t>
            </a:r>
            <a:r>
              <a:rPr lang="ru-RU" sz="1400" b="1" dirty="0" smtClean="0"/>
              <a:t>Михайлович </a:t>
            </a:r>
            <a:r>
              <a:rPr lang="ru-RU" sz="1400" b="1" dirty="0" smtClean="0"/>
              <a:t>Достоевский</a:t>
            </a:r>
            <a:r>
              <a:rPr lang="en-US" sz="1400" b="1" dirty="0" smtClean="0"/>
              <a:t> </a:t>
            </a:r>
            <a:r>
              <a:rPr lang="ru-RU" sz="1400" b="1" dirty="0" smtClean="0"/>
              <a:t>30 </a:t>
            </a:r>
            <a:r>
              <a:rPr lang="ru-RU" sz="1400" b="1" dirty="0" smtClean="0"/>
              <a:t>октября </a:t>
            </a:r>
            <a:endParaRPr lang="en-US" sz="14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(</a:t>
            </a:r>
            <a:r>
              <a:rPr lang="ru-RU" sz="1400" b="1" dirty="0" smtClean="0"/>
              <a:t>11 ноября) в Москве, </a:t>
            </a:r>
            <a:endParaRPr lang="en-US" sz="14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в </a:t>
            </a:r>
            <a:r>
              <a:rPr lang="ru-RU" sz="1400" b="1" dirty="0" smtClean="0"/>
              <a:t>многодетной семье, которая принадлежала к дворянскому  классу. Он был вторым </a:t>
            </a:r>
            <a:r>
              <a:rPr lang="ru-RU" sz="1400" b="1" dirty="0" smtClean="0"/>
              <a:t>ребёнком </a:t>
            </a:r>
            <a:r>
              <a:rPr lang="ru-RU" sz="1400" b="1" dirty="0" smtClean="0"/>
              <a:t>из семи детей.  </a:t>
            </a:r>
            <a:endParaRPr lang="ru-RU" sz="14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Его отец - </a:t>
            </a:r>
            <a:r>
              <a:rPr lang="ru-RU" sz="1400" b="1" dirty="0" smtClean="0"/>
              <a:t>Михаил  Андреевич Достоевский - был штаб-лекарем  Мариинской больницы для малоимущих.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290612" y="2436279"/>
            <a:ext cx="2355744" cy="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050" b="1" dirty="0"/>
              <a:t>Музей-квартира </a:t>
            </a:r>
            <a:r>
              <a:rPr lang="ru-RU" sz="1050" b="1" dirty="0" err="1"/>
              <a:t>Ф.М.Достоевского</a:t>
            </a:r>
            <a:r>
              <a:rPr lang="ru-RU" sz="1050" b="1" dirty="0"/>
              <a:t> </a:t>
            </a:r>
            <a:endParaRPr lang="en-US" sz="1050" b="1" dirty="0" smtClean="0"/>
          </a:p>
          <a:p>
            <a:pPr algn="ctr"/>
            <a:r>
              <a:rPr lang="ru-RU" sz="1050" b="1" dirty="0" smtClean="0"/>
              <a:t>в </a:t>
            </a:r>
            <a:r>
              <a:rPr lang="ru-RU" sz="1050" b="1" dirty="0"/>
              <a:t>Москве</a:t>
            </a:r>
            <a:r>
              <a:rPr lang="ru-RU" sz="1050" b="1" dirty="0" smtClean="0"/>
              <a:t>.</a:t>
            </a:r>
          </a:p>
          <a:p>
            <a:pPr algn="ctr"/>
            <a:r>
              <a:rPr lang="ru-RU" sz="1050" b="1" dirty="0" smtClean="0"/>
              <a:t> </a:t>
            </a:r>
            <a:r>
              <a:rPr lang="ru-RU" sz="1050" b="1" dirty="0"/>
              <a:t>В этом доме родился классик </a:t>
            </a:r>
            <a:endParaRPr lang="en-US" sz="1050" b="1" dirty="0" smtClean="0"/>
          </a:p>
          <a:p>
            <a:pPr algn="ctr"/>
            <a:r>
              <a:rPr lang="ru-RU" sz="1050" b="1" dirty="0" smtClean="0"/>
              <a:t>и </a:t>
            </a:r>
            <a:r>
              <a:rPr lang="ru-RU" sz="1050" b="1" dirty="0"/>
              <a:t>провёл первые 15 лет своей жизни</a:t>
            </a:r>
            <a:r>
              <a:rPr lang="ru-RU" sz="1050" b="1" dirty="0" smtClean="0"/>
              <a:t>.</a:t>
            </a:r>
            <a:endParaRPr lang="ru-RU" sz="105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525447" y="122226"/>
            <a:ext cx="5240354" cy="4059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Дом писателя в Москве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98924" y="2544001"/>
            <a:ext cx="2503519" cy="590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dirty="0" smtClean="0">
                <a:latin typeface="+mn-lt"/>
              </a:rPr>
              <a:t>Дом </a:t>
            </a:r>
            <a:r>
              <a:rPr lang="ru-RU" sz="1000" dirty="0" smtClean="0">
                <a:latin typeface="+mn-lt"/>
              </a:rPr>
              <a:t>в </a:t>
            </a:r>
            <a:r>
              <a:rPr lang="ru-RU" sz="1000" dirty="0" smtClean="0">
                <a:latin typeface="+mn-lt"/>
              </a:rPr>
              <a:t>Москве на улице </a:t>
            </a:r>
            <a:r>
              <a:rPr lang="ru-RU" sz="1000" dirty="0" err="1" smtClean="0">
                <a:latin typeface="+mn-lt"/>
              </a:rPr>
              <a:t>Божедомке</a:t>
            </a:r>
            <a:r>
              <a:rPr lang="ru-RU" sz="1000" dirty="0" smtClean="0">
                <a:latin typeface="+mn-lt"/>
              </a:rPr>
              <a:t>. </a:t>
            </a:r>
            <a:endParaRPr lang="ru-RU" sz="10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000" dirty="0" smtClean="0">
                <a:latin typeface="+mn-lt"/>
              </a:rPr>
              <a:t>Сейчас </a:t>
            </a:r>
            <a:r>
              <a:rPr lang="ru-RU" sz="1000" dirty="0" smtClean="0">
                <a:latin typeface="+mn-lt"/>
              </a:rPr>
              <a:t>эта улица переименована в улицу Достоевского.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97214" y="622293"/>
            <a:ext cx="2505521" cy="156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«Я происходил из семейства русского и благочестивого. С тех пор, как я себя помню, я помню любовь ко мне родителей.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Мы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 семействе нашем знали Евангелие чуть не с первого детства», - </a:t>
            </a:r>
            <a:r>
              <a:rPr lang="ru-RU" sz="1400" dirty="0" err="1" smtClean="0">
                <a:latin typeface="Monotype Corsiva" panose="03010101010201010101" pitchFamily="66" charset="0"/>
              </a:rPr>
              <a:t>Ф.М.Достоевский</a:t>
            </a:r>
            <a:r>
              <a:rPr lang="ru-RU" sz="1400" dirty="0" smtClean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18437" name="Picture 9" descr="marii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14" y="622293"/>
            <a:ext cx="2930948" cy="2500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122226"/>
            <a:ext cx="5668982" cy="4059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Родители писателя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82900" y="2622557"/>
            <a:ext cx="2714644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latin typeface="+mn-lt"/>
              </a:rPr>
              <a:t>Мария Фёдоровна Нечаева, </a:t>
            </a:r>
            <a:endParaRPr lang="ru-RU" sz="14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+mn-lt"/>
              </a:rPr>
              <a:t>мать </a:t>
            </a:r>
            <a:r>
              <a:rPr lang="ru-RU" sz="1400" dirty="0" smtClean="0">
                <a:latin typeface="+mn-lt"/>
              </a:rPr>
              <a:t>писателя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8256" y="2622557"/>
            <a:ext cx="2591520" cy="48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400" dirty="0" smtClean="0">
                <a:latin typeface="+mn-lt"/>
              </a:rPr>
              <a:t>Михаил Андреевич Достоевский, отец писателя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4" y="693731"/>
            <a:ext cx="1878890" cy="18597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8" y="693731"/>
            <a:ext cx="1889901" cy="186729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Михаил Андреевич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74490" y="686321"/>
            <a:ext cx="3178197" cy="605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Михаил Андреевич бежит из отчего дома </a:t>
            </a:r>
            <a:r>
              <a:rPr lang="ru-RU" sz="1200" dirty="0" smtClean="0">
                <a:latin typeface="+mn-lt"/>
              </a:rPr>
              <a:t>                и </a:t>
            </a:r>
            <a:r>
              <a:rPr lang="ru-RU" sz="1200" dirty="0" smtClean="0">
                <a:latin typeface="+mn-lt"/>
              </a:rPr>
              <a:t>поступает в Московскую медико-хирургическую академию.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9" y="693731"/>
            <a:ext cx="2134147" cy="177295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74490" y="1406401"/>
            <a:ext cx="3178197" cy="605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Характер Михаила Андреевича мало соответствовал этой гуманной профессии. </a:t>
            </a:r>
            <a:r>
              <a:rPr lang="ru-RU" sz="1200" dirty="0" smtClean="0">
                <a:latin typeface="+mn-lt"/>
              </a:rPr>
              <a:t>             Он </a:t>
            </a:r>
            <a:r>
              <a:rPr lang="ru-RU" sz="1200" dirty="0" smtClean="0">
                <a:latin typeface="+mn-lt"/>
              </a:rPr>
              <a:t>был раздражителен и неуживчив.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34533" y="2126481"/>
            <a:ext cx="2912663" cy="421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1821 г.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– лекарь Мариинской больницы для бедных.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6596" y="2702545"/>
            <a:ext cx="5472608" cy="3751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1839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г.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– </a:t>
            </a:r>
            <a:r>
              <a:rPr lang="ru-RU" sz="1050" dirty="0" smtClean="0">
                <a:latin typeface="+mn-lt"/>
              </a:rPr>
              <a:t>умер при загадочных обстоятельствах. </a:t>
            </a:r>
            <a:r>
              <a:rPr lang="ru-RU" sz="1050" dirty="0" smtClean="0">
                <a:latin typeface="+mn-lt"/>
              </a:rPr>
              <a:t>Известие о смерти </a:t>
            </a:r>
            <a:r>
              <a:rPr lang="ru-RU" sz="1050" dirty="0" smtClean="0">
                <a:latin typeface="+mn-lt"/>
              </a:rPr>
              <a:t>отца спровоцировало припадок эпилепсии у его сына.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0"/>
            <a:ext cx="5765800" cy="405926"/>
          </a:xfrm>
          <a:prstGeom prst="rect">
            <a:avLst/>
          </a:prstGeom>
          <a:noFill/>
          <a:ln>
            <a:noFill/>
          </a:ln>
          <a:extLst/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Мария Фёдоровна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3114" y="1062611"/>
            <a:ext cx="2860878" cy="5598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dirty="0" smtClean="0">
                <a:latin typeface="+mn-lt"/>
              </a:rPr>
              <a:t>Происходила из среды старинных кустарей. Она была дочерью купца третьей гильдии </a:t>
            </a:r>
            <a:r>
              <a:rPr lang="ru-RU" sz="1100" dirty="0" err="1" smtClean="0">
                <a:latin typeface="+mn-lt"/>
              </a:rPr>
              <a:t>Ф.Нечаева</a:t>
            </a:r>
            <a:r>
              <a:rPr lang="ru-RU" sz="1100" dirty="0" smtClean="0">
                <a:latin typeface="+mn-lt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2" y="693731"/>
            <a:ext cx="2384399" cy="23585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3114" y="753093"/>
            <a:ext cx="2860878" cy="221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1819 г.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мать писателя </a:t>
            </a:r>
            <a:r>
              <a:rPr lang="ru-RU" sz="1100" dirty="0" smtClean="0">
                <a:latin typeface="+mn-lt"/>
              </a:rPr>
              <a:t>выходит замуж.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3114" y="2569262"/>
            <a:ext cx="2862000" cy="421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Когда мальчику исполнилось 16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лет,                 в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1837 году, его мать </a:t>
            </a:r>
            <a:r>
              <a:rPr lang="ru-RU" sz="1200" dirty="0" smtClean="0">
                <a:latin typeface="+mn-lt"/>
              </a:rPr>
              <a:t>умирает от чахотки.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3114" y="1695875"/>
            <a:ext cx="2860878" cy="79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200" dirty="0" smtClean="0">
                <a:latin typeface="+mn-lt"/>
              </a:rPr>
              <a:t>С годами углубляется личная драма кроткой жизни Марии Фёдоровны, подвергавшейся постоянным подозрениям мужа.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1fbe6536968882d4fdf2746e457978c180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7915</TotalTime>
  <Words>1979</Words>
  <Application>Microsoft Office PowerPoint</Application>
  <PresentationFormat>Произвольный</PresentationFormat>
  <Paragraphs>201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Monotype Corsiva</vt:lpstr>
      <vt:lpstr>Times New Roman</vt:lpstr>
      <vt:lpstr>Wingdings</vt:lpstr>
      <vt:lpstr>Office Theme</vt:lpstr>
      <vt:lpstr>Литература </vt:lpstr>
      <vt:lpstr>Сегодня на уроке </vt:lpstr>
      <vt:lpstr>Презентация PowerPoint</vt:lpstr>
      <vt:lpstr>Презентация PowerPoint</vt:lpstr>
      <vt:lpstr>Детство писателя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1837 год</vt:lpstr>
      <vt:lpstr>Главное инженерное училище в Петербурге 1838 г.</vt:lpstr>
      <vt:lpstr>В 1843 году закончил училище </vt:lpstr>
      <vt:lpstr>Презентация PowerPoint</vt:lpstr>
      <vt:lpstr>Перевод «Евгения Гранде» 1844 год </vt:lpstr>
      <vt:lpstr>Роман «Бедные люди» 1845 год</vt:lpstr>
      <vt:lpstr>Главные герои романа «Бедные люди»</vt:lpstr>
      <vt:lpstr>Презентация PowerPoint</vt:lpstr>
      <vt:lpstr>Презентация PowerPoint</vt:lpstr>
      <vt:lpstr>Кружок Петрашевского 1847 г. </vt:lpstr>
      <vt:lpstr>Михаил Васильевич Буташевич-Петрашевский</vt:lpstr>
      <vt:lpstr>Презентация PowerPoint</vt:lpstr>
      <vt:lpstr>Петрашевцы на Семёновском плацу</vt:lpstr>
      <vt:lpstr>Презентация PowerPoint</vt:lpstr>
      <vt:lpstr>Омский острог</vt:lpstr>
      <vt:lpstr>Презентация PowerPoint</vt:lpstr>
      <vt:lpstr>«Записки из Мёртвого дома»</vt:lpstr>
      <vt:lpstr>Презентация PowerPoint</vt:lpstr>
      <vt:lpstr>Презентация PowerPoint</vt:lpstr>
      <vt:lpstr>Презентация PowerPoint</vt:lpstr>
      <vt:lpstr>Жизнь в Европе 1867 г. </vt:lpstr>
      <vt:lpstr>Презентация PowerPoint</vt:lpstr>
      <vt:lpstr>Семья Ф.М.Достоевского</vt:lpstr>
      <vt:lpstr>Презентация PowerPoint</vt:lpstr>
      <vt:lpstr>Пушкинская речь 1880 г. </vt:lpstr>
      <vt:lpstr>Роман «Братья Карамазовы» (1870 - 1880 г.)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Литературное наследие Ф.М.Достоевского</vt:lpstr>
      <vt:lpstr>Высказывания и афоризмы писателя</vt:lpstr>
      <vt:lpstr>Сегодня на уроке мы узнали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786</cp:revision>
  <dcterms:created xsi:type="dcterms:W3CDTF">2020-04-13T08:06:06Z</dcterms:created>
  <dcterms:modified xsi:type="dcterms:W3CDTF">2020-11-08T07:01:33Z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