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</p:sldMasterIdLst>
  <p:notesMasterIdLst>
    <p:notesMasterId r:id="rId21"/>
  </p:notesMasterIdLst>
  <p:sldIdLst>
    <p:sldId id="375" r:id="rId2"/>
    <p:sldId id="257" r:id="rId3"/>
    <p:sldId id="354" r:id="rId4"/>
    <p:sldId id="369" r:id="rId5"/>
    <p:sldId id="356" r:id="rId6"/>
    <p:sldId id="357" r:id="rId7"/>
    <p:sldId id="358" r:id="rId8"/>
    <p:sldId id="359" r:id="rId9"/>
    <p:sldId id="360" r:id="rId10"/>
    <p:sldId id="361" r:id="rId11"/>
    <p:sldId id="362" r:id="rId12"/>
    <p:sldId id="363" r:id="rId13"/>
    <p:sldId id="366" r:id="rId14"/>
    <p:sldId id="371" r:id="rId15"/>
    <p:sldId id="372" r:id="rId16"/>
    <p:sldId id="373" r:id="rId17"/>
    <p:sldId id="374" r:id="rId18"/>
    <p:sldId id="376" r:id="rId19"/>
    <p:sldId id="274" r:id="rId20"/>
  </p:sldIdLst>
  <p:sldSz cx="5765800" cy="3244850"/>
  <p:notesSz cx="5765800" cy="3244850"/>
  <p:custDataLst>
    <p:tags r:id="rId2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787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B5FAD-CC35-425E-8250-CAD7FB8089D9}" type="datetimeFigureOut">
              <a:rPr lang="ru-RU" smtClean="0"/>
              <a:pPr/>
              <a:t>02.04.2021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71C51-CA87-432F-946F-9AD700D70F3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3554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71C51-CA87-432F-946F-9AD700D70F39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69199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10:notes"/>
          <p:cNvSpPr txBox="1">
            <a:spLocks noGrp="1"/>
          </p:cNvSpPr>
          <p:nvPr>
            <p:ph type="body" idx="1"/>
          </p:nvPr>
        </p:nvSpPr>
        <p:spPr>
          <a:xfrm>
            <a:off x="576580" y="1561584"/>
            <a:ext cx="4612640" cy="1277660"/>
          </a:xfrm>
          <a:prstGeom prst="rect">
            <a:avLst/>
          </a:prstGeom>
        </p:spPr>
        <p:txBody>
          <a:bodyPr spcFirstLastPara="1" wrap="square" lIns="51472" tIns="25729" rIns="51472" bIns="25729" anchor="t" anchorCtr="0">
            <a:noAutofit/>
          </a:bodyPr>
          <a:lstStyle/>
          <a:p>
            <a:endParaRPr/>
          </a:p>
        </p:txBody>
      </p:sp>
      <p:sp>
        <p:nvSpPr>
          <p:cNvPr id="510" name="Google Shape;51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909763" y="404813"/>
            <a:ext cx="1946275" cy="1095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369575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:notes"/>
          <p:cNvSpPr txBox="1">
            <a:spLocks noGrp="1"/>
          </p:cNvSpPr>
          <p:nvPr>
            <p:ph type="body" idx="1"/>
          </p:nvPr>
        </p:nvSpPr>
        <p:spPr>
          <a:xfrm>
            <a:off x="576580" y="1561584"/>
            <a:ext cx="4612640" cy="1277660"/>
          </a:xfrm>
          <a:prstGeom prst="rect">
            <a:avLst/>
          </a:prstGeom>
        </p:spPr>
        <p:txBody>
          <a:bodyPr spcFirstLastPara="1" wrap="square" lIns="51472" tIns="25729" rIns="51472" bIns="25729" anchor="t" anchorCtr="0">
            <a:noAutofit/>
          </a:bodyPr>
          <a:lstStyle/>
          <a:p>
            <a:endParaRPr/>
          </a:p>
        </p:txBody>
      </p:sp>
      <p:sp>
        <p:nvSpPr>
          <p:cNvPr id="517" name="Google Shape;51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909763" y="404813"/>
            <a:ext cx="1946275" cy="1095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27385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4:notes"/>
          <p:cNvSpPr txBox="1">
            <a:spLocks noGrp="1"/>
          </p:cNvSpPr>
          <p:nvPr>
            <p:ph type="body" idx="1"/>
          </p:nvPr>
        </p:nvSpPr>
        <p:spPr>
          <a:xfrm>
            <a:off x="576580" y="1561584"/>
            <a:ext cx="4612640" cy="1277660"/>
          </a:xfrm>
          <a:prstGeom prst="rect">
            <a:avLst/>
          </a:prstGeom>
        </p:spPr>
        <p:txBody>
          <a:bodyPr spcFirstLastPara="1" wrap="square" lIns="51472" tIns="25729" rIns="51472" bIns="25729" anchor="t" anchorCtr="0">
            <a:noAutofit/>
          </a:bodyPr>
          <a:lstStyle/>
          <a:p>
            <a:endParaRPr/>
          </a:p>
        </p:txBody>
      </p:sp>
      <p:sp>
        <p:nvSpPr>
          <p:cNvPr id="535" name="Google Shape;53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909763" y="404813"/>
            <a:ext cx="1946275" cy="1095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09294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2:notes"/>
          <p:cNvSpPr txBox="1">
            <a:spLocks noGrp="1"/>
          </p:cNvSpPr>
          <p:nvPr>
            <p:ph type="body" idx="1"/>
          </p:nvPr>
        </p:nvSpPr>
        <p:spPr>
          <a:xfrm>
            <a:off x="576580" y="1561584"/>
            <a:ext cx="4612640" cy="1277660"/>
          </a:xfrm>
          <a:prstGeom prst="rect">
            <a:avLst/>
          </a:prstGeom>
        </p:spPr>
        <p:txBody>
          <a:bodyPr spcFirstLastPara="1" wrap="square" lIns="51472" tIns="25729" rIns="51472" bIns="25729" anchor="t" anchorCtr="0">
            <a:noAutofit/>
          </a:bodyPr>
          <a:lstStyle/>
          <a:p>
            <a:endParaRPr/>
          </a:p>
        </p:txBody>
      </p:sp>
      <p:sp>
        <p:nvSpPr>
          <p:cNvPr id="447" name="Google Shape;44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909763" y="404813"/>
            <a:ext cx="1946275" cy="1095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2526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2:notes"/>
          <p:cNvSpPr txBox="1">
            <a:spLocks noGrp="1"/>
          </p:cNvSpPr>
          <p:nvPr>
            <p:ph type="body" idx="1"/>
          </p:nvPr>
        </p:nvSpPr>
        <p:spPr>
          <a:xfrm>
            <a:off x="576580" y="1561584"/>
            <a:ext cx="4612640" cy="1277660"/>
          </a:xfrm>
          <a:prstGeom prst="rect">
            <a:avLst/>
          </a:prstGeom>
        </p:spPr>
        <p:txBody>
          <a:bodyPr spcFirstLastPara="1" wrap="square" lIns="51472" tIns="25729" rIns="51472" bIns="25729" anchor="t" anchorCtr="0">
            <a:noAutofit/>
          </a:bodyPr>
          <a:lstStyle/>
          <a:p>
            <a:endParaRPr/>
          </a:p>
        </p:txBody>
      </p:sp>
      <p:sp>
        <p:nvSpPr>
          <p:cNvPr id="447" name="Google Shape;44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909763" y="404813"/>
            <a:ext cx="1946275" cy="1095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1036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4:notes"/>
          <p:cNvSpPr txBox="1">
            <a:spLocks noGrp="1"/>
          </p:cNvSpPr>
          <p:nvPr>
            <p:ph type="body" idx="1"/>
          </p:nvPr>
        </p:nvSpPr>
        <p:spPr>
          <a:xfrm>
            <a:off x="576580" y="1561584"/>
            <a:ext cx="4612640" cy="1277660"/>
          </a:xfrm>
          <a:prstGeom prst="rect">
            <a:avLst/>
          </a:prstGeom>
        </p:spPr>
        <p:txBody>
          <a:bodyPr spcFirstLastPara="1" wrap="square" lIns="51472" tIns="25729" rIns="51472" bIns="25729" anchor="t" anchorCtr="0">
            <a:noAutofit/>
          </a:bodyPr>
          <a:lstStyle/>
          <a:p>
            <a:endParaRPr/>
          </a:p>
        </p:txBody>
      </p:sp>
      <p:sp>
        <p:nvSpPr>
          <p:cNvPr id="472" name="Google Shape;47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909763" y="404813"/>
            <a:ext cx="1946275" cy="1095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352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p5:notes"/>
          <p:cNvSpPr txBox="1">
            <a:spLocks noGrp="1"/>
          </p:cNvSpPr>
          <p:nvPr>
            <p:ph type="body" idx="1"/>
          </p:nvPr>
        </p:nvSpPr>
        <p:spPr>
          <a:xfrm>
            <a:off x="576580" y="1561584"/>
            <a:ext cx="4612640" cy="1277660"/>
          </a:xfrm>
          <a:prstGeom prst="rect">
            <a:avLst/>
          </a:prstGeom>
        </p:spPr>
        <p:txBody>
          <a:bodyPr spcFirstLastPara="1" wrap="square" lIns="51472" tIns="25729" rIns="51472" bIns="25729" anchor="t" anchorCtr="0">
            <a:noAutofit/>
          </a:bodyPr>
          <a:lstStyle/>
          <a:p>
            <a:endParaRPr/>
          </a:p>
        </p:txBody>
      </p:sp>
      <p:sp>
        <p:nvSpPr>
          <p:cNvPr id="477" name="Google Shape;47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909763" y="404813"/>
            <a:ext cx="1946275" cy="1095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12062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p6:notes"/>
          <p:cNvSpPr txBox="1">
            <a:spLocks noGrp="1"/>
          </p:cNvSpPr>
          <p:nvPr>
            <p:ph type="body" idx="1"/>
          </p:nvPr>
        </p:nvSpPr>
        <p:spPr>
          <a:xfrm>
            <a:off x="576580" y="1561584"/>
            <a:ext cx="4612640" cy="1277660"/>
          </a:xfrm>
          <a:prstGeom prst="rect">
            <a:avLst/>
          </a:prstGeom>
        </p:spPr>
        <p:txBody>
          <a:bodyPr spcFirstLastPara="1" wrap="square" lIns="51472" tIns="25729" rIns="51472" bIns="25729" anchor="t" anchorCtr="0">
            <a:noAutofit/>
          </a:bodyPr>
          <a:lstStyle/>
          <a:p>
            <a:endParaRPr/>
          </a:p>
        </p:txBody>
      </p:sp>
      <p:sp>
        <p:nvSpPr>
          <p:cNvPr id="483" name="Google Shape;48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909763" y="404813"/>
            <a:ext cx="1946275" cy="1095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656902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p7:notes"/>
          <p:cNvSpPr txBox="1">
            <a:spLocks noGrp="1"/>
          </p:cNvSpPr>
          <p:nvPr>
            <p:ph type="body" idx="1"/>
          </p:nvPr>
        </p:nvSpPr>
        <p:spPr>
          <a:xfrm>
            <a:off x="576580" y="1561584"/>
            <a:ext cx="4612640" cy="1277660"/>
          </a:xfrm>
          <a:prstGeom prst="rect">
            <a:avLst/>
          </a:prstGeom>
        </p:spPr>
        <p:txBody>
          <a:bodyPr spcFirstLastPara="1" wrap="square" lIns="51472" tIns="25729" rIns="51472" bIns="25729" anchor="t" anchorCtr="0">
            <a:noAutofit/>
          </a:bodyPr>
          <a:lstStyle/>
          <a:p>
            <a:endParaRPr/>
          </a:p>
        </p:txBody>
      </p:sp>
      <p:sp>
        <p:nvSpPr>
          <p:cNvPr id="490" name="Google Shape;49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909763" y="404813"/>
            <a:ext cx="1946275" cy="1095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349662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p8:notes"/>
          <p:cNvSpPr txBox="1">
            <a:spLocks noGrp="1"/>
          </p:cNvSpPr>
          <p:nvPr>
            <p:ph type="body" idx="1"/>
          </p:nvPr>
        </p:nvSpPr>
        <p:spPr>
          <a:xfrm>
            <a:off x="576580" y="1561584"/>
            <a:ext cx="4612640" cy="1277660"/>
          </a:xfrm>
          <a:prstGeom prst="rect">
            <a:avLst/>
          </a:prstGeom>
        </p:spPr>
        <p:txBody>
          <a:bodyPr spcFirstLastPara="1" wrap="square" lIns="51472" tIns="25729" rIns="51472" bIns="25729" anchor="t" anchorCtr="0">
            <a:noAutofit/>
          </a:bodyPr>
          <a:lstStyle/>
          <a:p>
            <a:endParaRPr/>
          </a:p>
        </p:txBody>
      </p:sp>
      <p:sp>
        <p:nvSpPr>
          <p:cNvPr id="496" name="Google Shape;49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909763" y="404813"/>
            <a:ext cx="1946275" cy="1095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614290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p9:notes"/>
          <p:cNvSpPr txBox="1">
            <a:spLocks noGrp="1"/>
          </p:cNvSpPr>
          <p:nvPr>
            <p:ph type="body" idx="1"/>
          </p:nvPr>
        </p:nvSpPr>
        <p:spPr>
          <a:xfrm>
            <a:off x="576580" y="1561584"/>
            <a:ext cx="4612640" cy="1277660"/>
          </a:xfrm>
          <a:prstGeom prst="rect">
            <a:avLst/>
          </a:prstGeom>
        </p:spPr>
        <p:txBody>
          <a:bodyPr spcFirstLastPara="1" wrap="square" lIns="51472" tIns="25729" rIns="51472" bIns="25729" anchor="t" anchorCtr="0">
            <a:noAutofit/>
          </a:bodyPr>
          <a:lstStyle/>
          <a:p>
            <a:endParaRPr/>
          </a:p>
        </p:txBody>
      </p:sp>
      <p:sp>
        <p:nvSpPr>
          <p:cNvPr id="504" name="Google Shape;50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909763" y="404813"/>
            <a:ext cx="1946275" cy="1095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23254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4/2/2021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4/2/2021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4/2/2021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926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Пустой слайд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6"/>
          <p:cNvSpPr txBox="1">
            <a:spLocks noGrp="1"/>
          </p:cNvSpPr>
          <p:nvPr>
            <p:ph type="dt" idx="10"/>
          </p:nvPr>
        </p:nvSpPr>
        <p:spPr>
          <a:xfrm>
            <a:off x="3631653" y="2783661"/>
            <a:ext cx="1297305" cy="172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72" tIns="25729" rIns="51472" bIns="25729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6"/>
          <p:cNvSpPr txBox="1">
            <a:spLocks noGrp="1"/>
          </p:cNvSpPr>
          <p:nvPr>
            <p:ph type="ftr" idx="11"/>
          </p:nvPr>
        </p:nvSpPr>
        <p:spPr>
          <a:xfrm>
            <a:off x="432435" y="2783661"/>
            <a:ext cx="3155174" cy="172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72" tIns="25729" rIns="51472" bIns="25729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6"/>
          <p:cNvSpPr txBox="1">
            <a:spLocks noGrp="1"/>
          </p:cNvSpPr>
          <p:nvPr>
            <p:ph type="sldNum" idx="12"/>
          </p:nvPr>
        </p:nvSpPr>
        <p:spPr>
          <a:xfrm>
            <a:off x="4972002" y="2783661"/>
            <a:ext cx="361363" cy="172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72" tIns="25729" rIns="51472" bIns="25729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 descr="Screenshot_2020-11-25-01-03-06-476_com.miui.gallery[1].jpg"/>
          <p:cNvPicPr>
            <a:picLocks noGrp="1" noChangeAspect="1"/>
          </p:cNvPicPr>
          <p:nvPr>
            <p:ph type="pic" sz="quarter" idx="12"/>
          </p:nvPr>
        </p:nvPicPr>
        <p:blipFill>
          <a:blip r:embed="rId3" cstate="print"/>
          <a:srcRect l="17847" r="17847"/>
          <a:stretch>
            <a:fillRect/>
          </a:stretch>
        </p:blipFill>
        <p:spPr>
          <a:xfrm>
            <a:off x="4899124" y="2414513"/>
            <a:ext cx="772386" cy="809311"/>
          </a:xfrm>
        </p:spPr>
      </p:pic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059" y="2131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=""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62409" y="283628"/>
            <a:ext cx="3301127" cy="384480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 algn="l">
              <a:spcBef>
                <a:spcPts val="114"/>
              </a:spcBef>
            </a:pPr>
            <a:r>
              <a:rPr lang="ru-RU" sz="2403" spc="5" dirty="0" smtClean="0">
                <a:latin typeface="Arial" panose="020B0604020202020204" pitchFamily="34" charset="0"/>
                <a:cs typeface="Arial" panose="020B0604020202020204" pitchFamily="34" charset="0"/>
              </a:rPr>
              <a:t>  Информатика  </a:t>
            </a:r>
            <a:r>
              <a:rPr lang="ru-RU" sz="2403" spc="5" dirty="0">
                <a:latin typeface="Arial" panose="020B0604020202020204" pitchFamily="34" charset="0"/>
                <a:cs typeface="Arial" panose="020B0604020202020204" pitchFamily="34" charset="0"/>
              </a:rPr>
              <a:t>и ИТ</a:t>
            </a:r>
            <a:endParaRPr sz="240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47676" y="1190377"/>
            <a:ext cx="4783496" cy="1809464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lnSpc>
                <a:spcPts val="1954"/>
              </a:lnSpc>
              <a:spcBef>
                <a:spcPts val="110"/>
              </a:spcBef>
              <a:spcAft>
                <a:spcPts val="1200"/>
              </a:spcAft>
            </a:pP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Тема</a:t>
            </a:r>
            <a:r>
              <a:rPr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24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spc="5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Работа с графикой в </a:t>
            </a:r>
            <a:r>
              <a:rPr lang="ru-RU" b="1" spc="5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Delphi</a:t>
            </a:r>
            <a:r>
              <a:rPr lang="ru-RU" b="1" spc="5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b="1" spc="5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b="1" spc="5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Графические возможности </a:t>
            </a:r>
            <a:r>
              <a:rPr lang="ru-RU" b="1" spc="5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Delphi</a:t>
            </a:r>
            <a:r>
              <a:rPr lang="ru-RU" b="1" spc="5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Объекты </a:t>
            </a:r>
            <a:r>
              <a:rPr lang="ru-RU" b="1" spc="5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Image</a:t>
            </a:r>
            <a:r>
              <a:rPr lang="ru-RU" b="1" spc="5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b="1" spc="5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Shape</a:t>
            </a:r>
            <a:r>
              <a:rPr lang="ru-RU" b="1" spc="5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b="1" spc="5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spc="5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Свойства </a:t>
            </a:r>
            <a:r>
              <a:rPr lang="ru-RU" b="1" spc="5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Pixels</a:t>
            </a:r>
            <a:r>
              <a:rPr lang="ru-RU" b="1" spc="5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Инструменты </a:t>
            </a:r>
            <a:r>
              <a:rPr lang="ru-RU" b="1" spc="5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MoveTo</a:t>
            </a:r>
            <a:r>
              <a:rPr lang="ru-RU" b="1" spc="5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b="1" spc="5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LineTo</a:t>
            </a:r>
            <a:r>
              <a:rPr lang="ru-RU" b="1" spc="5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b="1" spc="5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Практическая работа</a:t>
            </a:r>
            <a:r>
              <a:rPr lang="ru-RU" b="1" spc="5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b="1" dirty="0"/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74588" y="1122929"/>
            <a:ext cx="344044" cy="7875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7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74588" y="1982465"/>
            <a:ext cx="344044" cy="100811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1329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1329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40288" y="249525"/>
            <a:ext cx="428627" cy="362144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249" dirty="0" smtClean="0">
                <a:solidFill>
                  <a:schemeClr val="bg1"/>
                </a:solidFill>
                <a:latin typeface="Arial"/>
                <a:cs typeface="Arial"/>
              </a:rPr>
              <a:t>10</a:t>
            </a:r>
            <a:endParaRPr sz="2249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="" xmlns:a16="http://schemas.microsoft.com/office/drawing/2014/main" id="{382AB4AE-4981-4494-BB32-7A573B110208}"/>
              </a:ext>
            </a:extLst>
          </p:cNvPr>
          <p:cNvSpPr/>
          <p:nvPr/>
        </p:nvSpPr>
        <p:spPr>
          <a:xfrm>
            <a:off x="328537" y="303926"/>
            <a:ext cx="493302" cy="379513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 dirty="0"/>
          </a:p>
        </p:txBody>
      </p:sp>
      <p:sp>
        <p:nvSpPr>
          <p:cNvPr id="24" name="object 12">
            <a:extLst>
              <a:ext uri="{FF2B5EF4-FFF2-40B4-BE49-F238E27FC236}">
                <a16:creationId xmlns="" xmlns:a16="http://schemas.microsoft.com/office/drawing/2014/main" id="{095BD782-9915-451D-8BDE-31B9F6A26271}"/>
              </a:ext>
            </a:extLst>
          </p:cNvPr>
          <p:cNvSpPr/>
          <p:nvPr/>
        </p:nvSpPr>
        <p:spPr>
          <a:xfrm>
            <a:off x="397831" y="452835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11206" y="0"/>
                </a:moveTo>
                <a:lnTo>
                  <a:pt x="3233" y="0"/>
                </a:lnTo>
                <a:lnTo>
                  <a:pt x="0" y="3228"/>
                </a:lnTo>
                <a:lnTo>
                  <a:pt x="3" y="89772"/>
                </a:lnTo>
                <a:lnTo>
                  <a:pt x="5076" y="94848"/>
                </a:lnTo>
                <a:lnTo>
                  <a:pt x="349236" y="94848"/>
                </a:lnTo>
                <a:lnTo>
                  <a:pt x="354312" y="89772"/>
                </a:lnTo>
                <a:lnTo>
                  <a:pt x="354312" y="80412"/>
                </a:lnTo>
                <a:lnTo>
                  <a:pt x="14436" y="80412"/>
                </a:lnTo>
                <a:lnTo>
                  <a:pt x="14436" y="3228"/>
                </a:lnTo>
                <a:lnTo>
                  <a:pt x="11206" y="0"/>
                </a:lnTo>
                <a:close/>
              </a:path>
              <a:path w="354330" h="95250">
                <a:moveTo>
                  <a:pt x="351078" y="0"/>
                </a:moveTo>
                <a:lnTo>
                  <a:pt x="343105" y="0"/>
                </a:lnTo>
                <a:lnTo>
                  <a:pt x="339876" y="3228"/>
                </a:lnTo>
                <a:lnTo>
                  <a:pt x="339876" y="80412"/>
                </a:lnTo>
                <a:lnTo>
                  <a:pt x="354312" y="80412"/>
                </a:lnTo>
                <a:lnTo>
                  <a:pt x="354312" y="3228"/>
                </a:lnTo>
                <a:lnTo>
                  <a:pt x="35107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5" name="object 13">
            <a:extLst>
              <a:ext uri="{FF2B5EF4-FFF2-40B4-BE49-F238E27FC236}">
                <a16:creationId xmlns="" xmlns:a16="http://schemas.microsoft.com/office/drawing/2014/main" id="{312CDD75-671C-4D07-9747-AFD5EA1B46A6}"/>
              </a:ext>
            </a:extLst>
          </p:cNvPr>
          <p:cNvSpPr/>
          <p:nvPr/>
        </p:nvSpPr>
        <p:spPr>
          <a:xfrm>
            <a:off x="397831" y="333796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349236" y="0"/>
                </a:moveTo>
                <a:lnTo>
                  <a:pt x="5079" y="0"/>
                </a:lnTo>
                <a:lnTo>
                  <a:pt x="0" y="5076"/>
                </a:lnTo>
                <a:lnTo>
                  <a:pt x="0" y="91616"/>
                </a:lnTo>
                <a:lnTo>
                  <a:pt x="3233" y="94849"/>
                </a:lnTo>
                <a:lnTo>
                  <a:pt x="11206" y="94849"/>
                </a:lnTo>
                <a:lnTo>
                  <a:pt x="14436" y="91616"/>
                </a:lnTo>
                <a:lnTo>
                  <a:pt x="14436" y="14436"/>
                </a:lnTo>
                <a:lnTo>
                  <a:pt x="354312" y="14436"/>
                </a:lnTo>
                <a:lnTo>
                  <a:pt x="354312" y="5076"/>
                </a:lnTo>
                <a:lnTo>
                  <a:pt x="349236" y="0"/>
                </a:lnTo>
                <a:close/>
              </a:path>
              <a:path w="354330" h="95250">
                <a:moveTo>
                  <a:pt x="354312" y="14436"/>
                </a:moveTo>
                <a:lnTo>
                  <a:pt x="339876" y="14436"/>
                </a:lnTo>
                <a:lnTo>
                  <a:pt x="339876" y="91616"/>
                </a:lnTo>
                <a:lnTo>
                  <a:pt x="343105" y="94849"/>
                </a:lnTo>
                <a:lnTo>
                  <a:pt x="351078" y="94849"/>
                </a:lnTo>
                <a:lnTo>
                  <a:pt x="354312" y="91616"/>
                </a:lnTo>
                <a:lnTo>
                  <a:pt x="354312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" name="TextBox 1"/>
          <p:cNvSpPr txBox="1"/>
          <p:nvPr/>
        </p:nvSpPr>
        <p:spPr>
          <a:xfrm>
            <a:off x="4652184" y="498831"/>
            <a:ext cx="8906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77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p64"/>
          <p:cNvSpPr txBox="1"/>
          <p:nvPr/>
        </p:nvSpPr>
        <p:spPr>
          <a:xfrm>
            <a:off x="96818" y="193665"/>
            <a:ext cx="5555868" cy="1267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72" tIns="25729" rIns="51472" bIns="25729" anchor="ctr" anchorCtr="0">
            <a:noAutofit/>
          </a:bodyPr>
          <a:lstStyle/>
          <a:p>
            <a:pPr algn="ctr">
              <a:buClr>
                <a:srgbClr val="FF0066"/>
              </a:buClr>
              <a:buSzPts val="2800"/>
            </a:pPr>
            <a:r>
              <a:rPr lang="en-US" sz="1600" b="1" dirty="0" err="1">
                <a:solidFill>
                  <a:schemeClr val="bg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Кисть</a:t>
            </a:r>
            <a:r>
              <a:rPr lang="en-US" sz="1400" dirty="0">
                <a:solidFill>
                  <a:srgbClr val="FF0066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/>
            </a:r>
            <a:br>
              <a:rPr lang="en-US" sz="1400" dirty="0">
                <a:solidFill>
                  <a:srgbClr val="FF0066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</a:br>
            <a:endParaRPr sz="1100">
              <a:solidFill>
                <a:srgbClr val="FF0066"/>
              </a:solidFill>
              <a:latin typeface="Arial" pitchFamily="34" charset="0"/>
              <a:ea typeface="Arial"/>
              <a:cs typeface="Arial" pitchFamily="34" charset="0"/>
              <a:sym typeface="Arial"/>
            </a:endParaRPr>
          </a:p>
          <a:p>
            <a:pPr>
              <a:buClr>
                <a:schemeClr val="dk1"/>
              </a:buClr>
              <a:buSzPts val="2400"/>
            </a:pP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Кисть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 </a:t>
            </a:r>
            <a:r>
              <a:rPr lang="en-US" sz="1400" b="1" dirty="0">
                <a:solidFill>
                  <a:srgbClr val="FF0066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(</a:t>
            </a:r>
            <a:r>
              <a:rPr lang="en-US" sz="1400" b="1" dirty="0" err="1">
                <a:solidFill>
                  <a:srgbClr val="FF0066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canvas.Brush</a:t>
            </a:r>
            <a:r>
              <a:rPr lang="en-US" sz="1400" b="1" dirty="0">
                <a:solidFill>
                  <a:srgbClr val="FF0066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)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используется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методами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,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обеспечивающими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вычерчивание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замкнутых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областей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, 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например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геометрических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фигур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,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для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заливки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 (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закрашивания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)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этих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областей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.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Кисть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,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как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объект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,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обладает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двумя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свойствами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:</a:t>
            </a:r>
            <a:endParaRPr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07" name="Google Shape;507;p64"/>
          <p:cNvGraphicFramePr/>
          <p:nvPr/>
        </p:nvGraphicFramePr>
        <p:xfrm>
          <a:off x="168256" y="1908177"/>
          <a:ext cx="5484415" cy="88556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207239"/>
                <a:gridCol w="4277176"/>
              </a:tblGrid>
              <a:tr h="37931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ahoma"/>
                        <a:buNone/>
                      </a:pPr>
                      <a:r>
                        <a:rPr lang="en-US" sz="1300" b="1" i="0" u="non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Свойство</a:t>
                      </a:r>
                      <a:endParaRPr sz="900"/>
                    </a:p>
                  </a:txBody>
                  <a:tcPr marL="57664" marR="57664" marT="21635" marB="2163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ahoma"/>
                        <a:buNone/>
                      </a:pPr>
                      <a:r>
                        <a:rPr lang="en-US" sz="1300" b="1" i="0" u="non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Определяет</a:t>
                      </a:r>
                      <a:endParaRPr sz="900"/>
                    </a:p>
                  </a:txBody>
                  <a:tcPr marL="57664" marR="57664" marT="21635" marB="2163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625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ahoma"/>
                        <a:buNone/>
                      </a:pPr>
                      <a:r>
                        <a:rPr lang="en-US" sz="1300" b="0" i="0" u="non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Color</a:t>
                      </a:r>
                      <a:endParaRPr sz="1100" b="0" i="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ahoma"/>
                        <a:buNone/>
                      </a:pPr>
                      <a:r>
                        <a:rPr lang="en-US" sz="1300" b="0" i="0" u="non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Style</a:t>
                      </a:r>
                      <a:endParaRPr sz="900"/>
                    </a:p>
                  </a:txBody>
                  <a:tcPr marL="57664" marR="57664" marT="21635" marB="2163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ahoma"/>
                        <a:buNone/>
                      </a:pPr>
                      <a:r>
                        <a:rPr lang="en-US" sz="1300" b="0" i="0" u="none" dirty="0" err="1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Цвет</a:t>
                      </a:r>
                      <a:r>
                        <a:rPr lang="en-US" sz="1300" b="0" i="0" u="none" dirty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</a:t>
                      </a:r>
                      <a:r>
                        <a:rPr lang="en-US" sz="1300" b="0" i="0" u="none" dirty="0" err="1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закрашивания</a:t>
                      </a:r>
                      <a:r>
                        <a:rPr lang="en-US" sz="1300" b="0" i="0" u="none" dirty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</a:t>
                      </a:r>
                      <a:r>
                        <a:rPr lang="en-US" sz="1300" b="0" i="0" u="none" dirty="0" err="1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замкнутой</a:t>
                      </a:r>
                      <a:r>
                        <a:rPr lang="en-US" sz="1300" b="0" i="0" u="none" dirty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</a:t>
                      </a:r>
                      <a:r>
                        <a:rPr lang="en-US" sz="1300" b="0" i="0" u="none" dirty="0" err="1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области</a:t>
                      </a:r>
                      <a:r>
                        <a:rPr lang="en-US" sz="1300" b="0" i="0" u="none" dirty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</a:t>
                      </a:r>
                      <a:endParaRPr sz="1100" b="0" i="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ahoma"/>
                        <a:buNone/>
                      </a:pPr>
                      <a:r>
                        <a:rPr lang="en-US" sz="1300" b="0" i="0" u="none" dirty="0" err="1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Стиль</a:t>
                      </a:r>
                      <a:r>
                        <a:rPr lang="en-US" sz="1300" b="0" i="0" u="none" dirty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(</a:t>
                      </a:r>
                      <a:r>
                        <a:rPr lang="en-US" sz="1300" b="0" i="0" u="none" dirty="0" err="1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тип</a:t>
                      </a:r>
                      <a:r>
                        <a:rPr lang="en-US" sz="1300" b="0" i="0" u="none" dirty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) </a:t>
                      </a:r>
                      <a:r>
                        <a:rPr lang="en-US" sz="1300" b="0" i="0" u="none" dirty="0" err="1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заполнения</a:t>
                      </a:r>
                      <a:r>
                        <a:rPr lang="en-US" sz="1300" b="0" i="0" u="none" dirty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</a:t>
                      </a:r>
                      <a:r>
                        <a:rPr lang="en-US" sz="1300" b="0" i="0" u="none" dirty="0" err="1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области</a:t>
                      </a:r>
                      <a:endParaRPr sz="900"/>
                    </a:p>
                  </a:txBody>
                  <a:tcPr marL="57664" marR="57664" marT="21635" marB="2163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p65"/>
          <p:cNvSpPr txBox="1"/>
          <p:nvPr/>
        </p:nvSpPr>
        <p:spPr>
          <a:xfrm>
            <a:off x="311132" y="0"/>
            <a:ext cx="5026040" cy="418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72" tIns="25729" rIns="51472" bIns="25729" anchor="ctr" anchorCtr="0">
            <a:noAutofit/>
          </a:bodyPr>
          <a:lstStyle/>
          <a:p>
            <a:pPr>
              <a:buClr>
                <a:schemeClr val="dk1"/>
              </a:buClr>
              <a:buSzPts val="2400"/>
            </a:pPr>
            <a:r>
              <a:rPr lang="en-US" sz="1200" b="1" dirty="0" err="1">
                <a:solidFill>
                  <a:schemeClr val="bg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Значения</a:t>
            </a:r>
            <a:r>
              <a:rPr lang="en-US" sz="1200" b="1" dirty="0">
                <a:solidFill>
                  <a:schemeClr val="bg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свойства</a:t>
            </a:r>
            <a:r>
              <a:rPr lang="en-US" sz="1200" b="1" dirty="0">
                <a:solidFill>
                  <a:schemeClr val="bg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Brush.Style</a:t>
            </a:r>
            <a:r>
              <a:rPr lang="en-US" sz="1200" b="1" dirty="0">
                <a:solidFill>
                  <a:schemeClr val="bg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определяют</a:t>
            </a:r>
            <a:r>
              <a:rPr lang="en-US" sz="1200" b="1" dirty="0">
                <a:solidFill>
                  <a:schemeClr val="bg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тип</a:t>
            </a:r>
            <a:r>
              <a:rPr lang="en-US" sz="1200" b="1" dirty="0">
                <a:solidFill>
                  <a:schemeClr val="bg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закрашивания</a:t>
            </a:r>
            <a:endParaRPr sz="12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13" name="Google Shape;513;p65"/>
          <p:cNvGraphicFramePr/>
          <p:nvPr>
            <p:extLst>
              <p:ext uri="{D42A27DB-BD31-4B8C-83A1-F6EECF244321}">
                <p14:modId xmlns:p14="http://schemas.microsoft.com/office/powerpoint/2010/main" val="1105072283"/>
              </p:ext>
            </p:extLst>
          </p:nvPr>
        </p:nvGraphicFramePr>
        <p:xfrm>
          <a:off x="249251" y="596094"/>
          <a:ext cx="5221236" cy="2466491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444445"/>
                <a:gridCol w="3776791"/>
              </a:tblGrid>
              <a:tr h="21632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Tahoma"/>
                        <a:buNone/>
                      </a:pPr>
                      <a:r>
                        <a:rPr lang="en-US" sz="1100" b="1" i="0" u="none" dirty="0" err="1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Константа</a:t>
                      </a:r>
                      <a:endParaRPr sz="900"/>
                    </a:p>
                  </a:txBody>
                  <a:tcPr marL="57664" marR="57664" marT="21623" marB="21623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Tahoma"/>
                        <a:buNone/>
                      </a:pPr>
                      <a:r>
                        <a:rPr lang="en-US" sz="1100" b="1" i="0" u="non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Тип заполнения (заливки) области</a:t>
                      </a:r>
                      <a:endParaRPr sz="900"/>
                    </a:p>
                  </a:txBody>
                  <a:tcPr marL="57664" marR="57664" marT="21623" marB="21623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1632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Tahoma"/>
                        <a:buNone/>
                      </a:pPr>
                      <a:r>
                        <a:rPr lang="en-US" sz="1100" b="0" i="0" u="non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bsSolid</a:t>
                      </a:r>
                      <a:endParaRPr sz="900"/>
                    </a:p>
                  </a:txBody>
                  <a:tcPr marL="57664" marR="57664" marT="21623" marB="21623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Tahoma"/>
                        <a:buNone/>
                      </a:pPr>
                      <a:r>
                        <a:rPr lang="en-US" sz="1100" b="0" i="0" u="non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Сплошная заливка</a:t>
                      </a:r>
                      <a:endParaRPr sz="900"/>
                    </a:p>
                  </a:txBody>
                  <a:tcPr marL="57664" marR="57664" marT="21623" marB="21623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1632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Tahoma"/>
                        <a:buNone/>
                      </a:pPr>
                      <a:r>
                        <a:rPr lang="en-US" sz="1100" b="0" i="0" u="non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bsClear</a:t>
                      </a:r>
                      <a:endParaRPr sz="900"/>
                    </a:p>
                  </a:txBody>
                  <a:tcPr marL="57664" marR="57664" marT="21623" marB="21623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Tahoma"/>
                        <a:buNone/>
                      </a:pPr>
                      <a:r>
                        <a:rPr lang="en-US" sz="1100" b="0" i="0" u="non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Область не закрашивается</a:t>
                      </a:r>
                      <a:endParaRPr sz="900"/>
                    </a:p>
                  </a:txBody>
                  <a:tcPr marL="57664" marR="57664" marT="21623" marB="21623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1632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Tahoma"/>
                        <a:buNone/>
                      </a:pPr>
                      <a:r>
                        <a:rPr lang="en-US" sz="1100" b="0" i="0" u="non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bsHorizontal</a:t>
                      </a:r>
                      <a:endParaRPr sz="900"/>
                    </a:p>
                  </a:txBody>
                  <a:tcPr marL="57664" marR="57664" marT="21623" marB="21623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Tahoma"/>
                        <a:buNone/>
                      </a:pPr>
                      <a:r>
                        <a:rPr lang="en-US" sz="1100" b="0" i="0" u="non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Горизонтальная штриховка</a:t>
                      </a:r>
                      <a:endParaRPr sz="900"/>
                    </a:p>
                  </a:txBody>
                  <a:tcPr marL="57664" marR="57664" marT="21623" marB="21623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1632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Tahoma"/>
                        <a:buNone/>
                      </a:pPr>
                      <a:r>
                        <a:rPr lang="en-US" sz="1100" b="0" i="0" u="non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bsVertical</a:t>
                      </a:r>
                      <a:endParaRPr sz="900"/>
                    </a:p>
                  </a:txBody>
                  <a:tcPr marL="57664" marR="57664" marT="21623" marB="21623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Tahoma"/>
                        <a:buNone/>
                      </a:pPr>
                      <a:r>
                        <a:rPr lang="en-US" sz="1100" b="0" i="0" u="non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Вертикальная штриховка</a:t>
                      </a:r>
                      <a:endParaRPr sz="900"/>
                    </a:p>
                  </a:txBody>
                  <a:tcPr marL="57664" marR="57664" marT="21623" marB="21623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8936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Tahoma"/>
                        <a:buNone/>
                      </a:pPr>
                      <a:r>
                        <a:rPr lang="en-US" sz="1100" b="0" i="0" u="non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bsFDiagonal</a:t>
                      </a:r>
                      <a:endParaRPr sz="900"/>
                    </a:p>
                  </a:txBody>
                  <a:tcPr marL="57664" marR="57664" marT="21623" marB="21623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Tahoma"/>
                        <a:buNone/>
                      </a:pPr>
                      <a:r>
                        <a:rPr lang="en-US" sz="1100" b="0" i="0" u="non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Диагональная штриховка с наклоном линий вперед</a:t>
                      </a:r>
                      <a:endParaRPr sz="900"/>
                    </a:p>
                  </a:txBody>
                  <a:tcPr marL="57664" marR="57664" marT="21623" marB="21623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898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Tahoma"/>
                        <a:buNone/>
                      </a:pPr>
                      <a:r>
                        <a:rPr lang="en-US" sz="1100" b="0" i="0" u="non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bsBDiagonal</a:t>
                      </a:r>
                      <a:endParaRPr sz="900"/>
                    </a:p>
                  </a:txBody>
                  <a:tcPr marL="57664" marR="57664" marT="21623" marB="21623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Tahoma"/>
                        <a:buNone/>
                      </a:pPr>
                      <a:r>
                        <a:rPr lang="en-US" sz="1100" b="0" i="0" u="non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Диагональная штриховка с наклоном линий назад</a:t>
                      </a:r>
                      <a:endParaRPr sz="900"/>
                    </a:p>
                  </a:txBody>
                  <a:tcPr marL="57664" marR="57664" marT="21623" marB="21623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8936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Tahoma"/>
                        <a:buNone/>
                      </a:pPr>
                      <a:r>
                        <a:rPr lang="en-US" sz="1100" b="0" i="0" u="non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bsCross</a:t>
                      </a:r>
                      <a:endParaRPr sz="900"/>
                    </a:p>
                  </a:txBody>
                  <a:tcPr marL="57664" marR="57664" marT="21623" marB="21623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Tahoma"/>
                        <a:buNone/>
                      </a:pPr>
                      <a:r>
                        <a:rPr lang="en-US" sz="1100" b="0" i="0" u="non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Горизонтально-вертикальная штриховка, в клетку</a:t>
                      </a:r>
                      <a:endParaRPr sz="900"/>
                    </a:p>
                  </a:txBody>
                  <a:tcPr marL="57664" marR="57664" marT="21623" marB="21623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1632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Tahoma"/>
                        <a:buNone/>
                      </a:pPr>
                      <a:r>
                        <a:rPr lang="en-US" sz="1100" b="0" i="0" u="non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bsDiagCross</a:t>
                      </a:r>
                      <a:endParaRPr sz="900"/>
                    </a:p>
                  </a:txBody>
                  <a:tcPr marL="57664" marR="57664" marT="21623" marB="21623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Tahoma"/>
                        <a:buNone/>
                      </a:pPr>
                      <a:r>
                        <a:rPr lang="en-US" sz="1100" b="0" i="0" u="none" dirty="0" err="1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Диагональная</a:t>
                      </a:r>
                      <a:r>
                        <a:rPr lang="en-US" sz="1100" b="0" i="0" u="none" dirty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</a:t>
                      </a:r>
                      <a:r>
                        <a:rPr lang="en-US" sz="1100" b="0" i="0" u="none" dirty="0" err="1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штриховка</a:t>
                      </a:r>
                      <a:r>
                        <a:rPr lang="en-US" sz="1100" b="0" i="0" u="none" dirty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, в </a:t>
                      </a:r>
                      <a:r>
                        <a:rPr lang="en-US" sz="1100" b="0" i="0" u="none" dirty="0" err="1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клетку</a:t>
                      </a:r>
                      <a:endParaRPr sz="900" dirty="0"/>
                    </a:p>
                  </a:txBody>
                  <a:tcPr marL="57664" marR="57664" marT="21623" marB="21623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514" name="Google Shape;514;p65" descr="2"/>
          <p:cNvSpPr txBox="1"/>
          <p:nvPr/>
        </p:nvSpPr>
        <p:spPr>
          <a:xfrm>
            <a:off x="-1936948" y="3095376"/>
            <a:ext cx="1795806" cy="820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72" tIns="25729" rIns="51472" bIns="25729" anchor="t" anchorCtr="0">
            <a:noAutofit/>
          </a:bodyPr>
          <a:lstStyle/>
          <a:p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p66" descr="2"/>
          <p:cNvSpPr txBox="1"/>
          <p:nvPr/>
        </p:nvSpPr>
        <p:spPr>
          <a:xfrm>
            <a:off x="1984997" y="1212312"/>
            <a:ext cx="1795806" cy="820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72" tIns="25729" rIns="51472" bIns="25729" anchor="t" anchorCtr="0">
            <a:noAutofit/>
          </a:bodyPr>
          <a:lstStyle/>
          <a:p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20" name="Google Shape;520;p6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3799" y="1077110"/>
            <a:ext cx="4085109" cy="1877807"/>
          </a:xfrm>
          <a:prstGeom prst="rect">
            <a:avLst/>
          </a:prstGeom>
          <a:noFill/>
          <a:ln>
            <a:noFill/>
          </a:ln>
        </p:spPr>
      </p:pic>
      <p:sp>
        <p:nvSpPr>
          <p:cNvPr id="521" name="Google Shape;521;p66"/>
          <p:cNvSpPr txBox="1"/>
          <p:nvPr/>
        </p:nvSpPr>
        <p:spPr>
          <a:xfrm>
            <a:off x="340343" y="225337"/>
            <a:ext cx="5130160" cy="245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72" tIns="25729" rIns="51472" bIns="25729" anchor="t" anchorCtr="0">
            <a:noAutofit/>
          </a:bodyPr>
          <a:lstStyle/>
          <a:p>
            <a:pPr algn="ctr">
              <a:buClr>
                <a:schemeClr val="dk1"/>
              </a:buClr>
              <a:buSzPts val="2800"/>
            </a:pPr>
            <a:r>
              <a:rPr lang="en-US" sz="16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Пример</a:t>
            </a:r>
            <a:r>
              <a:rPr lang="en-US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стилей</a:t>
            </a:r>
            <a:r>
              <a:rPr lang="en-US" sz="1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заполнения</a:t>
            </a:r>
            <a:r>
              <a:rPr lang="en-US" sz="1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областей</a:t>
            </a:r>
            <a:r>
              <a:rPr lang="en-US" sz="1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69"/>
          <p:cNvSpPr txBox="1"/>
          <p:nvPr/>
        </p:nvSpPr>
        <p:spPr>
          <a:xfrm>
            <a:off x="113114" y="122227"/>
            <a:ext cx="5555868" cy="965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72" tIns="25729" rIns="51472" bIns="25729" anchor="ctr" anchorCtr="0">
            <a:noAutofit/>
          </a:bodyPr>
          <a:lstStyle/>
          <a:p>
            <a:pPr algn="ctr">
              <a:buClr>
                <a:srgbClr val="FF0066"/>
              </a:buClr>
              <a:buSzPts val="2800"/>
            </a:pPr>
            <a:r>
              <a:rPr lang="en-US" b="1" dirty="0" err="1">
                <a:solidFill>
                  <a:schemeClr val="bg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Свойства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объекта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TFont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/>
            </a:r>
            <a:br>
              <a:rPr lang="en-US" b="1" dirty="0">
                <a:solidFill>
                  <a:schemeClr val="bg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</a:br>
            <a:endParaRPr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dk1"/>
              </a:buClr>
              <a:buSzPts val="2400"/>
            </a:pP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Шрифт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определяется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значением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свойства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 </a:t>
            </a:r>
            <a:r>
              <a:rPr lang="en-US" sz="1400" b="1" dirty="0">
                <a:solidFill>
                  <a:srgbClr val="FF0066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Font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объекта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 </a:t>
            </a:r>
            <a:r>
              <a:rPr lang="en-US" sz="1400" b="1" dirty="0">
                <a:solidFill>
                  <a:srgbClr val="FF0066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canvas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. </a:t>
            </a:r>
            <a:endParaRPr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dk1"/>
              </a:buClr>
              <a:buSzPts val="2400"/>
            </a:pP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Свойство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 </a:t>
            </a:r>
            <a:r>
              <a:rPr lang="en-US" sz="1400" b="1" dirty="0">
                <a:solidFill>
                  <a:srgbClr val="FF0066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Font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представляет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собой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объект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типа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 </a:t>
            </a:r>
            <a:r>
              <a:rPr lang="en-US" sz="1400" b="1" dirty="0" err="1">
                <a:solidFill>
                  <a:srgbClr val="FF0066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TFont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.</a:t>
            </a:r>
            <a:r>
              <a:rPr lang="en-US" sz="1100" dirty="0">
                <a:solidFill>
                  <a:schemeClr val="dk1"/>
                </a:solidFill>
                <a:latin typeface="Arial" pitchFamily="34" charset="0"/>
                <a:ea typeface="Tahoma"/>
                <a:cs typeface="Arial" pitchFamily="34" charset="0"/>
                <a:sym typeface="Tahoma"/>
              </a:rPr>
              <a:t> </a:t>
            </a:r>
            <a:endParaRPr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38" name="Google Shape;538;p69"/>
          <p:cNvGraphicFramePr/>
          <p:nvPr/>
        </p:nvGraphicFramePr>
        <p:xfrm>
          <a:off x="158160" y="1136448"/>
          <a:ext cx="5403436" cy="2056297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999005"/>
                <a:gridCol w="4404431"/>
              </a:tblGrid>
              <a:tr h="18778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ahoma"/>
                        <a:buNone/>
                      </a:pPr>
                      <a:r>
                        <a:rPr lang="en-US" sz="900" b="1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Свойство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ahoma"/>
                        <a:buNone/>
                      </a:pPr>
                      <a:r>
                        <a:rPr lang="en-US" sz="900" b="1" i="0" u="none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Определяет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5753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ahoma"/>
                        <a:buNone/>
                      </a:pPr>
                      <a:r>
                        <a:rPr lang="en-US" sz="9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Name 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ahoma"/>
                        <a:buNone/>
                      </a:pPr>
                      <a:r>
                        <a:rPr lang="en-US" sz="9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Используемый</a:t>
                      </a:r>
                      <a:r>
                        <a:rPr lang="en-US" sz="9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 </a:t>
                      </a:r>
                      <a:r>
                        <a:rPr lang="en-US" sz="9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шрифт</a:t>
                      </a:r>
                      <a:r>
                        <a:rPr lang="en-US" sz="9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. В </a:t>
                      </a:r>
                      <a:r>
                        <a:rPr lang="en-US" sz="9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качестве</a:t>
                      </a:r>
                      <a:r>
                        <a:rPr lang="en-US" sz="9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 </a:t>
                      </a:r>
                      <a:r>
                        <a:rPr lang="en-US" sz="9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значения</a:t>
                      </a:r>
                      <a:r>
                        <a:rPr lang="en-US" sz="9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 </a:t>
                      </a:r>
                      <a:r>
                        <a:rPr lang="en-US" sz="9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следует</a:t>
                      </a:r>
                      <a:r>
                        <a:rPr lang="en-US" sz="9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 </a:t>
                      </a:r>
                      <a:r>
                        <a:rPr lang="en-US" sz="9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использовать</a:t>
                      </a:r>
                      <a:r>
                        <a:rPr lang="en-US" sz="9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 </a:t>
                      </a:r>
                      <a:r>
                        <a:rPr lang="en-US" sz="9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название</a:t>
                      </a:r>
                      <a:r>
                        <a:rPr lang="en-US" sz="9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 </a:t>
                      </a:r>
                      <a:r>
                        <a:rPr lang="en-US" sz="9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шрифта</a:t>
                      </a:r>
                      <a:r>
                        <a:rPr lang="en-US" sz="9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, </a:t>
                      </a:r>
                      <a:r>
                        <a:rPr lang="en-US" sz="9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например</a:t>
                      </a:r>
                      <a:r>
                        <a:rPr lang="en-US" sz="9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 Arial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4316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900" b="0" i="0" u="none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Size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9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Размер</a:t>
                      </a:r>
                      <a:r>
                        <a:rPr lang="en-US" sz="9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 </a:t>
                      </a:r>
                      <a:r>
                        <a:rPr lang="en-US" sz="9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шрифта</a:t>
                      </a:r>
                      <a:r>
                        <a:rPr lang="en-US" sz="9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 в </a:t>
                      </a:r>
                      <a:r>
                        <a:rPr lang="en-US" sz="9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пунктах</a:t>
                      </a:r>
                      <a:r>
                        <a:rPr lang="en-US" sz="9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 (points). </a:t>
                      </a:r>
                      <a:r>
                        <a:rPr lang="en-US" sz="9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Пункт</a:t>
                      </a:r>
                      <a:r>
                        <a:rPr lang="en-US" sz="9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— </a:t>
                      </a:r>
                      <a:r>
                        <a:rPr lang="en-US" sz="9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это</a:t>
                      </a:r>
                      <a:r>
                        <a:rPr lang="en-US" sz="9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 </a:t>
                      </a:r>
                      <a:r>
                        <a:rPr lang="en-US" sz="9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единица</a:t>
                      </a:r>
                      <a:r>
                        <a:rPr lang="en-US" sz="9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 </a:t>
                      </a:r>
                      <a:r>
                        <a:rPr lang="en-US" sz="9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измерения</a:t>
                      </a:r>
                      <a:r>
                        <a:rPr lang="en-US" sz="9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 </a:t>
                      </a:r>
                      <a:r>
                        <a:rPr lang="en-US" sz="9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размера</a:t>
                      </a:r>
                      <a:r>
                        <a:rPr lang="en-US" sz="9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 </a:t>
                      </a:r>
                      <a:r>
                        <a:rPr lang="en-US" sz="9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шрифта</a:t>
                      </a:r>
                      <a:r>
                        <a:rPr lang="en-US" sz="9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, </a:t>
                      </a:r>
                      <a:r>
                        <a:rPr lang="en-US" sz="9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используемая</a:t>
                      </a:r>
                      <a:r>
                        <a:rPr lang="en-US" sz="9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 в </a:t>
                      </a:r>
                      <a:r>
                        <a:rPr lang="en-US" sz="9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полиграфии</a:t>
                      </a:r>
                      <a:r>
                        <a:rPr lang="en-US" sz="9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. </a:t>
                      </a:r>
                      <a:r>
                        <a:rPr lang="en-US" sz="9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Один</a:t>
                      </a:r>
                      <a:r>
                        <a:rPr lang="en-US" sz="9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 </a:t>
                      </a:r>
                      <a:r>
                        <a:rPr lang="en-US" sz="9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пункт</a:t>
                      </a:r>
                      <a:r>
                        <a:rPr lang="en-US" sz="9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 </a:t>
                      </a:r>
                      <a:r>
                        <a:rPr lang="en-US" sz="9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равен</a:t>
                      </a:r>
                      <a:r>
                        <a:rPr lang="en-US" sz="9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 1/72 </a:t>
                      </a:r>
                      <a:r>
                        <a:rPr lang="en-US" sz="9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дюйма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72708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900" b="0" i="0" u="none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Style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9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Стиль</a:t>
                      </a:r>
                      <a:r>
                        <a:rPr lang="en-US" sz="9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 </a:t>
                      </a:r>
                      <a:r>
                        <a:rPr lang="en-US" sz="9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начертания</a:t>
                      </a:r>
                      <a:r>
                        <a:rPr lang="en-US" sz="9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 </a:t>
                      </a:r>
                      <a:r>
                        <a:rPr lang="en-US" sz="9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символов</a:t>
                      </a:r>
                      <a:r>
                        <a:rPr lang="en-US" sz="9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. </a:t>
                      </a:r>
                      <a:r>
                        <a:rPr lang="en-US" sz="9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Константы</a:t>
                      </a:r>
                      <a:r>
                        <a:rPr lang="en-US" sz="9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: 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9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fsBold</a:t>
                      </a:r>
                      <a:r>
                        <a:rPr lang="en-US" sz="9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 (</a:t>
                      </a:r>
                      <a:r>
                        <a:rPr lang="en-US" sz="9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полужирный</a:t>
                      </a:r>
                      <a:r>
                        <a:rPr lang="en-US" sz="9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), </a:t>
                      </a:r>
                      <a:r>
                        <a:rPr lang="en-US" sz="9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fsltalic</a:t>
                      </a:r>
                      <a:r>
                        <a:rPr lang="en-US" sz="9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 (</a:t>
                      </a:r>
                      <a:r>
                        <a:rPr lang="en-US" sz="9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курсив</a:t>
                      </a:r>
                      <a:r>
                        <a:rPr lang="en-US" sz="9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), </a:t>
                      </a:r>
                      <a:r>
                        <a:rPr lang="en-US" sz="900" b="0" i="1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f </a:t>
                      </a:r>
                      <a:r>
                        <a:rPr lang="en-US" sz="9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sUnderline</a:t>
                      </a:r>
                      <a:r>
                        <a:rPr lang="en-US" sz="9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 (</a:t>
                      </a:r>
                      <a:r>
                        <a:rPr lang="en-US" sz="9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подчеркнутый</a:t>
                      </a:r>
                      <a:r>
                        <a:rPr lang="en-US" sz="9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), f </a:t>
                      </a:r>
                      <a:r>
                        <a:rPr lang="en-US" sz="9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sStrikeOut</a:t>
                      </a:r>
                      <a:r>
                        <a:rPr lang="en-US" sz="9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 (</a:t>
                      </a:r>
                      <a:r>
                        <a:rPr lang="en-US" sz="9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перечеркнутый</a:t>
                      </a:r>
                      <a:r>
                        <a:rPr lang="en-US" sz="9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).</a:t>
                      </a:r>
                      <a:br>
                        <a:rPr lang="en-US" sz="9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</a:br>
                      <a:r>
                        <a:rPr lang="en-US" sz="9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Можно</a:t>
                      </a:r>
                      <a:r>
                        <a:rPr lang="en-US" sz="9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 </a:t>
                      </a:r>
                      <a:r>
                        <a:rPr lang="en-US" sz="9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комбинировать</a:t>
                      </a:r>
                      <a:r>
                        <a:rPr lang="en-US" sz="9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 </a:t>
                      </a:r>
                      <a:r>
                        <a:rPr lang="en-US" sz="9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необходимые</a:t>
                      </a:r>
                      <a:r>
                        <a:rPr lang="en-US" sz="9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 </a:t>
                      </a:r>
                      <a:r>
                        <a:rPr lang="en-US" sz="9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стили</a:t>
                      </a:r>
                      <a:r>
                        <a:rPr lang="en-US" sz="9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. </a:t>
                      </a:r>
                      <a:r>
                        <a:rPr lang="en-US" sz="9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Например</a:t>
                      </a:r>
                      <a:r>
                        <a:rPr lang="en-US" sz="9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, 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9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Объект</a:t>
                      </a:r>
                      <a:r>
                        <a:rPr lang="en-US" sz="9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. Canvas . Font . Style : = [</a:t>
                      </a:r>
                      <a:r>
                        <a:rPr lang="en-US" sz="9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fsBold</a:t>
                      </a:r>
                      <a:r>
                        <a:rPr lang="en-US" sz="9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, </a:t>
                      </a:r>
                      <a:r>
                        <a:rPr lang="en-US" sz="9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fs</a:t>
                      </a:r>
                      <a:r>
                        <a:rPr lang="en-US" sz="9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 Italic]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38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900" b="0" i="0" u="none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Color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9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Цвет</a:t>
                      </a:r>
                      <a:r>
                        <a:rPr lang="en-US" sz="9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 </a:t>
                      </a:r>
                      <a:r>
                        <a:rPr lang="en-US" sz="9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символов</a:t>
                      </a:r>
                      <a:r>
                        <a:rPr lang="en-US" sz="9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. В </a:t>
                      </a:r>
                      <a:r>
                        <a:rPr lang="en-US" sz="9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качестве</a:t>
                      </a:r>
                      <a:r>
                        <a:rPr lang="en-US" sz="9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 </a:t>
                      </a:r>
                      <a:r>
                        <a:rPr lang="en-US" sz="9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значения</a:t>
                      </a:r>
                      <a:r>
                        <a:rPr lang="en-US" sz="9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 </a:t>
                      </a:r>
                      <a:r>
                        <a:rPr lang="en-US" sz="9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можно</a:t>
                      </a:r>
                      <a:r>
                        <a:rPr lang="en-US" sz="9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 </a:t>
                      </a:r>
                      <a:r>
                        <a:rPr lang="en-US" sz="9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использовать</a:t>
                      </a:r>
                      <a:r>
                        <a:rPr lang="en-US" sz="9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 </a:t>
                      </a:r>
                      <a:r>
                        <a:rPr lang="en-US" sz="9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константу</a:t>
                      </a:r>
                      <a:r>
                        <a:rPr lang="en-US" sz="9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 </a:t>
                      </a:r>
                      <a:r>
                        <a:rPr lang="en-US" sz="9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типа</a:t>
                      </a:r>
                      <a:r>
                        <a:rPr lang="en-US" sz="9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 </a:t>
                      </a:r>
                      <a:r>
                        <a:rPr lang="en-US" sz="9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Tcolor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002" y="1315791"/>
            <a:ext cx="3921651" cy="749550"/>
          </a:xfrm>
          <a:prstGeom prst="rect">
            <a:avLst/>
          </a:prstGeom>
          <a:noFill/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47774" y="1554223"/>
            <a:ext cx="3561756" cy="170355"/>
            <a:chOff x="4950" y="4543"/>
            <a:chExt cx="5706" cy="567"/>
          </a:xfrm>
        </p:grpSpPr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9096" y="4543"/>
              <a:ext cx="1560" cy="375"/>
            </a:xfrm>
            <a:prstGeom prst="rect">
              <a:avLst/>
            </a:prstGeom>
            <a:solidFill>
              <a:srgbClr val="FFFFFF"/>
            </a:solidFill>
            <a:ln w="571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514807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900" dirty="0" smtClean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закладка</a:t>
              </a:r>
              <a:endParaRPr lang="ru-RU" sz="1400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1" name="AutoShape 3"/>
            <p:cNvSpPr>
              <a:spLocks noChangeShapeType="1"/>
            </p:cNvSpPr>
            <p:nvPr/>
          </p:nvSpPr>
          <p:spPr bwMode="auto">
            <a:xfrm rot="10800000">
              <a:off x="4950" y="4830"/>
              <a:ext cx="4073" cy="28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C00000"/>
              </a:solidFill>
              <a:miter lim="800000"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053" name="AutoShape 5"/>
          <p:cNvSpPr>
            <a:spLocks noChangeShapeType="1"/>
          </p:cNvSpPr>
          <p:nvPr/>
        </p:nvSpPr>
        <p:spPr bwMode="auto">
          <a:xfrm rot="10800000">
            <a:off x="3246140" y="1860918"/>
            <a:ext cx="1589177" cy="170352"/>
          </a:xfrm>
          <a:prstGeom prst="bentConnector3">
            <a:avLst>
              <a:gd name="adj1" fmla="val 9515"/>
            </a:avLst>
          </a:prstGeom>
          <a:noFill/>
          <a:ln w="28575">
            <a:solidFill>
              <a:srgbClr val="C00000"/>
            </a:solidFill>
            <a:miter lim="800000"/>
            <a:headEnd/>
            <a:tailEnd type="triangle" w="med" len="med"/>
          </a:ln>
        </p:spPr>
        <p:txBody>
          <a:bodyPr vert="horz" wrap="square" lIns="51481" tIns="25740" rIns="51481" bIns="2574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653697" y="2065341"/>
            <a:ext cx="908101" cy="11266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51481" tIns="25740" rIns="51481" bIns="25740" numCol="1" anchor="t" anchorCtr="0" compatLnSpc="1">
            <a:prstTxWarp prst="textNoShape">
              <a:avLst/>
            </a:prstTxWarp>
          </a:bodyPr>
          <a:lstStyle/>
          <a:p>
            <a:pPr defTabSz="514807" fontAlgn="base">
              <a:spcBef>
                <a:spcPct val="0"/>
              </a:spcBef>
              <a:spcAft>
                <a:spcPct val="0"/>
              </a:spcAft>
            </a:pPr>
            <a:r>
              <a:rPr lang="ru-RU" sz="9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компонент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58597" y="668452"/>
            <a:ext cx="5266985" cy="48287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51481" tIns="25740" rIns="51481" bIns="25740" numCol="1" anchor="ctr" anchorCtr="0" compatLnSpc="1">
            <a:prstTxWarp prst="textNoShape">
              <a:avLst/>
            </a:prstTxWarp>
            <a:spAutoFit/>
          </a:bodyPr>
          <a:lstStyle/>
          <a:p>
            <a:pPr indent="253829" defTabSz="51480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Они находятся в закладке </a:t>
            </a: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Additional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компонент </a:t>
            </a: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Shape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(круг, треугольник, квадрат)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216323"/>
            <a:ext cx="104032" cy="328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51481" tIns="25740" rIns="51481" bIns="2574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13193" y="133855"/>
            <a:ext cx="5539415" cy="267426"/>
          </a:xfrm>
          <a:prstGeom prst="rect">
            <a:avLst/>
          </a:prstGeom>
        </p:spPr>
        <p:txBody>
          <a:bodyPr wrap="square" lIns="51481" tIns="25740" rIns="51481" bIns="25740">
            <a:spAutoFit/>
          </a:bodyPr>
          <a:lstStyle/>
          <a:p>
            <a:pPr indent="253829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Создание рисунков с помощью графических примитивов</a:t>
            </a:r>
            <a:endParaRPr lang="ru-RU" sz="1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58597" y="464030"/>
            <a:ext cx="5403200" cy="106764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51481" tIns="25740" rIns="51481" bIns="25740" numCol="1" anchor="ctr" anchorCtr="0" compatLnSpc="1">
            <a:prstTxWarp prst="textNoShape">
              <a:avLst/>
            </a:prstTxWarp>
            <a:spAutoFit/>
          </a:bodyPr>
          <a:lstStyle/>
          <a:p>
            <a:pPr marL="257404" lvl="1" algn="just" defTabSz="514807" eaLnBrk="0" fontAlgn="base" hangingPunct="0">
              <a:spcBef>
                <a:spcPct val="0"/>
              </a:spcBef>
              <a:spcAft>
                <a:spcPct val="0"/>
              </a:spcAft>
              <a:tabLst>
                <a:tab pos="1469346" algn="l"/>
              </a:tabLst>
            </a:pPr>
            <a:r>
              <a:rPr lang="en-US" sz="1100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stCircle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	– круг;</a:t>
            </a:r>
            <a:endParaRPr lang="ru-RU" sz="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57404" lvl="1" algn="just" defTabSz="514807" eaLnBrk="0" fontAlgn="base" hangingPunct="0">
              <a:spcBef>
                <a:spcPct val="0"/>
              </a:spcBef>
              <a:spcAft>
                <a:spcPct val="0"/>
              </a:spcAft>
              <a:tabLst>
                <a:tab pos="1469346" algn="l"/>
              </a:tabLst>
            </a:pPr>
            <a:r>
              <a:rPr lang="en-US" sz="1100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stEllipse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– эллипс;</a:t>
            </a:r>
            <a:endParaRPr lang="ru-RU" sz="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57404" lvl="1" algn="just" defTabSz="514807" eaLnBrk="0" fontAlgn="base" hangingPunct="0">
              <a:spcBef>
                <a:spcPct val="0"/>
              </a:spcBef>
              <a:spcAft>
                <a:spcPct val="0"/>
              </a:spcAft>
              <a:tabLst>
                <a:tab pos="1469346" algn="l"/>
              </a:tabLst>
            </a:pPr>
            <a:r>
              <a:rPr lang="en-US" sz="1100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stRectangle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– прямоугольник;</a:t>
            </a:r>
            <a:endParaRPr lang="ru-RU" sz="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57404" lvl="1" algn="just" defTabSz="514807" eaLnBrk="0" fontAlgn="base" hangingPunct="0">
              <a:spcBef>
                <a:spcPct val="0"/>
              </a:spcBef>
              <a:spcAft>
                <a:spcPct val="0"/>
              </a:spcAft>
              <a:tabLst>
                <a:tab pos="1469346" algn="l"/>
              </a:tabLst>
            </a:pPr>
            <a:r>
              <a:rPr lang="en-US" sz="1100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stRoundRect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– прямоугольник с закруглёнными углами;</a:t>
            </a:r>
            <a:endParaRPr lang="ru-RU" sz="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57404" lvl="1" algn="just" defTabSz="514807" eaLnBrk="0" fontAlgn="base" hangingPunct="0">
              <a:spcBef>
                <a:spcPct val="0"/>
              </a:spcBef>
              <a:spcAft>
                <a:spcPct val="0"/>
              </a:spcAft>
              <a:tabLst>
                <a:tab pos="1469346" algn="l"/>
              </a:tabLst>
            </a:pPr>
            <a:r>
              <a:rPr lang="en-US" sz="1100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stRoundSquare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– квадрат с закруглёнными углами;</a:t>
            </a:r>
            <a:endParaRPr lang="ru-RU" sz="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57404" lvl="1" algn="just" defTabSz="514807" eaLnBrk="0" fontAlgn="base" hangingPunct="0">
              <a:spcBef>
                <a:spcPct val="0"/>
              </a:spcBef>
              <a:spcAft>
                <a:spcPct val="0"/>
              </a:spcAft>
              <a:tabLst>
                <a:tab pos="1469346" algn="l"/>
              </a:tabLst>
            </a:pPr>
            <a:r>
              <a:rPr lang="en-US" sz="1100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stSquare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US" sz="11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– 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квадрат.</a:t>
            </a:r>
            <a:endParaRPr lang="ru-RU" sz="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6433" y="123325"/>
            <a:ext cx="4812935" cy="298204"/>
          </a:xfrm>
          <a:prstGeom prst="rect">
            <a:avLst/>
          </a:prstGeom>
        </p:spPr>
        <p:txBody>
          <a:bodyPr wrap="square" lIns="51481" tIns="25740" rIns="51481" bIns="25740">
            <a:spAutoFit/>
          </a:bodyPr>
          <a:lstStyle/>
          <a:p>
            <a:pPr indent="253829" fontAlgn="base">
              <a:spcBef>
                <a:spcPct val="0"/>
              </a:spcBef>
              <a:spcAft>
                <a:spcPct val="0"/>
              </a:spcAft>
              <a:tabLst>
                <a:tab pos="1469346" algn="l"/>
              </a:tabLst>
            </a:pPr>
            <a:r>
              <a:rPr lang="ru-RU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Список графических примитивов:</a:t>
            </a:r>
            <a:endParaRPr lang="ru-RU" sz="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68586" y="1550987"/>
            <a:ext cx="2848417" cy="115997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51481" tIns="25740" rIns="51481" bIns="25740">
            <a:spAutoFit/>
          </a:bodyPr>
          <a:lstStyle/>
          <a:p>
            <a:pPr indent="253829" eaLnBrk="0" fontAlgn="base" hangingPunct="0">
              <a:spcBef>
                <a:spcPct val="0"/>
              </a:spcBef>
              <a:spcAft>
                <a:spcPct val="0"/>
              </a:spcAft>
              <a:tabLst>
                <a:tab pos="1469346" algn="l"/>
              </a:tabLst>
            </a:pPr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Все графические примитивы располагаются в выделенной прямоугольной области. Изменяя её размеры, мы автоматически изменяем размеры графического примитива. </a:t>
            </a:r>
            <a:endParaRPr lang="ru-RU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132" y="1550987"/>
            <a:ext cx="1119382" cy="1622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525578" y="1622425"/>
            <a:ext cx="1143008" cy="15293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51481" tIns="25740" rIns="51481" bIns="25740" numCol="1" anchor="ctr" anchorCtr="0" compatLnSpc="1">
            <a:prstTxWarp prst="textNoShape">
              <a:avLst/>
            </a:prstTxWarp>
            <a:spAutoFit/>
          </a:bodyPr>
          <a:lstStyle/>
          <a:p>
            <a:pPr indent="253829" defTabSz="514807" fontAlgn="base">
              <a:spcBef>
                <a:spcPct val="0"/>
              </a:spcBef>
              <a:spcAft>
                <a:spcPct val="0"/>
              </a:spcAft>
            </a:pPr>
            <a:r>
              <a:rPr lang="ru-RU" sz="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 списке нет отрезков, хотя на иконке присутствует треугольник. Горизонтальные и вертикальные отрезки можно получить из прямоугольников, уменьшив высоту или длину до нужного значения.</a:t>
            </a:r>
            <a:endParaRPr lang="ru-RU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13192" y="770664"/>
            <a:ext cx="2860518" cy="79064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51481" tIns="25740" rIns="51481" bIns="25740" numCol="1" anchor="ctr" anchorCtr="0" compatLnSpc="1">
            <a:prstTxWarp prst="textNoShape">
              <a:avLst/>
            </a:prstTxWarp>
            <a:spAutoFit/>
          </a:bodyPr>
          <a:lstStyle/>
          <a:p>
            <a:pPr indent="253829" algn="just" defTabSz="514807" eaLnBrk="0" fontAlgn="base" hangingPunct="0">
              <a:spcBef>
                <a:spcPct val="0"/>
              </a:spcBef>
              <a:spcAft>
                <a:spcPct val="0"/>
              </a:spcAft>
              <a:tabLst>
                <a:tab pos="658703" algn="l"/>
                <a:tab pos="1723174" algn="l"/>
                <a:tab pos="2077998" algn="l"/>
              </a:tabLst>
            </a:pPr>
            <a:r>
              <a:rPr lang="ru-RU" sz="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Параметр </a:t>
            </a:r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Pen</a:t>
            </a:r>
            <a:r>
              <a:rPr lang="ru-RU" sz="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имеет четыре подпараметра</a:t>
            </a:r>
            <a:endParaRPr lang="ru-RU" sz="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indent="253829" algn="just" defTabSz="514807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58703" algn="l"/>
                <a:tab pos="1723174" algn="l"/>
                <a:tab pos="2077998" algn="l"/>
              </a:tabLst>
            </a:pPr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Color</a:t>
            </a:r>
            <a:r>
              <a:rPr lang="ru-RU" sz="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– цвет контура, выбираем как обычно;</a:t>
            </a:r>
            <a:endParaRPr lang="ru-RU" sz="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indent="253829" algn="just" defTabSz="514807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58703" algn="l"/>
                <a:tab pos="1723174" algn="l"/>
                <a:tab pos="2077998" algn="l"/>
              </a:tabLst>
            </a:pPr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Mode</a:t>
            </a:r>
            <a:r>
              <a:rPr lang="ru-RU" sz="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– </a:t>
            </a:r>
            <a:endParaRPr lang="ru-RU" sz="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indent="253829" algn="just" defTabSz="514807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58703" algn="l"/>
                <a:tab pos="1723174" algn="l"/>
                <a:tab pos="2077998" algn="l"/>
              </a:tabLst>
            </a:pPr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Style</a:t>
            </a:r>
            <a:r>
              <a:rPr lang="ru-RU" sz="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– стиль линии, запомни: </a:t>
            </a:r>
          </a:p>
          <a:p>
            <a:pPr indent="253829" algn="just" defTabSz="514807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58703" algn="l"/>
                <a:tab pos="1723174" algn="l"/>
                <a:tab pos="2077998" algn="l"/>
              </a:tabLst>
            </a:pPr>
            <a:r>
              <a:rPr lang="en-US" sz="800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psSolid</a:t>
            </a:r>
            <a:r>
              <a:rPr lang="ru-RU" sz="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– сплошная линия; </a:t>
            </a:r>
            <a:endParaRPr lang="ru-RU" sz="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indent="253829" algn="just" defTabSz="514807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58703" algn="l"/>
                <a:tab pos="1723174" algn="l"/>
                <a:tab pos="2077998" algn="l"/>
              </a:tabLst>
            </a:pPr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Width</a:t>
            </a:r>
            <a:r>
              <a:rPr lang="ru-RU" sz="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– толщина линии.</a:t>
            </a:r>
            <a:endParaRPr lang="ru-RU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4003" y="89255"/>
            <a:ext cx="5403200" cy="396692"/>
          </a:xfrm>
          <a:prstGeom prst="rect">
            <a:avLst/>
          </a:prstGeom>
        </p:spPr>
        <p:txBody>
          <a:bodyPr wrap="square" lIns="51481" tIns="25740" rIns="51481" bIns="25740">
            <a:spAutoFit/>
          </a:bodyPr>
          <a:lstStyle/>
          <a:p>
            <a:pPr indent="253829"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tabLst>
                <a:tab pos="658703" algn="l"/>
                <a:tab pos="1723174" algn="l"/>
                <a:tab pos="2077998" algn="l"/>
              </a:tabLst>
            </a:pPr>
            <a:r>
              <a:rPr lang="ru-RU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Каждый графический примитив имеет контур и внутреннюю заливку:</a:t>
            </a:r>
            <a:endParaRPr lang="ru-RU" sz="7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7774" y="1486144"/>
            <a:ext cx="1141148" cy="1653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4812" y="1765300"/>
            <a:ext cx="948545" cy="1374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9646" y="1520214"/>
            <a:ext cx="1141148" cy="1653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336950" y="566241"/>
            <a:ext cx="2288412" cy="23664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51481" tIns="25740" rIns="51481" bIns="25740">
            <a:spAutoFit/>
          </a:bodyPr>
          <a:lstStyle/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2. Заливка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параметр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Brush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019115" y="838804"/>
            <a:ext cx="2678898" cy="42131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51481" tIns="25740" rIns="51481" bIns="25740" numCol="1" anchor="ctr" anchorCtr="0" compatLnSpc="1">
            <a:prstTxWarp prst="textNoShape">
              <a:avLst/>
            </a:prstTxWarp>
            <a:spAutoFit/>
          </a:bodyPr>
          <a:lstStyle/>
          <a:p>
            <a:pPr indent="253829" defTabSz="514807" fontAlgn="base">
              <a:spcBef>
                <a:spcPct val="0"/>
              </a:spcBef>
              <a:spcAft>
                <a:spcPct val="0"/>
              </a:spcAft>
              <a:tabLst>
                <a:tab pos="2330933" algn="l"/>
              </a:tabLst>
            </a:pPr>
            <a:r>
              <a:rPr lang="ru-RU" sz="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Параметр </a:t>
            </a:r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Brush</a:t>
            </a:r>
            <a:r>
              <a:rPr lang="ru-RU" sz="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имеет два подпараметра:</a:t>
            </a:r>
            <a:endParaRPr lang="ru-RU" sz="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indent="253829" defTabSz="514807" eaLnBrk="0" fontAlgn="base" hangingPunct="0">
              <a:spcBef>
                <a:spcPct val="0"/>
              </a:spcBef>
              <a:spcAft>
                <a:spcPct val="0"/>
              </a:spcAft>
              <a:tabLst>
                <a:tab pos="2330933" algn="l"/>
              </a:tabLst>
            </a:pPr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Color </a:t>
            </a:r>
            <a:r>
              <a:rPr lang="ru-RU" sz="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– цвет</a:t>
            </a:r>
            <a:endParaRPr lang="ru-RU" sz="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indent="253829" defTabSz="514807" eaLnBrk="0" fontAlgn="base" hangingPunct="0">
              <a:spcBef>
                <a:spcPct val="0"/>
              </a:spcBef>
              <a:spcAft>
                <a:spcPct val="0"/>
              </a:spcAft>
              <a:tabLst>
                <a:tab pos="2330933" algn="l"/>
              </a:tabLst>
            </a:pPr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Style</a:t>
            </a:r>
            <a:r>
              <a:rPr lang="ru-RU" sz="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– стиль заливки</a:t>
            </a:r>
            <a:endParaRPr lang="ru-RU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6818" y="550855"/>
            <a:ext cx="2626789" cy="23664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51481" tIns="25740" rIns="51481" bIns="25740">
            <a:spAutoFit/>
          </a:bodyPr>
          <a:lstStyle/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658703" algn="l"/>
                <a:tab pos="1723174" algn="l"/>
                <a:tab pos="2077998" algn="l"/>
              </a:tabLst>
            </a:pPr>
            <a:r>
              <a:rPr lang="ru-RU" sz="12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Контур – параметр </a:t>
            </a:r>
            <a:r>
              <a:rPr lang="en-US" sz="12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Pen</a:t>
            </a:r>
            <a:endParaRPr lang="ru-RU" sz="12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68256" y="622293"/>
            <a:ext cx="5448605" cy="21140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51481" tIns="25740" rIns="51481" bIns="25740" numCol="1" anchor="ctr" anchorCtr="0" compatLnSpc="1">
            <a:prstTxWarp prst="textNoShape">
              <a:avLst/>
            </a:prstTxWarp>
            <a:spAutoFit/>
          </a:bodyPr>
          <a:lstStyle/>
          <a:p>
            <a:pPr indent="253829" defTabSz="514807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 выставлении графических примитивов, являющихся вариантами </a:t>
            </a:r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Shape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все они на форме располагаются в порядке создания. Для изменения порядка нужно выполнить следующие действия:</a:t>
            </a:r>
            <a:endParaRPr lang="ru-RU" sz="8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253829" defTabSz="514807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вызвать контекстное меню на объекте;</a:t>
            </a:r>
            <a:endParaRPr lang="ru-RU" sz="700" b="1" i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253829" defTabSz="514807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из полученного списка выбрать строку </a:t>
            </a:r>
            <a:r>
              <a:rPr lang="en-US" sz="1400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Control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lang="ru-RU" sz="700" b="1" i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253829" defTabSz="514807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из появившегося списка: </a:t>
            </a:r>
            <a:endParaRPr lang="ru-RU" sz="700" b="1" i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253829" defTabSz="514807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1400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Bring to Front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	– на передний план,</a:t>
            </a:r>
            <a:endParaRPr lang="ru-RU" sz="700" b="1" i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253829" defTabSz="514807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1400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Send to Back 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– на задний план.</a:t>
            </a:r>
            <a:endParaRPr lang="ru-RU" b="1" i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2229552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25" dirty="0" err="1"/>
              <a:t>Вы</a:t>
            </a:r>
            <a:r>
              <a:rPr spc="-45" dirty="0"/>
              <a:t> </a:t>
            </a:r>
            <a:r>
              <a:rPr lang="ru-RU" spc="5" dirty="0" smtClean="0"/>
              <a:t>закрепили</a:t>
            </a:r>
            <a:r>
              <a:rPr spc="5" dirty="0" smtClean="0"/>
              <a:t>:</a:t>
            </a:r>
            <a:endParaRPr spc="5" dirty="0"/>
          </a:p>
        </p:txBody>
      </p:sp>
      <p:sp>
        <p:nvSpPr>
          <p:cNvPr id="8" name="Ромб 7"/>
          <p:cNvSpPr/>
          <p:nvPr/>
        </p:nvSpPr>
        <p:spPr>
          <a:xfrm>
            <a:off x="578644" y="978913"/>
            <a:ext cx="357190" cy="28575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омб 8"/>
          <p:cNvSpPr/>
          <p:nvPr/>
        </p:nvSpPr>
        <p:spPr>
          <a:xfrm>
            <a:off x="578644" y="2121921"/>
            <a:ext cx="357190" cy="28575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134188" y="1476129"/>
            <a:ext cx="4429156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В каком месте панели объектов расположен объект 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Image?</a:t>
            </a:r>
            <a:endParaRPr lang="ru-RU" sz="2000" baseline="-25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50148" y="978913"/>
            <a:ext cx="2780377" cy="2975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Как работать с графикой 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Delphi?</a:t>
            </a:r>
            <a:endParaRPr lang="ru-RU" sz="2000" baseline="-25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Ромб 11"/>
          <p:cNvSpPr/>
          <p:nvPr/>
        </p:nvSpPr>
        <p:spPr>
          <a:xfrm>
            <a:off x="578644" y="1550417"/>
            <a:ext cx="357190" cy="28575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150148" y="2121921"/>
            <a:ext cx="2847383" cy="2975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Какую функцию выполняет 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RGB?</a:t>
            </a:r>
            <a:endParaRPr lang="ru-RU" sz="2000" baseline="-25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06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r>
              <a:rPr lang="ru-RU" dirty="0" smtClean="0"/>
              <a:t>Задание для самостоятельной работы</a:t>
            </a:r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82570" y="622293"/>
            <a:ext cx="4994555" cy="48287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51481" tIns="25740" rIns="51481" bIns="25740" numCol="1" anchor="ctr" anchorCtr="0" compatLnSpc="1">
            <a:prstTxWarp prst="textNoShape">
              <a:avLst/>
            </a:prstTxWarp>
            <a:spAutoFit/>
          </a:bodyPr>
          <a:lstStyle/>
          <a:p>
            <a:pPr indent="253829" defTabSz="514807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Задание: </a:t>
            </a:r>
            <a:endParaRPr lang="ru-RU" sz="7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indent="253829" defTabSz="51480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Повторить пройденный материал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D:\сьемки\рисунок\Без названия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1594" y="1606553"/>
            <a:ext cx="1751543" cy="16382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2229552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25" dirty="0" smtClean="0"/>
              <a:t>Вы</a:t>
            </a:r>
            <a:r>
              <a:rPr spc="-45" dirty="0" smtClean="0"/>
              <a:t> </a:t>
            </a:r>
            <a:r>
              <a:rPr lang="ru-RU" spc="5" smtClean="0"/>
              <a:t>закрепите</a:t>
            </a:r>
            <a:r>
              <a:rPr spc="5" smtClean="0"/>
              <a:t>:</a:t>
            </a:r>
            <a:endParaRPr spc="5" dirty="0"/>
          </a:p>
        </p:txBody>
      </p:sp>
      <p:sp>
        <p:nvSpPr>
          <p:cNvPr id="14" name="Ромб 13"/>
          <p:cNvSpPr/>
          <p:nvPr/>
        </p:nvSpPr>
        <p:spPr>
          <a:xfrm>
            <a:off x="578644" y="978913"/>
            <a:ext cx="357190" cy="28575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омб 14"/>
          <p:cNvSpPr/>
          <p:nvPr/>
        </p:nvSpPr>
        <p:spPr>
          <a:xfrm>
            <a:off x="578644" y="2121921"/>
            <a:ext cx="357190" cy="28575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34188" y="1476129"/>
            <a:ext cx="4429156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В каком месте панели объектов расположен объект 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Image?</a:t>
            </a:r>
            <a:endParaRPr lang="ru-RU" sz="2000" baseline="-25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150148" y="978913"/>
            <a:ext cx="2818849" cy="2975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Как работают с графикой 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Delphi?</a:t>
            </a:r>
            <a:endParaRPr lang="ru-RU" sz="2000" baseline="-25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Ромб 17"/>
          <p:cNvSpPr/>
          <p:nvPr/>
        </p:nvSpPr>
        <p:spPr>
          <a:xfrm>
            <a:off x="578644" y="1550417"/>
            <a:ext cx="357190" cy="28575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150148" y="2121921"/>
            <a:ext cx="2847383" cy="2975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Какую функцию выполняет 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RGB?</a:t>
            </a:r>
            <a:endParaRPr lang="ru-RU" sz="2000" baseline="-25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57"/>
          <p:cNvSpPr txBox="1"/>
          <p:nvPr/>
        </p:nvSpPr>
        <p:spPr>
          <a:xfrm>
            <a:off x="168256" y="122227"/>
            <a:ext cx="5500726" cy="25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72" tIns="25729" rIns="51472" bIns="25729" anchor="t" anchorCtr="0">
            <a:noAutofit/>
          </a:bodyPr>
          <a:lstStyle/>
          <a:p>
            <a:pPr algn="ctr">
              <a:buClr>
                <a:srgbClr val="30ACEC"/>
              </a:buClr>
              <a:buSzPts val="3200"/>
            </a:pPr>
            <a:r>
              <a:rPr lang="en-US" b="1" dirty="0" err="1" smtClean="0">
                <a:solidFill>
                  <a:schemeClr val="bg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Графические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возможности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Delphi</a:t>
            </a:r>
            <a:r>
              <a:rPr lang="en-US" b="1" dirty="0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b="1" dirty="0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  <a:p>
            <a:pPr>
              <a:buClr>
                <a:schemeClr val="dk1"/>
              </a:buClr>
              <a:buSzPts val="2400"/>
            </a:pP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Delphi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позволяет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программисту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разрабатывать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программы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,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которые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могут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выводить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графику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: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схемы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,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чертежи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,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иллюстрации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.</a:t>
            </a:r>
            <a:b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</a:br>
            <a:endParaRPr sz="120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dk1"/>
              </a:buClr>
              <a:buSzPts val="2400"/>
            </a:pP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Программа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выводит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графику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на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b="1" i="1" dirty="0" err="1">
                <a:solidFill>
                  <a:srgbClr val="FF0066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поверхность</a:t>
            </a:r>
            <a:r>
              <a:rPr lang="en-US" sz="1200" i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объекта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(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формы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или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компонента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Image).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Поверхности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объекта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соответствует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свойство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b="1" dirty="0">
                <a:solidFill>
                  <a:srgbClr val="FF0066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canvas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.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Для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того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чтобы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вывести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на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поверхность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объекта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графический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элемент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(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прямую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линию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,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окружность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,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прямоугольник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и т. д.),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необходимо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применить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к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свойству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canvas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этого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объекта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соответствующий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метод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. </a:t>
            </a:r>
            <a:endParaRPr sz="120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dk1"/>
              </a:buClr>
              <a:buSzPts val="2400"/>
            </a:pP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Например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,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для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вычерчивания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в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окне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программы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прямоугольника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,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задается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команда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:</a:t>
            </a:r>
            <a:endParaRPr sz="120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dk1"/>
              </a:buClr>
              <a:buSzPts val="2400"/>
            </a:pP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	      </a:t>
            </a:r>
            <a:r>
              <a:rPr lang="en-US" sz="1600" b="1" dirty="0" smtClean="0">
                <a:solidFill>
                  <a:srgbClr val="FF0066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Form1.Canvas.Rectangle </a:t>
            </a:r>
            <a:r>
              <a:rPr lang="en-US" sz="1600" b="1" dirty="0">
                <a:solidFill>
                  <a:srgbClr val="FF0066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(10,10,100,100</a:t>
            </a:r>
            <a:r>
              <a:rPr lang="en-US" sz="1600" b="1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</a:t>
            </a:r>
            <a:endParaRPr/>
          </a:p>
        </p:txBody>
      </p:sp>
      <p:sp>
        <p:nvSpPr>
          <p:cNvPr id="450" name="Google Shape;450;p57"/>
          <p:cNvSpPr txBox="1"/>
          <p:nvPr/>
        </p:nvSpPr>
        <p:spPr>
          <a:xfrm>
            <a:off x="1293301" y="2894827"/>
            <a:ext cx="953959" cy="187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72" tIns="25729" rIns="51472" bIns="25729" anchor="t" anchorCtr="0">
            <a:noAutofit/>
          </a:bodyPr>
          <a:lstStyle/>
          <a:p>
            <a:pPr>
              <a:buClr>
                <a:schemeClr val="dk1"/>
              </a:buClr>
              <a:buSzPts val="2000"/>
            </a:pPr>
            <a:r>
              <a:rPr lang="en-US" sz="11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Объект</a:t>
            </a:r>
            <a:endParaRPr/>
          </a:p>
        </p:txBody>
      </p:sp>
      <p:sp>
        <p:nvSpPr>
          <p:cNvPr id="451" name="Google Shape;451;p57"/>
          <p:cNvSpPr txBox="1"/>
          <p:nvPr/>
        </p:nvSpPr>
        <p:spPr>
          <a:xfrm>
            <a:off x="1928941" y="2887316"/>
            <a:ext cx="953959" cy="187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72" tIns="25729" rIns="51472" bIns="25729" anchor="t" anchorCtr="0">
            <a:noAutofit/>
          </a:bodyPr>
          <a:lstStyle/>
          <a:p>
            <a:pPr>
              <a:buClr>
                <a:schemeClr val="dk1"/>
              </a:buClr>
              <a:buSzPts val="2000"/>
            </a:pPr>
            <a:r>
              <a:rPr lang="en-US" sz="11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Свойство</a:t>
            </a:r>
            <a:endParaRPr/>
          </a:p>
        </p:txBody>
      </p:sp>
      <p:sp>
        <p:nvSpPr>
          <p:cNvPr id="452" name="Google Shape;452;p57"/>
          <p:cNvSpPr txBox="1"/>
          <p:nvPr/>
        </p:nvSpPr>
        <p:spPr>
          <a:xfrm>
            <a:off x="3836860" y="2878302"/>
            <a:ext cx="953959" cy="187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72" tIns="25729" rIns="51472" bIns="25729" anchor="t" anchorCtr="0">
            <a:noAutofit/>
          </a:bodyPr>
          <a:lstStyle/>
          <a:p>
            <a:pPr>
              <a:buClr>
                <a:schemeClr val="dk1"/>
              </a:buClr>
              <a:buSzPts val="2000"/>
            </a:pPr>
            <a:r>
              <a:rPr lang="en-US" sz="11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Метод</a:t>
            </a:r>
            <a:endParaRPr/>
          </a:p>
        </p:txBody>
      </p:sp>
      <p:sp>
        <p:nvSpPr>
          <p:cNvPr id="453" name="Google Shape;453;p57"/>
          <p:cNvSpPr/>
          <p:nvPr/>
        </p:nvSpPr>
        <p:spPr>
          <a:xfrm rot="5400000">
            <a:off x="1555515" y="2412784"/>
            <a:ext cx="204305" cy="726731"/>
          </a:xfrm>
          <a:prstGeom prst="rightBrace">
            <a:avLst>
              <a:gd name="adj1" fmla="val 8333"/>
              <a:gd name="adj2" fmla="val 50000"/>
            </a:avLst>
          </a:prstGeom>
          <a:noFill/>
          <a:ln w="38100" cap="flat" cmpd="sng">
            <a:solidFill>
              <a:srgbClr val="008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1472" tIns="25729" rIns="51472" bIns="25729" anchor="ctr" anchorCtr="0">
            <a:noAutofit/>
          </a:bodyPr>
          <a:lstStyle/>
          <a:p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4" name="Google Shape;454;p57"/>
          <p:cNvSpPr/>
          <p:nvPr/>
        </p:nvSpPr>
        <p:spPr>
          <a:xfrm rot="5400000">
            <a:off x="2327291" y="2412784"/>
            <a:ext cx="204305" cy="726731"/>
          </a:xfrm>
          <a:prstGeom prst="rightBrace">
            <a:avLst>
              <a:gd name="adj1" fmla="val 8333"/>
              <a:gd name="adj2" fmla="val 50000"/>
            </a:avLst>
          </a:prstGeom>
          <a:noFill/>
          <a:ln w="38100" cap="flat" cmpd="sng">
            <a:solidFill>
              <a:srgbClr val="008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1472" tIns="25729" rIns="51472" bIns="25729" anchor="ctr" anchorCtr="0">
            <a:noAutofit/>
          </a:bodyPr>
          <a:lstStyle/>
          <a:p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5" name="Google Shape;455;p57"/>
          <p:cNvSpPr/>
          <p:nvPr/>
        </p:nvSpPr>
        <p:spPr>
          <a:xfrm rot="5400000">
            <a:off x="3983958" y="1572939"/>
            <a:ext cx="204305" cy="2406421"/>
          </a:xfrm>
          <a:prstGeom prst="rightBrace">
            <a:avLst>
              <a:gd name="adj1" fmla="val 8333"/>
              <a:gd name="adj2" fmla="val 50000"/>
            </a:avLst>
          </a:prstGeom>
          <a:noFill/>
          <a:ln w="38100" cap="flat" cmpd="sng">
            <a:solidFill>
              <a:srgbClr val="008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1472" tIns="25729" rIns="51472" bIns="25729" anchor="ctr" anchorCtr="0">
            <a:noAutofit/>
          </a:bodyPr>
          <a:lstStyle/>
          <a:p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68256" y="622293"/>
            <a:ext cx="52149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dk1"/>
              </a:buClr>
              <a:buSzPts val="2000"/>
            </a:pPr>
            <a:r>
              <a:rPr lang="ru-RU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Свойство </a:t>
            </a:r>
            <a:r>
              <a:rPr lang="ru-RU" sz="2400" b="1" dirty="0" err="1" smtClean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canvas</a:t>
            </a:r>
            <a:r>
              <a:rPr lang="ru-RU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— это объект типа </a:t>
            </a:r>
            <a:r>
              <a:rPr lang="ru-RU" sz="2400" b="1" dirty="0" err="1" smtClean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TCanvas</a:t>
            </a:r>
            <a:r>
              <a:rPr lang="ru-RU" sz="2400" b="1" dirty="0" smtClean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ru-RU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68322" y="122228"/>
            <a:ext cx="46434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Графические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возможности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Delphi</a:t>
            </a:r>
            <a:endParaRPr lang="ru-RU" dirty="0"/>
          </a:p>
        </p:txBody>
      </p:sp>
      <p:sp>
        <p:nvSpPr>
          <p:cNvPr id="12" name="Google Shape;460;p58"/>
          <p:cNvSpPr txBox="1"/>
          <p:nvPr/>
        </p:nvSpPr>
        <p:spPr>
          <a:xfrm>
            <a:off x="168256" y="1550987"/>
            <a:ext cx="5286412" cy="1357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72" tIns="25729" rIns="51472" bIns="25729" anchor="t" anchorCtr="0">
            <a:noAutofit/>
          </a:bodyPr>
          <a:lstStyle/>
          <a:p>
            <a:pPr>
              <a:buClr>
                <a:srgbClr val="FF0066"/>
              </a:buClr>
              <a:buSzPts val="2000"/>
            </a:pPr>
            <a:r>
              <a:rPr lang="en-US" sz="1400" dirty="0" err="1" smtClean="0">
                <a:solidFill>
                  <a:srgbClr val="FF0066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Методы</a:t>
            </a:r>
            <a:r>
              <a:rPr lang="en-US" sz="1400" dirty="0" smtClean="0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этого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типа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обеспечивают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вывод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графических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примитивов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 (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точек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,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линий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,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окружностей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,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прямоугольников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 </a:t>
            </a:r>
            <a:endParaRPr lang="ru-RU" sz="1400" dirty="0" smtClean="0">
              <a:solidFill>
                <a:schemeClr val="dk1"/>
              </a:solidFill>
              <a:latin typeface="Arial" pitchFamily="34" charset="0"/>
              <a:ea typeface="Arial"/>
              <a:cs typeface="Arial" pitchFamily="34" charset="0"/>
              <a:sym typeface="Arial"/>
            </a:endParaRPr>
          </a:p>
          <a:p>
            <a:pPr>
              <a:buClr>
                <a:srgbClr val="FF0066"/>
              </a:buClr>
              <a:buSzPts val="2000"/>
            </a:pPr>
            <a:r>
              <a:rPr lang="en-US" sz="1400" dirty="0" smtClean="0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и 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т. д.),  </a:t>
            </a:r>
            <a:endParaRPr sz="140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0066"/>
              </a:buClr>
              <a:buSzPts val="2000"/>
            </a:pPr>
            <a:r>
              <a:rPr lang="en-US" sz="1400" dirty="0" err="1">
                <a:solidFill>
                  <a:srgbClr val="FF0066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Свойства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задают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характеристики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выводимых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графических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примитивов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: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цвет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,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толщину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 и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стиль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линий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;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цвет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 и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вид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заполнения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областей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;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характеристики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шрифта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при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выводе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текстовой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информации</a:t>
            </a:r>
            <a:r>
              <a:rPr lang="en-US" sz="1400" dirty="0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.</a:t>
            </a:r>
            <a:endParaRPr sz="14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59"/>
          <p:cNvSpPr txBox="1"/>
          <p:nvPr/>
        </p:nvSpPr>
        <p:spPr>
          <a:xfrm>
            <a:off x="249250" y="157736"/>
            <a:ext cx="5348293" cy="2893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72" tIns="25729" rIns="51472" bIns="25729" anchor="t" anchorCtr="0">
            <a:noAutofit/>
          </a:bodyPr>
          <a:lstStyle/>
          <a:p>
            <a:pPr algn="ctr">
              <a:buClr>
                <a:srgbClr val="FF0066"/>
              </a:buClr>
              <a:buSzPts val="2800"/>
            </a:pPr>
            <a:r>
              <a:rPr lang="en-US" sz="2000" b="1" dirty="0" err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Карандаш</a:t>
            </a:r>
            <a:r>
              <a:rPr lang="en-US" sz="20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lang="en-US" sz="2000" b="1" dirty="0" err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кисть</a:t>
            </a:r>
            <a:r>
              <a:rPr lang="en-US" sz="1600" b="1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1600" b="1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  <a:p>
            <a:pPr>
              <a:buClr>
                <a:schemeClr val="dk1"/>
              </a:buClr>
              <a:buSzPts val="2400"/>
            </a:pP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Художник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в </a:t>
            </a: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своей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работе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использует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карандаши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и </a:t>
            </a: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кисти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. </a:t>
            </a: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Методы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, </a:t>
            </a: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обеспечивающие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вычерчивание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на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поверхности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холста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графических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примитивов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, </a:t>
            </a: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тоже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используют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b="1" i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карандаш</a:t>
            </a:r>
            <a:r>
              <a:rPr lang="en-US" sz="1200" b="1" i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и </a:t>
            </a:r>
            <a:r>
              <a:rPr lang="en-US" sz="1200" b="1" i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кисть</a:t>
            </a:r>
            <a:r>
              <a:rPr lang="en-US" sz="1200" b="1" i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. </a:t>
            </a: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Карандаш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применяется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для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вычерчивания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линий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и </a:t>
            </a: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контуров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, а </a:t>
            </a: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кисть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— </a:t>
            </a: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для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закрашивания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областей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, </a:t>
            </a: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ограниченных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контурами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.</a:t>
            </a:r>
            <a:b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</a:br>
            <a:endParaRPr sz="120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dk1"/>
              </a:buClr>
              <a:buSzPts val="2400"/>
            </a:pP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Карандашу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и </a:t>
            </a: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кисти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, </a:t>
            </a: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используемым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для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вывода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графики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на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холсте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, </a:t>
            </a: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соответствуют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свойства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b="1" dirty="0" err="1">
                <a:solidFill>
                  <a:srgbClr val="FF0066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Реn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(</a:t>
            </a: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карандаш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) и </a:t>
            </a:r>
            <a:r>
              <a:rPr lang="en-US" sz="1200" b="1" dirty="0">
                <a:solidFill>
                  <a:srgbClr val="FF0066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Brush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(</a:t>
            </a: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кисть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), </a:t>
            </a: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которые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представляют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собой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объекты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типа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b="1" dirty="0" err="1">
                <a:solidFill>
                  <a:srgbClr val="FF0066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TPen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и </a:t>
            </a:r>
            <a:r>
              <a:rPr lang="en-US" sz="1200" b="1" dirty="0" err="1">
                <a:solidFill>
                  <a:srgbClr val="FF0066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TBrush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, </a:t>
            </a: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соответственно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. </a:t>
            </a: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Значения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свойств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этих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объектов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определяют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вид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выводимых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графических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</a:t>
            </a:r>
            <a:r>
              <a:rPr lang="en-US" sz="1200" b="1" dirty="0" err="1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элементов</a:t>
            </a:r>
            <a: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.</a:t>
            </a:r>
            <a:br>
              <a:rPr lang="en-US" sz="1200" b="1" dirty="0">
                <a:solidFill>
                  <a:schemeClr val="dk1"/>
                </a:solidFill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</a:br>
            <a:endParaRPr sz="12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60"/>
          <p:cNvSpPr txBox="1"/>
          <p:nvPr/>
        </p:nvSpPr>
        <p:spPr>
          <a:xfrm>
            <a:off x="168256" y="622293"/>
            <a:ext cx="5312344" cy="1211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72" tIns="25729" rIns="51472" bIns="25729" anchor="t" anchorCtr="0">
            <a:noAutofit/>
          </a:bodyPr>
          <a:lstStyle/>
          <a:p>
            <a:pPr algn="ctr">
              <a:buClr>
                <a:srgbClr val="FF0066"/>
              </a:buClr>
              <a:buSzPts val="2400"/>
            </a:pPr>
            <a:r>
              <a:rPr lang="en-US" sz="1200" dirty="0" err="1" smtClean="0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вычерчивания</a:t>
            </a:r>
            <a:r>
              <a:rPr lang="en-US" sz="1200" dirty="0" smtClean="0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точек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,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линий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,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контуров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геометрических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фигур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: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прямоугольников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,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окружностей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,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эллипсов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,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дуг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 и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др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. </a:t>
            </a:r>
            <a:endParaRPr sz="1200" b="1" i="1">
              <a:solidFill>
                <a:schemeClr val="dk1"/>
              </a:solidFill>
              <a:latin typeface="Arial" pitchFamily="34" charset="0"/>
              <a:ea typeface="Arial"/>
              <a:cs typeface="Arial" pitchFamily="34" charset="0"/>
              <a:sym typeface="Arial"/>
            </a:endParaRPr>
          </a:p>
          <a:p>
            <a:pPr algn="ctr">
              <a:buClr>
                <a:schemeClr val="dk1"/>
              </a:buClr>
              <a:buSzPts val="2400"/>
            </a:pPr>
            <a:endParaRPr lang="ru-RU" sz="1400" b="1" i="1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buClr>
                <a:schemeClr val="dk1"/>
              </a:buClr>
              <a:buSzPts val="2400"/>
            </a:pPr>
            <a:r>
              <a:rPr lang="en-US" sz="1400" b="1" i="1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Свойства</a:t>
            </a:r>
            <a:r>
              <a:rPr lang="en-US" sz="1400" b="1" i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объекта</a:t>
            </a:r>
            <a:r>
              <a:rPr lang="en-US" sz="1400" b="1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карандаш</a:t>
            </a:r>
            <a:endParaRPr/>
          </a:p>
        </p:txBody>
      </p:sp>
      <p:graphicFrame>
        <p:nvGraphicFramePr>
          <p:cNvPr id="480" name="Google Shape;480;p60"/>
          <p:cNvGraphicFramePr/>
          <p:nvPr/>
        </p:nvGraphicFramePr>
        <p:xfrm>
          <a:off x="811198" y="1765301"/>
          <a:ext cx="3843866" cy="130948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921933"/>
                <a:gridCol w="1921933"/>
              </a:tblGrid>
              <a:tr h="22683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1" i="0" u="none" strike="noStrike" cap="none" dirty="0" err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Свойство</a:t>
                      </a:r>
                      <a:endParaRPr sz="900"/>
                    </a:p>
                  </a:txBody>
                  <a:tcPr marL="57664" marR="57664" marT="21623" marB="21623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Определяет</a:t>
                      </a:r>
                      <a:endParaRPr sz="900"/>
                    </a:p>
                  </a:txBody>
                  <a:tcPr marL="57664" marR="57664" marT="21623" marB="21623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38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Color</a:t>
                      </a:r>
                      <a:endParaRPr sz="900"/>
                    </a:p>
                  </a:txBody>
                  <a:tcPr marL="57664" marR="57664" marT="21623" marB="21623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Цвет линии</a:t>
                      </a:r>
                      <a:endParaRPr sz="900"/>
                    </a:p>
                  </a:txBody>
                  <a:tcPr marL="57664" marR="57664" marT="21623" marB="21623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1632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Width</a:t>
                      </a:r>
                      <a:endParaRPr sz="900"/>
                    </a:p>
                  </a:txBody>
                  <a:tcPr marL="57664" marR="57664" marT="21623" marB="21623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Толщину линии</a:t>
                      </a:r>
                      <a:endParaRPr sz="900"/>
                    </a:p>
                  </a:txBody>
                  <a:tcPr marL="57664" marR="57664" marT="21623" marB="21623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3885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Style</a:t>
                      </a:r>
                      <a:endParaRPr sz="900"/>
                    </a:p>
                  </a:txBody>
                  <a:tcPr marL="57664" marR="57664" marT="21623" marB="21623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Вид линии</a:t>
                      </a:r>
                      <a:endParaRPr sz="900"/>
                    </a:p>
                  </a:txBody>
                  <a:tcPr marL="57664" marR="57664" marT="21623" marB="21623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8936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Mode</a:t>
                      </a:r>
                      <a:endParaRPr sz="900"/>
                    </a:p>
                  </a:txBody>
                  <a:tcPr marL="57664" marR="57664" marT="21623" marB="21623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0" i="0" u="none" strike="noStrike" cap="none" dirty="0" err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Режим</a:t>
                      </a:r>
                      <a:r>
                        <a:rPr lang="en-US" sz="11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100" b="0" i="0" u="none" strike="noStrike" cap="none" dirty="0" err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отображения</a:t>
                      </a:r>
                      <a:endParaRPr sz="900"/>
                    </a:p>
                  </a:txBody>
                  <a:tcPr marL="57664" marR="57664" marT="21623" marB="21623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82768" y="122227"/>
            <a:ext cx="1970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КАРАНДАШ</a:t>
            </a:r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61"/>
          <p:cNvSpPr txBox="1"/>
          <p:nvPr/>
        </p:nvSpPr>
        <p:spPr>
          <a:xfrm>
            <a:off x="0" y="123184"/>
            <a:ext cx="5970005" cy="245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72" tIns="25729" rIns="51472" bIns="25729" anchor="t" anchorCtr="0">
            <a:noAutofit/>
          </a:bodyPr>
          <a:lstStyle/>
          <a:p>
            <a:pPr algn="ctr">
              <a:buClr>
                <a:schemeClr val="dk1"/>
              </a:buClr>
              <a:buSzPts val="2400"/>
            </a:pPr>
            <a:r>
              <a:rPr lang="en-US" sz="1400" b="1" i="1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Значение</a:t>
            </a:r>
            <a:r>
              <a:rPr lang="en-US" sz="1400" b="1" i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свойства</a:t>
            </a:r>
            <a:r>
              <a:rPr lang="en-US" sz="1400" b="1" i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i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Color</a:t>
            </a:r>
            <a:r>
              <a:rPr lang="en-US" sz="1400" b="1" i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определяет</a:t>
            </a:r>
            <a:r>
              <a:rPr lang="en-US" sz="1400" b="1" i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цвет</a:t>
            </a:r>
            <a:r>
              <a:rPr lang="en-US" sz="1400" b="1" i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линии</a:t>
            </a:r>
            <a:endParaRPr>
              <a:solidFill>
                <a:schemeClr val="bg1"/>
              </a:solidFill>
            </a:endParaRPr>
          </a:p>
        </p:txBody>
      </p:sp>
      <p:graphicFrame>
        <p:nvGraphicFramePr>
          <p:cNvPr id="486" name="Google Shape;486;p61"/>
          <p:cNvGraphicFramePr/>
          <p:nvPr/>
        </p:nvGraphicFramePr>
        <p:xfrm>
          <a:off x="168256" y="693731"/>
          <a:ext cx="5484407" cy="1968724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189726"/>
                <a:gridCol w="1365523"/>
                <a:gridCol w="1409220"/>
                <a:gridCol w="1519938"/>
              </a:tblGrid>
              <a:tr h="238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1" i="0" u="none" strike="noStrike" cap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Константа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Цвет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Константа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1" i="0" u="none" strike="noStrike" cap="none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Цвет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1632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0" i="0" u="none" strike="noStrike" cap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clBlack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0" i="0" u="none" strike="noStrike" cap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Черный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0" i="0" u="none" strike="noStrike" cap="none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clNavy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0" i="0" u="none" strike="noStrike" cap="none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Темно-синий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1632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0" i="0" u="none" strike="noStrike" cap="none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clSilver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0" i="0" u="none" strike="noStrike" cap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Серебристый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0" i="0" u="none" strike="noStrike" cap="none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clFuchsia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0" i="0" u="none" strike="noStrike" cap="none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Ярко-розовый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1632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0" i="0" u="none" strike="noStrike" cap="none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clMaroon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0" i="0" u="none" strike="noStrike" cap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Каштановый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0" i="0" u="none" strike="noStrike" cap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clPurple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0" i="0" u="none" strike="noStrike" cap="none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Розовый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1632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0" i="0" u="none" strike="noStrike" cap="none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clRed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0" i="0" u="none" strike="noStrike" cap="none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Красный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0" i="0" u="none" strike="noStrike" cap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clAqua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0" i="0" u="none" strike="noStrike" cap="none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Бирюзовый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1632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0" i="0" u="none" strike="noStrike" cap="none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clGreen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0" i="0" u="none" strike="noStrike" cap="none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Зеленый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0" i="0" u="none" strike="noStrike" cap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clTeal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0" i="0" u="none" strike="noStrike" cap="none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Зелено-голубой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1632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0" i="0" u="none" strike="noStrike" cap="none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clLime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0" i="0" u="none" strike="noStrike" cap="none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Салатный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0" i="0" u="none" strike="noStrike" cap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clWhite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0" i="0" u="none" strike="noStrike" cap="none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Белый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1632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0" i="0" u="none" strike="noStrike" cap="none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clOlive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0" i="0" u="none" strike="noStrike" cap="none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Оливковый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0" i="0" u="none" strike="noStrike" cap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clGray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0" i="0" u="none" strike="noStrike" cap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Серый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1632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0" i="0" u="none" strike="noStrike" cap="none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clBlue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0" i="0" u="none" strike="noStrike" cap="none">
                          <a:solidFill>
                            <a:schemeClr val="dk1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  <a:sym typeface="Arial"/>
                        </a:rPr>
                        <a:t>Синий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solidFill>
                          <a:schemeClr val="dk1"/>
                        </a:solidFill>
                        <a:latin typeface="Arial" pitchFamily="34" charset="0"/>
                        <a:ea typeface="Twentieth Century"/>
                        <a:cs typeface="Arial" pitchFamily="34" charset="0"/>
                        <a:sym typeface="Twentieth Century"/>
                      </a:endParaRPr>
                    </a:p>
                  </a:txBody>
                  <a:tcPr marL="57664" marR="57664" marT="21635" marB="2163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solidFill>
                          <a:schemeClr val="dk1"/>
                        </a:solidFill>
                        <a:latin typeface="Arial" pitchFamily="34" charset="0"/>
                        <a:ea typeface="Twentieth Century"/>
                        <a:cs typeface="Arial" pitchFamily="34" charset="0"/>
                        <a:sym typeface="Twentieth Century"/>
                      </a:endParaRPr>
                    </a:p>
                  </a:txBody>
                  <a:tcPr marL="57664" marR="57664" marT="21635" marB="2163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p62"/>
          <p:cNvSpPr txBox="1"/>
          <p:nvPr/>
        </p:nvSpPr>
        <p:spPr>
          <a:xfrm>
            <a:off x="158160" y="123184"/>
            <a:ext cx="5403435" cy="245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72" tIns="25729" rIns="51472" bIns="25729" anchor="t" anchorCtr="0">
            <a:noAutofit/>
          </a:bodyPr>
          <a:lstStyle/>
          <a:p>
            <a:pPr algn="ctr">
              <a:buClr>
                <a:schemeClr val="dk1"/>
              </a:buClr>
              <a:buSzPts val="2400"/>
            </a:pPr>
            <a:r>
              <a:rPr lang="en-US" sz="1400" b="1" i="1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Значение</a:t>
            </a:r>
            <a:r>
              <a:rPr lang="en-US" sz="1400" b="1" i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свойства</a:t>
            </a:r>
            <a:r>
              <a:rPr lang="en-US" sz="1400" b="1" i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i="1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Реn.Style</a:t>
            </a:r>
            <a:r>
              <a:rPr lang="en-US" sz="1400" b="1" i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определяет</a:t>
            </a:r>
            <a:r>
              <a:rPr lang="en-US" sz="1400" b="1" i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вид</a:t>
            </a:r>
            <a:r>
              <a:rPr lang="en-US" sz="1400" b="1" i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линии</a:t>
            </a:r>
            <a:endParaRPr b="1">
              <a:solidFill>
                <a:schemeClr val="bg1"/>
              </a:solidFill>
            </a:endParaRPr>
          </a:p>
        </p:txBody>
      </p:sp>
      <p:graphicFrame>
        <p:nvGraphicFramePr>
          <p:cNvPr id="493" name="Google Shape;493;p62"/>
          <p:cNvGraphicFramePr/>
          <p:nvPr/>
        </p:nvGraphicFramePr>
        <p:xfrm>
          <a:off x="158159" y="668499"/>
          <a:ext cx="5449466" cy="244068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544546"/>
                <a:gridCol w="3904920"/>
              </a:tblGrid>
              <a:tr h="27491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1" i="0" u="none" dirty="0" err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Константа</a:t>
                      </a:r>
                      <a:endParaRPr sz="900"/>
                    </a:p>
                  </a:txBody>
                  <a:tcPr marL="57664" marR="57664" marT="21635" marB="2163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1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Вид линии</a:t>
                      </a:r>
                      <a:endParaRPr sz="900"/>
                    </a:p>
                  </a:txBody>
                  <a:tcPr marL="57664" marR="57664" marT="21635" marB="2163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7415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0" i="0" u="none" dirty="0" err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psSolid</a:t>
                      </a:r>
                      <a:endParaRPr sz="900"/>
                    </a:p>
                  </a:txBody>
                  <a:tcPr marL="57664" marR="57664" marT="21635" marB="2163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Сплошная линия</a:t>
                      </a:r>
                      <a:endParaRPr sz="900"/>
                    </a:p>
                  </a:txBody>
                  <a:tcPr marL="57664" marR="57664" marT="21635" marB="2163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749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psDash</a:t>
                      </a:r>
                      <a:endParaRPr sz="900"/>
                    </a:p>
                  </a:txBody>
                  <a:tcPr marL="57664" marR="57664" marT="21635" marB="2163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Пунктирная линия, длинные штрихи</a:t>
                      </a:r>
                      <a:endParaRPr sz="900"/>
                    </a:p>
                  </a:txBody>
                  <a:tcPr marL="57664" marR="57664" marT="21635" marB="2163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749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psDot</a:t>
                      </a:r>
                      <a:endParaRPr sz="900"/>
                    </a:p>
                  </a:txBody>
                  <a:tcPr marL="57664" marR="57664" marT="21635" marB="2163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Пунктирная линия, короткие штрихи</a:t>
                      </a:r>
                      <a:endParaRPr sz="900"/>
                    </a:p>
                  </a:txBody>
                  <a:tcPr marL="57664" marR="57664" marT="21635" marB="2163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898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psDashDot</a:t>
                      </a:r>
                      <a:endParaRPr sz="900"/>
                    </a:p>
                  </a:txBody>
                  <a:tcPr marL="57664" marR="57664" marT="21635" marB="2163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Пунктирная линия, чередование длинного и короткого штрихов</a:t>
                      </a:r>
                      <a:endParaRPr sz="900"/>
                    </a:p>
                  </a:txBody>
                  <a:tcPr marL="57664" marR="57664" marT="21635" marB="2163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8938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psDashDotDot</a:t>
                      </a:r>
                      <a:endParaRPr sz="900"/>
                    </a:p>
                  </a:txBody>
                  <a:tcPr marL="57664" marR="57664" marT="21635" marB="2163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Пунктирная линия, чередование одного длинного и двух коротких штрихов</a:t>
                      </a:r>
                      <a:endParaRPr sz="900"/>
                    </a:p>
                  </a:txBody>
                  <a:tcPr marL="57664" marR="57664" marT="21635" marB="2163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6258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psClear</a:t>
                      </a:r>
                      <a:br>
                        <a:rPr lang="en-US" sz="11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900"/>
                    </a:p>
                  </a:txBody>
                  <a:tcPr marL="57664" marR="57664" marT="21635" marB="2163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1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Линия не отображается (используется, если не надо изображать границу области, например, прямоугольника)</a:t>
                      </a:r>
                      <a:endParaRPr sz="900"/>
                    </a:p>
                  </a:txBody>
                  <a:tcPr marL="57664" marR="57664" marT="21635" marB="2163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p63"/>
          <p:cNvSpPr txBox="1"/>
          <p:nvPr/>
        </p:nvSpPr>
        <p:spPr>
          <a:xfrm>
            <a:off x="96818" y="193665"/>
            <a:ext cx="5561595" cy="2478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72" tIns="25729" rIns="51472" bIns="25729" anchor="ctr" anchorCtr="0">
            <a:noAutofit/>
          </a:bodyPr>
          <a:lstStyle/>
          <a:p>
            <a:pPr>
              <a:buClr>
                <a:schemeClr val="dk1"/>
              </a:buClr>
              <a:buSzPts val="2400"/>
            </a:pPr>
            <a:r>
              <a:rPr lang="en-US" sz="1400" b="1" i="1" dirty="0" err="1">
                <a:solidFill>
                  <a:schemeClr val="bg1"/>
                </a:solidFill>
                <a:latin typeface="Tahoma"/>
                <a:ea typeface="Tahoma"/>
                <a:cs typeface="Tahoma"/>
                <a:sym typeface="Tahoma"/>
              </a:rPr>
              <a:t>Значение</a:t>
            </a:r>
            <a:r>
              <a:rPr lang="en-US" sz="1400" b="1" i="1" dirty="0">
                <a:solidFill>
                  <a:schemeClr val="bg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  <a:latin typeface="Tahoma"/>
                <a:ea typeface="Tahoma"/>
                <a:cs typeface="Tahoma"/>
                <a:sym typeface="Tahoma"/>
              </a:rPr>
              <a:t>свойства</a:t>
            </a:r>
            <a:r>
              <a:rPr lang="en-US" sz="1400" b="1" i="1" dirty="0">
                <a:solidFill>
                  <a:schemeClr val="bg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600" b="1" i="1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Реn.Mode</a:t>
            </a:r>
            <a:r>
              <a:rPr lang="en-US" sz="1600" b="1" i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  <a:latin typeface="Tahoma"/>
                <a:ea typeface="Tahoma"/>
                <a:cs typeface="Tahoma"/>
                <a:sym typeface="Tahoma"/>
              </a:rPr>
              <a:t>влияет</a:t>
            </a:r>
            <a:r>
              <a:rPr lang="en-US" sz="1400" b="1" i="1" dirty="0">
                <a:solidFill>
                  <a:schemeClr val="bg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  <a:latin typeface="Tahoma"/>
                <a:ea typeface="Tahoma"/>
                <a:cs typeface="Tahoma"/>
                <a:sym typeface="Tahoma"/>
              </a:rPr>
              <a:t>на</a:t>
            </a:r>
            <a:r>
              <a:rPr lang="en-US" sz="1400" b="1" i="1" dirty="0">
                <a:solidFill>
                  <a:schemeClr val="bg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  <a:latin typeface="Tahoma"/>
                <a:ea typeface="Tahoma"/>
                <a:cs typeface="Tahoma"/>
                <a:sym typeface="Tahoma"/>
              </a:rPr>
              <a:t>цвет</a:t>
            </a:r>
            <a:r>
              <a:rPr lang="en-US" sz="1400" b="1" i="1" dirty="0">
                <a:solidFill>
                  <a:schemeClr val="bg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400" b="1" i="1" dirty="0" err="1">
                <a:solidFill>
                  <a:schemeClr val="bg1"/>
                </a:solidFill>
                <a:latin typeface="Tahoma"/>
                <a:ea typeface="Tahoma"/>
                <a:cs typeface="Tahoma"/>
                <a:sym typeface="Tahoma"/>
              </a:rPr>
              <a:t>линии</a:t>
            </a:r>
            <a:endParaRPr b="1">
              <a:solidFill>
                <a:schemeClr val="bg1"/>
              </a:solidFill>
            </a:endParaRPr>
          </a:p>
        </p:txBody>
      </p:sp>
      <p:graphicFrame>
        <p:nvGraphicFramePr>
          <p:cNvPr id="499" name="Google Shape;499;p63"/>
          <p:cNvGraphicFramePr/>
          <p:nvPr/>
        </p:nvGraphicFramePr>
        <p:xfrm>
          <a:off x="168256" y="622293"/>
          <a:ext cx="5449466" cy="2337341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272272"/>
                <a:gridCol w="4177194"/>
              </a:tblGrid>
              <a:tr h="21632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Tahoma"/>
                        <a:buNone/>
                      </a:pPr>
                      <a:r>
                        <a:rPr lang="en-US" sz="1100" b="1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Константа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Tahoma"/>
                        <a:buNone/>
                      </a:pPr>
                      <a:r>
                        <a:rPr lang="en-US" sz="1100" b="1" i="0" u="none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Цвет линии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898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Tahoma"/>
                        <a:buNone/>
                      </a:pPr>
                      <a:r>
                        <a:rPr lang="en-US" sz="1100" b="0" i="0" u="none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pmBlack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Tahoma"/>
                        <a:buNone/>
                      </a:pPr>
                      <a:r>
                        <a:rPr lang="en-US" sz="1100" b="0" i="0" u="none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Черный, не зависит от значения свойства Pen. Color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8938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Tahoma"/>
                        <a:buNone/>
                      </a:pPr>
                      <a:r>
                        <a:rPr lang="en-US" sz="11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pmWhite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Tahoma"/>
                        <a:buNone/>
                      </a:pPr>
                      <a:r>
                        <a:rPr lang="en-US" sz="1100" b="0" i="0" u="none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Белый, не зависит от значения свойства Pen. Color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8938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Tahoma"/>
                        <a:buNone/>
                      </a:pPr>
                      <a:r>
                        <a:rPr lang="en-US" sz="1100" b="0" i="0" u="none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pmCopy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Tahoma"/>
                        <a:buNone/>
                      </a:pPr>
                      <a:r>
                        <a:rPr lang="en-US" sz="1100" b="0" i="0" u="none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Цвет линии определяется значением свойства Pen . Color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898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Tahoma"/>
                        <a:buNone/>
                      </a:pPr>
                      <a:r>
                        <a:rPr lang="en-US" sz="1100" b="0" i="0" u="none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pmNotCopy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Tahoma"/>
                        <a:buNone/>
                      </a:pPr>
                      <a:r>
                        <a:rPr lang="en-US" sz="1100" b="0" i="0" u="none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Цвет линии является инверсным по отношению к значению свойства Pen. Color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6258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Tahoma"/>
                        <a:buNone/>
                      </a:pPr>
                      <a:r>
                        <a:rPr lang="en-US" sz="11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pmNot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Tahoma"/>
                        <a:buNone/>
                      </a:pPr>
                      <a:r>
                        <a:rPr lang="en-US" sz="11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Цвет</a:t>
                      </a:r>
                      <a:r>
                        <a:rPr lang="en-US" sz="11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 </a:t>
                      </a:r>
                      <a:r>
                        <a:rPr lang="en-US" sz="11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точки</a:t>
                      </a:r>
                      <a:r>
                        <a:rPr lang="en-US" sz="11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 </a:t>
                      </a:r>
                      <a:r>
                        <a:rPr lang="en-US" sz="11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линии</a:t>
                      </a:r>
                      <a:r>
                        <a:rPr lang="en-US" sz="11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 </a:t>
                      </a:r>
                      <a:r>
                        <a:rPr lang="en-US" sz="11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определяется</a:t>
                      </a:r>
                      <a:r>
                        <a:rPr lang="en-US" sz="11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 </a:t>
                      </a:r>
                      <a:r>
                        <a:rPr lang="en-US" sz="11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как</a:t>
                      </a:r>
                      <a:r>
                        <a:rPr lang="en-US" sz="11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 </a:t>
                      </a:r>
                      <a:r>
                        <a:rPr lang="en-US" sz="11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инверсный</a:t>
                      </a:r>
                      <a:r>
                        <a:rPr lang="en-US" sz="11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 </a:t>
                      </a:r>
                      <a:r>
                        <a:rPr lang="en-US" sz="11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по</a:t>
                      </a:r>
                      <a:r>
                        <a:rPr lang="en-US" sz="11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 </a:t>
                      </a:r>
                      <a:r>
                        <a:rPr lang="en-US" sz="11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отношению</a:t>
                      </a:r>
                      <a:r>
                        <a:rPr lang="en-US" sz="11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 к </a:t>
                      </a:r>
                      <a:r>
                        <a:rPr lang="en-US" sz="11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цвету</a:t>
                      </a:r>
                      <a:r>
                        <a:rPr lang="en-US" sz="11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 </a:t>
                      </a:r>
                      <a:r>
                        <a:rPr lang="en-US" sz="11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точки</a:t>
                      </a:r>
                      <a:r>
                        <a:rPr lang="en-US" sz="11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 </a:t>
                      </a:r>
                      <a:r>
                        <a:rPr lang="en-US" sz="11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холста</a:t>
                      </a:r>
                      <a:r>
                        <a:rPr lang="en-US" sz="11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, в </a:t>
                      </a:r>
                      <a:r>
                        <a:rPr lang="en-US" sz="11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которую</a:t>
                      </a:r>
                      <a:r>
                        <a:rPr lang="en-US" sz="11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 </a:t>
                      </a:r>
                      <a:r>
                        <a:rPr lang="en-US" sz="11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выводится</a:t>
                      </a:r>
                      <a:r>
                        <a:rPr lang="en-US" sz="11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 </a:t>
                      </a:r>
                      <a:r>
                        <a:rPr lang="en-US" sz="11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точка</a:t>
                      </a:r>
                      <a:r>
                        <a:rPr lang="en-US" sz="1100" b="0" i="0" u="none" dirty="0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 </a:t>
                      </a:r>
                      <a:r>
                        <a:rPr lang="en-US" sz="1100" b="0" i="0" u="none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Tahoma"/>
                          <a:cs typeface="Arial" pitchFamily="34" charset="0"/>
                          <a:sym typeface="Tahoma"/>
                        </a:rPr>
                        <a:t>линии</a:t>
                      </a:r>
                      <a:endParaRPr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64" marR="57664" marT="21635" marB="2163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500" name="Google Shape;500;p63"/>
          <p:cNvSpPr txBox="1"/>
          <p:nvPr/>
        </p:nvSpPr>
        <p:spPr>
          <a:xfrm>
            <a:off x="1281289" y="3026273"/>
            <a:ext cx="156157" cy="173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72" tIns="25729" rIns="51472" bIns="25729" anchor="ctr" anchorCtr="0">
            <a:noAutofit/>
          </a:bodyPr>
          <a:lstStyle/>
          <a:p>
            <a:pPr>
              <a:buClr>
                <a:schemeClr val="dk1"/>
              </a:buClr>
              <a:buSzPts val="1800"/>
            </a:pPr>
            <a:r>
              <a:rPr lang="en-US" sz="1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d23599bc404a5ee5f15768d93684bb5374f304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933</TotalTime>
  <Words>683</Words>
  <Application>Microsoft Office PowerPoint</Application>
  <PresentationFormat>Произвольный</PresentationFormat>
  <Paragraphs>187</Paragraphs>
  <Slides>19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Calibri</vt:lpstr>
      <vt:lpstr>Tahoma</vt:lpstr>
      <vt:lpstr>Times New Roman</vt:lpstr>
      <vt:lpstr>Twentieth Century</vt:lpstr>
      <vt:lpstr>Wingdings</vt:lpstr>
      <vt:lpstr>Office Theme</vt:lpstr>
      <vt:lpstr>  Информатика  и ИТ</vt:lpstr>
      <vt:lpstr>Вы закрепите: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 закрепили:</vt:lpstr>
      <vt:lpstr>Задание для самостоятельной работы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Закирова Ф.М</dc:creator>
  <cp:lastModifiedBy>Закирова Ф.М</cp:lastModifiedBy>
  <cp:revision>195</cp:revision>
  <dcterms:created xsi:type="dcterms:W3CDTF">2020-04-13T08:05:16Z</dcterms:created>
  <dcterms:modified xsi:type="dcterms:W3CDTF">2021-04-02T02:49:59Z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