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21"/>
  </p:notesMasterIdLst>
  <p:sldIdLst>
    <p:sldId id="375" r:id="rId2"/>
    <p:sldId id="257" r:id="rId3"/>
    <p:sldId id="354" r:id="rId4"/>
    <p:sldId id="369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6" r:id="rId14"/>
    <p:sldId id="371" r:id="rId15"/>
    <p:sldId id="372" r:id="rId16"/>
    <p:sldId id="373" r:id="rId17"/>
    <p:sldId id="374" r:id="rId18"/>
    <p:sldId id="376" r:id="rId19"/>
    <p:sldId id="274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787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B5FAD-CC35-425E-8250-CAD7FB8089D9}" type="datetimeFigureOut">
              <a:rPr lang="ru-RU" smtClean="0"/>
              <a:pPr/>
              <a:t>02.04.2021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1C51-CA87-432F-946F-9AD700D70F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554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6919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0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510" name="Google Shape;51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6957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11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517" name="Google Shape;51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27385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4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535" name="Google Shape;53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9294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47" name="Google Shape;4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2526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47" name="Google Shape;4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1036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4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72" name="Google Shape;4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352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77" name="Google Shape;47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2062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6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83" name="Google Shape;48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569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7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90" name="Google Shape;49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4966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8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496" name="Google Shape;49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14290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9:notes"/>
          <p:cNvSpPr txBox="1">
            <a:spLocks noGrp="1"/>
          </p:cNvSpPr>
          <p:nvPr>
            <p:ph type="body" idx="1"/>
          </p:nvPr>
        </p:nvSpPr>
        <p:spPr>
          <a:xfrm>
            <a:off x="576580" y="1561584"/>
            <a:ext cx="4612640" cy="1277660"/>
          </a:xfrm>
          <a:prstGeom prst="rect">
            <a:avLst/>
          </a:prstGeom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/>
          </a:p>
        </p:txBody>
      </p:sp>
      <p:sp>
        <p:nvSpPr>
          <p:cNvPr id="504" name="Google Shape;50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909763" y="404813"/>
            <a:ext cx="1946275" cy="1095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325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Пустой слайд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6"/>
          <p:cNvSpPr txBox="1">
            <a:spLocks noGrp="1"/>
          </p:cNvSpPr>
          <p:nvPr>
            <p:ph type="dt" idx="10"/>
          </p:nvPr>
        </p:nvSpPr>
        <p:spPr>
          <a:xfrm>
            <a:off x="3631653" y="2783661"/>
            <a:ext cx="1297305" cy="17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ftr" idx="11"/>
          </p:nvPr>
        </p:nvSpPr>
        <p:spPr>
          <a:xfrm>
            <a:off x="432435" y="2783661"/>
            <a:ext cx="3155174" cy="17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sldNum" idx="12"/>
          </p:nvPr>
        </p:nvSpPr>
        <p:spPr>
          <a:xfrm>
            <a:off x="4972002" y="2783661"/>
            <a:ext cx="361363" cy="17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7847" r="17847"/>
          <a:stretch>
            <a:fillRect/>
          </a:stretch>
        </p:blipFill>
        <p:spPr>
          <a:xfrm>
            <a:off x="4899124" y="2414513"/>
            <a:ext cx="772386" cy="80931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47676" y="1190377"/>
            <a:ext cx="4783496" cy="180946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lnSpc>
                <a:spcPts val="1954"/>
              </a:lnSpc>
              <a:spcBef>
                <a:spcPts val="11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Работа с графикой в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Delphi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Графические возможности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Delphi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Объекты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Image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Shape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Свойства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Pixels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Инструменты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MoveTo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LineTo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b="1" spc="5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b="1" dirty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74588" y="1122929"/>
            <a:ext cx="344044" cy="7875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74588" y="1982465"/>
            <a:ext cx="344044" cy="100811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77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4"/>
          <p:cNvSpPr txBox="1"/>
          <p:nvPr/>
        </p:nvSpPr>
        <p:spPr>
          <a:xfrm>
            <a:off x="96818" y="193665"/>
            <a:ext cx="5555868" cy="1267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pPr algn="ctr">
              <a:buClr>
                <a:srgbClr val="FF0066"/>
              </a:buClr>
              <a:buSzPts val="2800"/>
            </a:pPr>
            <a:r>
              <a:rPr lang="en-US" sz="16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Кисть</a:t>
            </a:r>
            <a:r>
              <a:rPr lang="en-US" sz="1400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/>
            </a:r>
            <a:br>
              <a:rPr lang="en-US" sz="1400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</a:br>
            <a:endParaRPr sz="1100">
              <a:solidFill>
                <a:srgbClr val="FF0066"/>
              </a:solidFill>
              <a:latin typeface="Arial" pitchFamily="34" charset="0"/>
              <a:ea typeface="Arial"/>
              <a:cs typeface="Arial" pitchFamily="34" charset="0"/>
              <a:sym typeface="Arial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Кисть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b="1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(</a:t>
            </a:r>
            <a:r>
              <a:rPr lang="en-US" sz="1400" b="1" dirty="0" err="1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canvas.Brush</a:t>
            </a:r>
            <a:r>
              <a:rPr lang="en-US" sz="1400" b="1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)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используется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методами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обеспечивающими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вычерчивание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замкнутых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областей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, 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например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геометрических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фигур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для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заливки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(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закрашивания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)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этих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областей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.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Кисть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как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объект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обладает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двумя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свойствами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: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7" name="Google Shape;507;p64"/>
          <p:cNvGraphicFramePr/>
          <p:nvPr/>
        </p:nvGraphicFramePr>
        <p:xfrm>
          <a:off x="168256" y="1908177"/>
          <a:ext cx="5484415" cy="88556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07239"/>
                <a:gridCol w="4277176"/>
              </a:tblGrid>
              <a:tr h="37931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1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Свойство</a:t>
                      </a:r>
                      <a:endParaRPr sz="900"/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1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Определяет</a:t>
                      </a:r>
                      <a:endParaRPr sz="900"/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062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Color</a:t>
                      </a:r>
                      <a:endParaRPr sz="11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Style</a:t>
                      </a:r>
                      <a:endParaRPr sz="900"/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Цвет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закрашивания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замкнутой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области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endParaRPr sz="1100" b="0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Стиль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(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тип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) 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заполнения</a:t>
                      </a:r>
                      <a:r>
                        <a:rPr lang="en-US" sz="13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en-US" sz="13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области</a:t>
                      </a:r>
                      <a:endParaRPr sz="900"/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5"/>
          <p:cNvSpPr txBox="1"/>
          <p:nvPr/>
        </p:nvSpPr>
        <p:spPr>
          <a:xfrm>
            <a:off x="311132" y="0"/>
            <a:ext cx="5026040" cy="418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Значения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свойства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Brush.Style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определяют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тип</a:t>
            </a: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закрашивания</a:t>
            </a:r>
            <a:endParaRPr sz="12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3" name="Google Shape;513;p65"/>
          <p:cNvGraphicFramePr/>
          <p:nvPr>
            <p:extLst>
              <p:ext uri="{D42A27DB-BD31-4B8C-83A1-F6EECF244321}">
                <p14:modId xmlns:p14="http://schemas.microsoft.com/office/powerpoint/2010/main" val="1105072283"/>
              </p:ext>
            </p:extLst>
          </p:nvPr>
        </p:nvGraphicFramePr>
        <p:xfrm>
          <a:off x="249251" y="596094"/>
          <a:ext cx="5221236" cy="246649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444445"/>
                <a:gridCol w="3776791"/>
              </a:tblGrid>
              <a:tr h="2163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1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Константа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1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Тип заполнения (заливки) области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bsSolid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Сплошная заливка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bsClear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Область не закрашивается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bsHorizontal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Горизонтальная штриховка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bsVertical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Вертикальная штриховка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bsFDiagonal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Диагональная штриховка с наклоном линий вперед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bsBDiagonal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Диагональная штриховка с наклоном линий назад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bsCross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Горизонтально-вертикальная штриховка, в клетку</a:t>
                      </a:r>
                      <a:endParaRPr sz="90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bsDiagCross</a:t>
                      </a:r>
                      <a:endParaRPr sz="900"/>
                    </a:p>
                  </a:txBody>
                  <a:tcPr marL="57664" marR="57664" marT="21623" marB="21623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Диагональная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штриховка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, в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клетку</a:t>
                      </a:r>
                      <a:endParaRPr sz="900" dirty="0"/>
                    </a:p>
                  </a:txBody>
                  <a:tcPr marL="57664" marR="57664" marT="21623" marB="21623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14" name="Google Shape;514;p65" descr="2"/>
          <p:cNvSpPr txBox="1"/>
          <p:nvPr/>
        </p:nvSpPr>
        <p:spPr>
          <a:xfrm>
            <a:off x="-1936948" y="3095376"/>
            <a:ext cx="1795806" cy="820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66" descr="2"/>
          <p:cNvSpPr txBox="1"/>
          <p:nvPr/>
        </p:nvSpPr>
        <p:spPr>
          <a:xfrm>
            <a:off x="1984997" y="1212312"/>
            <a:ext cx="1795806" cy="820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0" name="Google Shape;520;p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3799" y="1077110"/>
            <a:ext cx="4085109" cy="1877807"/>
          </a:xfrm>
          <a:prstGeom prst="rect">
            <a:avLst/>
          </a:prstGeom>
          <a:noFill/>
          <a:ln>
            <a:noFill/>
          </a:ln>
        </p:spPr>
      </p:pic>
      <p:sp>
        <p:nvSpPr>
          <p:cNvPr id="521" name="Google Shape;521;p66"/>
          <p:cNvSpPr txBox="1"/>
          <p:nvPr/>
        </p:nvSpPr>
        <p:spPr>
          <a:xfrm>
            <a:off x="340343" y="225337"/>
            <a:ext cx="5130160" cy="24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chemeClr val="dk1"/>
              </a:buClr>
              <a:buSzPts val="2800"/>
            </a:pPr>
            <a:r>
              <a:rPr lang="en-US" sz="1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Пример</a:t>
            </a:r>
            <a:r>
              <a:rPr lang="en-US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стилей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заполнения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областей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69"/>
          <p:cNvSpPr txBox="1"/>
          <p:nvPr/>
        </p:nvSpPr>
        <p:spPr>
          <a:xfrm>
            <a:off x="113114" y="122227"/>
            <a:ext cx="5555868" cy="965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pPr algn="ctr">
              <a:buClr>
                <a:srgbClr val="FF0066"/>
              </a:buClr>
              <a:buSzPts val="2800"/>
            </a:pP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Свойства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объекта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TFont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/>
            </a:r>
            <a:br>
              <a:rPr lang="en-US" b="1" dirty="0">
                <a:solidFill>
                  <a:schemeClr val="bg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</a:br>
            <a:endParaRPr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Шрифт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определяется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значением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свойства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b="1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Font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объекта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b="1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canvas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. </a:t>
            </a:r>
            <a:endParaRPr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Свойство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b="1" dirty="0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Font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представляет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собой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объект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типа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r>
              <a:rPr lang="en-US" sz="1400" b="1" dirty="0" err="1">
                <a:solidFill>
                  <a:srgbClr val="FF0066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TFont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.</a:t>
            </a:r>
            <a:r>
              <a:rPr lang="en-US" sz="1100" dirty="0">
                <a:solidFill>
                  <a:schemeClr val="dk1"/>
                </a:solidFill>
                <a:latin typeface="Arial" pitchFamily="34" charset="0"/>
                <a:ea typeface="Tahoma"/>
                <a:cs typeface="Arial" pitchFamily="34" charset="0"/>
                <a:sym typeface="Tahoma"/>
              </a:rPr>
              <a:t> 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38" name="Google Shape;538;p69"/>
          <p:cNvGraphicFramePr/>
          <p:nvPr/>
        </p:nvGraphicFramePr>
        <p:xfrm>
          <a:off x="158160" y="1136448"/>
          <a:ext cx="5403436" cy="205629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99005"/>
                <a:gridCol w="4404431"/>
              </a:tblGrid>
              <a:tr h="1877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ahoma"/>
                        <a:buNone/>
                      </a:pPr>
                      <a:r>
                        <a:rPr lang="en-US" sz="900" b="1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Свойство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ahoma"/>
                        <a:buNone/>
                      </a:pPr>
                      <a:r>
                        <a:rPr lang="en-US" sz="900" b="1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Определяет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5753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ahoma"/>
                        <a:buNone/>
                      </a:pP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Name 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ahoma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Используемый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шрифт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. В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качестве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значения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следует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использовать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название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шрифта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,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например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Arial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4316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Size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Размер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шрифта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в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пунктах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(points).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Пункт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—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это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единица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измерения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размера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шрифта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,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используемая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в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полиграфии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.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Один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пункт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равен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1/72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дюйма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2708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Style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Стиль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начертания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символов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.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Константы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: 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fsBold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(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полужирный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),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fsltalic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(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курсив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), </a:t>
                      </a:r>
                      <a:r>
                        <a:rPr lang="en-US" sz="900" b="0" i="1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f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sUnderline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(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подчеркнутый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), f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sStrikeOut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(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перечеркнутый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).</a:t>
                      </a:r>
                      <a:b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</a:b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Можно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комбинировать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необходимые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стили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.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Например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, 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Объект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. Canvas . Font . Style : = [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fsBold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,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fs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Italic]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8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Цвет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символов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. В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качестве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значения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можно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использовать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константу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типа</a:t>
                      </a:r>
                      <a:r>
                        <a:rPr lang="en-US" sz="9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 </a:t>
                      </a:r>
                      <a:r>
                        <a:rPr lang="en-US" sz="9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Tcolor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002" y="1315791"/>
            <a:ext cx="3921651" cy="749550"/>
          </a:xfrm>
          <a:prstGeom prst="rect">
            <a:avLst/>
          </a:prstGeom>
          <a:noFill/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47774" y="1554223"/>
            <a:ext cx="3561756" cy="170355"/>
            <a:chOff x="4950" y="4543"/>
            <a:chExt cx="5706" cy="567"/>
          </a:xfrm>
        </p:grpSpPr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9096" y="4543"/>
              <a:ext cx="1560" cy="375"/>
            </a:xfrm>
            <a:prstGeom prst="rect">
              <a:avLst/>
            </a:prstGeom>
            <a:solidFill>
              <a:srgbClr val="FFFFFF"/>
            </a:solidFill>
            <a:ln w="571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514807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9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закладка</a:t>
              </a:r>
              <a:endParaRPr lang="ru-RU" sz="1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 rot="10800000">
              <a:off x="4950" y="4830"/>
              <a:ext cx="4073" cy="280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53" name="AutoShape 5"/>
          <p:cNvSpPr>
            <a:spLocks noChangeShapeType="1"/>
          </p:cNvSpPr>
          <p:nvPr/>
        </p:nvSpPr>
        <p:spPr bwMode="auto">
          <a:xfrm rot="10800000">
            <a:off x="3246140" y="1860918"/>
            <a:ext cx="1589177" cy="170352"/>
          </a:xfrm>
          <a:prstGeom prst="bentConnector3">
            <a:avLst>
              <a:gd name="adj1" fmla="val 9515"/>
            </a:avLst>
          </a:prstGeom>
          <a:noFill/>
          <a:ln w="28575">
            <a:solidFill>
              <a:srgbClr val="C00000"/>
            </a:solidFill>
            <a:miter lim="800000"/>
            <a:headEnd/>
            <a:tailEnd type="triangle" w="med" len="med"/>
          </a:ln>
        </p:spPr>
        <p:txBody>
          <a:bodyPr vert="horz" wrap="square" lIns="51481" tIns="25740" rIns="51481" bIns="2574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653697" y="2065341"/>
            <a:ext cx="908101" cy="11266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51481" tIns="25740" rIns="51481" bIns="25740" numCol="1" anchor="t" anchorCtr="0" compatLnSpc="1">
            <a:prstTxWarp prst="textNoShape">
              <a:avLst/>
            </a:prstTxWarp>
          </a:bodyPr>
          <a:lstStyle/>
          <a:p>
            <a:pPr defTabSz="514807" fontAlgn="base">
              <a:spcBef>
                <a:spcPct val="0"/>
              </a:spcBef>
              <a:spcAft>
                <a:spcPct val="0"/>
              </a:spcAft>
            </a:pPr>
            <a:r>
              <a:rPr lang="ru-RU" sz="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компонент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58597" y="668452"/>
            <a:ext cx="5266985" cy="4828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Они находятся в закладке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Additional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компонент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Shape</a:t>
            </a: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(круг, треугольник, квадрат)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16323"/>
            <a:ext cx="104032" cy="3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3193" y="133855"/>
            <a:ext cx="5539415" cy="267426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indent="253829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Создание рисунков с помощью графических примитивов</a:t>
            </a:r>
            <a:endParaRPr lang="ru-RU" sz="1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58597" y="464030"/>
            <a:ext cx="5403200" cy="106764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stCircle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	– круг;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stEllipse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эллипс;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stRectangle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прямоугольник;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stRoundRect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прямоугольник с закруглёнными углами;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stRoundSquare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квадрат с закруглёнными углами;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57404" lvl="1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en-US" sz="11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stSquare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квадрат.</a:t>
            </a:r>
            <a:endParaRPr lang="ru-RU" sz="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6433" y="123325"/>
            <a:ext cx="4812935" cy="298204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indent="253829" fontAlgn="base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ru-RU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Список графических примитивов:</a:t>
            </a:r>
            <a:endParaRPr lang="ru-RU" sz="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68586" y="1550987"/>
            <a:ext cx="2848417" cy="115997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indent="253829" eaLnBrk="0" fontAlgn="base" hangingPunct="0">
              <a:spcBef>
                <a:spcPct val="0"/>
              </a:spcBef>
              <a:spcAft>
                <a:spcPct val="0"/>
              </a:spcAft>
              <a:tabLst>
                <a:tab pos="1469346" algn="l"/>
              </a:tabLst>
            </a:pP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Все графические примитивы располагаются в выделенной прямоугольной области. Изменяя её размеры, мы автоматически изменяем размеры графического примитива. </a:t>
            </a: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1550987"/>
            <a:ext cx="1119382" cy="162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525578" y="1622425"/>
            <a:ext cx="1143008" cy="15293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defTabSz="514807"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списке нет отрезков, хотя на иконке присутствует треугольник. Горизонтальные и вертикальные отрезки можно получить из прямоугольников, уменьшив высоту или длину до нужного значения.</a:t>
            </a:r>
            <a:endParaRPr 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3192" y="770664"/>
            <a:ext cx="2860518" cy="7906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658703" algn="l"/>
                <a:tab pos="1723174" algn="l"/>
                <a:tab pos="2077998" algn="l"/>
              </a:tabLst>
            </a:pP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Параметр </a:t>
            </a: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Pen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имеет четыре подпараметра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58703" algn="l"/>
                <a:tab pos="1723174" algn="l"/>
                <a:tab pos="2077998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Color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цвет контура, выбираем как обычно;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58703" algn="l"/>
                <a:tab pos="1723174" algn="l"/>
                <a:tab pos="2077998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Mode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58703" algn="l"/>
                <a:tab pos="1723174" algn="l"/>
                <a:tab pos="2077998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Style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стиль линии, запомни: </a:t>
            </a:r>
          </a:p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58703" algn="l"/>
                <a:tab pos="1723174" algn="l"/>
                <a:tab pos="2077998" algn="l"/>
              </a:tabLst>
            </a:pPr>
            <a:r>
              <a:rPr lang="en-US" sz="800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psSolid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сплошная линия; 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algn="just" defTabSz="514807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58703" algn="l"/>
                <a:tab pos="1723174" algn="l"/>
                <a:tab pos="2077998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Width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толщина линии.</a:t>
            </a:r>
            <a:endParaRPr 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4003" y="89255"/>
            <a:ext cx="5403200" cy="396692"/>
          </a:xfrm>
          <a:prstGeom prst="rect">
            <a:avLst/>
          </a:prstGeom>
        </p:spPr>
        <p:txBody>
          <a:bodyPr wrap="square" lIns="51481" tIns="25740" rIns="51481" bIns="25740">
            <a:spAutoFit/>
          </a:bodyPr>
          <a:lstStyle/>
          <a:p>
            <a:pPr indent="253829" algn="ctr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tabLst>
                <a:tab pos="658703" algn="l"/>
                <a:tab pos="1723174" algn="l"/>
                <a:tab pos="2077998" algn="l"/>
              </a:tabLst>
            </a:pPr>
            <a:r>
              <a:rPr lang="ru-RU" sz="1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Каждый графический примитив имеет контур и внутреннюю заливку:</a:t>
            </a:r>
            <a:endParaRPr lang="ru-RU" sz="7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7774" y="1486144"/>
            <a:ext cx="1141148" cy="165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4812" y="1765300"/>
            <a:ext cx="948545" cy="1374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9646" y="1520214"/>
            <a:ext cx="1141148" cy="1653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336950" y="566241"/>
            <a:ext cx="2288412" cy="2366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51481" tIns="25740" rIns="51481" bIns="2574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2. Заливка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параметр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Brush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019115" y="838804"/>
            <a:ext cx="2678898" cy="421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defTabSz="514807" fontAlgn="base">
              <a:spcBef>
                <a:spcPct val="0"/>
              </a:spcBef>
              <a:spcAft>
                <a:spcPct val="0"/>
              </a:spcAft>
              <a:tabLst>
                <a:tab pos="2330933" algn="l"/>
              </a:tabLst>
            </a:pP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Параметр </a:t>
            </a: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Brush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имеет два подпараметра: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2330933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Color 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– цвет</a:t>
            </a:r>
            <a:endParaRPr lang="ru-RU" sz="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tabLst>
                <a:tab pos="2330933" algn="l"/>
              </a:tabLst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Style</a:t>
            </a:r>
            <a:r>
              <a:rPr lang="ru-RU" sz="8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– стиль заливки</a:t>
            </a:r>
            <a:endParaRPr 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550855"/>
            <a:ext cx="2626789" cy="2366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51481" tIns="25740" rIns="51481" bIns="25740">
            <a:spAutoFit/>
          </a:bodyPr>
          <a:lstStyle/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658703" algn="l"/>
                <a:tab pos="1723174" algn="l"/>
                <a:tab pos="2077998" algn="l"/>
              </a:tabLst>
            </a:pPr>
            <a:r>
              <a:rPr lang="ru-RU" sz="12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Контур – параметр </a:t>
            </a:r>
            <a:r>
              <a:rPr lang="en-US" sz="1200" b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Pen</a:t>
            </a: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68256" y="622293"/>
            <a:ext cx="5448605" cy="21140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defTabSz="514807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 выставлении графических примитивов, являющихся вариантами </a:t>
            </a:r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Shape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все они на форме располагаются в порядке создания. Для изменения порядка нужно выполнить следующие действия:</a:t>
            </a:r>
            <a:endParaRPr lang="ru-RU" sz="8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вызвать контекстное меню на объекте;</a:t>
            </a:r>
            <a:endParaRPr lang="ru-RU" sz="7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из полученного списка выбрать строку </a:t>
            </a: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Control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lang="ru-RU" sz="7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из появившегося списка: </a:t>
            </a:r>
            <a:endParaRPr lang="ru-RU" sz="7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Bring to Front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	– на передний план,</a:t>
            </a:r>
            <a:endParaRPr lang="ru-RU" sz="700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Send to Back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– на задний план.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 dirty="0" err="1"/>
              <a:t>Вы</a:t>
            </a:r>
            <a:r>
              <a:rPr spc="-45" dirty="0"/>
              <a:t> </a:t>
            </a:r>
            <a:r>
              <a:rPr lang="ru-RU" spc="5" dirty="0" smtClean="0"/>
              <a:t>закрепили</a:t>
            </a:r>
            <a:r>
              <a:rPr spc="5" dirty="0" smtClean="0"/>
              <a:t>:</a:t>
            </a:r>
            <a:endParaRPr spc="5" dirty="0"/>
          </a:p>
        </p:txBody>
      </p:sp>
      <p:sp>
        <p:nvSpPr>
          <p:cNvPr id="8" name="Ромб 7"/>
          <p:cNvSpPr/>
          <p:nvPr/>
        </p:nvSpPr>
        <p:spPr>
          <a:xfrm>
            <a:off x="578644" y="978913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578644" y="2121921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134188" y="1476129"/>
            <a:ext cx="4429156" cy="502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каком месте панели объектов расположен объект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Image?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50148" y="978913"/>
            <a:ext cx="2780377" cy="2975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 работать с графикой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Delphi?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Ромб 11"/>
          <p:cNvSpPr/>
          <p:nvPr/>
        </p:nvSpPr>
        <p:spPr>
          <a:xfrm>
            <a:off x="578644" y="155041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150148" y="2121921"/>
            <a:ext cx="2847383" cy="2975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Какую функцию выполняет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RGB?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6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2570" y="622293"/>
            <a:ext cx="4994555" cy="48287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  <a:spAutoFit/>
          </a:bodyPr>
          <a:lstStyle/>
          <a:p>
            <a:pPr indent="253829" defTabSz="514807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Задание: </a:t>
            </a:r>
            <a:endParaRPr lang="ru-RU" sz="7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indent="253829" defTabSz="51480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Повторить пройденный материал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сьемки\рисунок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1606553"/>
            <a:ext cx="1751543" cy="1638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Вы</a:t>
            </a:r>
            <a:r>
              <a:rPr spc="-45" dirty="0" smtClean="0"/>
              <a:t> </a:t>
            </a:r>
            <a:r>
              <a:rPr lang="ru-RU" spc="5" smtClean="0"/>
              <a:t>закрепите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4" name="Ромб 13"/>
          <p:cNvSpPr/>
          <p:nvPr/>
        </p:nvSpPr>
        <p:spPr>
          <a:xfrm>
            <a:off x="578644" y="978913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омб 14"/>
          <p:cNvSpPr/>
          <p:nvPr/>
        </p:nvSpPr>
        <p:spPr>
          <a:xfrm>
            <a:off x="578644" y="2121921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134188" y="1476129"/>
            <a:ext cx="4429156" cy="502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каком месте панели объектов расположен объект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Image?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50148" y="978913"/>
            <a:ext cx="2818849" cy="2975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 работают с графикой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Delphi?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Ромб 17"/>
          <p:cNvSpPr/>
          <p:nvPr/>
        </p:nvSpPr>
        <p:spPr>
          <a:xfrm>
            <a:off x="578644" y="155041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150148" y="2121921"/>
            <a:ext cx="2847383" cy="2975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Какую функцию выполняет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RGB?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7"/>
          <p:cNvSpPr txBox="1"/>
          <p:nvPr/>
        </p:nvSpPr>
        <p:spPr>
          <a:xfrm>
            <a:off x="168256" y="122227"/>
            <a:ext cx="5500726" cy="25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rgbClr val="30ACEC"/>
              </a:buClr>
              <a:buSzPts val="3200"/>
            </a:pP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Графические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возможности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Delphi</a:t>
            </a:r>
            <a:r>
              <a:rPr lang="en-US" b="1" dirty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b="1" dirty="0">
                <a:solidFill>
                  <a:srgbClr val="00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>
              <a:buClr>
                <a:schemeClr val="dk1"/>
              </a:buClr>
              <a:buSzPts val="2400"/>
            </a:pP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Delphi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позволяет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программисту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разрабатывать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программы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которые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могут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выводить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графику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: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схемы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чертежи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иллюстрации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</a:t>
            </a:r>
            <a:b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</a:br>
            <a:endParaRPr sz="120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dk1"/>
              </a:buClr>
              <a:buSzPts val="2400"/>
            </a:pP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Программа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выводит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графику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i="1" dirty="0" err="1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поверхность</a:t>
            </a:r>
            <a:r>
              <a:rPr lang="en-US" sz="1200" i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формы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или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компонента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Image).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Поверхности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соответствует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свойство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canvas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того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чтобы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вывести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поверхность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графический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элемент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прямую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линию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окружность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прямоугольник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и т. д.),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необходимо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применить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к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свойству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canvas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этого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соответствующий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метод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endParaRPr sz="120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dk1"/>
              </a:buClr>
              <a:buSzPts val="2400"/>
            </a:pP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Например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вычерчивания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в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окне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программы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прямоугольника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задается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команда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:</a:t>
            </a:r>
            <a:endParaRPr sz="120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chemeClr val="dk1"/>
              </a:buClr>
              <a:buSzPts val="2400"/>
            </a:pP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	      </a:t>
            </a:r>
            <a:r>
              <a:rPr lang="en-US" sz="1600" b="1" dirty="0" smtClean="0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Form1.Canvas.Rectangle </a:t>
            </a:r>
            <a:r>
              <a:rPr lang="en-US" sz="1600" b="1" dirty="0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(10,10,100,100</a:t>
            </a:r>
            <a:r>
              <a:rPr lang="en-US" sz="1600" b="1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endParaRPr/>
          </a:p>
        </p:txBody>
      </p:sp>
      <p:sp>
        <p:nvSpPr>
          <p:cNvPr id="450" name="Google Shape;450;p57"/>
          <p:cNvSpPr txBox="1"/>
          <p:nvPr/>
        </p:nvSpPr>
        <p:spPr>
          <a:xfrm>
            <a:off x="1293301" y="2894827"/>
            <a:ext cx="953959" cy="187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en-US" sz="11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Объект</a:t>
            </a:r>
            <a:endParaRPr/>
          </a:p>
        </p:txBody>
      </p:sp>
      <p:sp>
        <p:nvSpPr>
          <p:cNvPr id="451" name="Google Shape;451;p57"/>
          <p:cNvSpPr txBox="1"/>
          <p:nvPr/>
        </p:nvSpPr>
        <p:spPr>
          <a:xfrm>
            <a:off x="1928941" y="2887316"/>
            <a:ext cx="953959" cy="187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en-US" sz="11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Свойство</a:t>
            </a:r>
            <a:endParaRPr/>
          </a:p>
        </p:txBody>
      </p:sp>
      <p:sp>
        <p:nvSpPr>
          <p:cNvPr id="452" name="Google Shape;452;p57"/>
          <p:cNvSpPr txBox="1"/>
          <p:nvPr/>
        </p:nvSpPr>
        <p:spPr>
          <a:xfrm>
            <a:off x="3836860" y="2878302"/>
            <a:ext cx="953959" cy="187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>
              <a:buClr>
                <a:schemeClr val="dk1"/>
              </a:buClr>
              <a:buSzPts val="2000"/>
            </a:pPr>
            <a:r>
              <a:rPr lang="en-US" sz="11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Метод</a:t>
            </a:r>
            <a:endParaRPr/>
          </a:p>
        </p:txBody>
      </p:sp>
      <p:sp>
        <p:nvSpPr>
          <p:cNvPr id="453" name="Google Shape;453;p57"/>
          <p:cNvSpPr/>
          <p:nvPr/>
        </p:nvSpPr>
        <p:spPr>
          <a:xfrm rot="5400000">
            <a:off x="1555515" y="2412784"/>
            <a:ext cx="204305" cy="726731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57"/>
          <p:cNvSpPr/>
          <p:nvPr/>
        </p:nvSpPr>
        <p:spPr>
          <a:xfrm rot="5400000">
            <a:off x="2327291" y="2412784"/>
            <a:ext cx="204305" cy="726731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57"/>
          <p:cNvSpPr/>
          <p:nvPr/>
        </p:nvSpPr>
        <p:spPr>
          <a:xfrm rot="5400000">
            <a:off x="3983958" y="1572939"/>
            <a:ext cx="204305" cy="2406421"/>
          </a:xfrm>
          <a:prstGeom prst="rightBrace">
            <a:avLst>
              <a:gd name="adj1" fmla="val 8333"/>
              <a:gd name="adj2" fmla="val 50000"/>
            </a:avLst>
          </a:prstGeom>
          <a:noFill/>
          <a:ln w="381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endParaRPr sz="1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68256" y="622293"/>
            <a:ext cx="52149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dk1"/>
              </a:buClr>
              <a:buSzPts val="2000"/>
            </a:pPr>
            <a:r>
              <a:rPr lang="ru-RU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Свойство </a:t>
            </a:r>
            <a:r>
              <a:rPr lang="ru-RU" sz="2400" b="1" dirty="0" err="1" smtClean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canvas</a:t>
            </a:r>
            <a:r>
              <a:rPr lang="ru-RU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— это объект типа </a:t>
            </a:r>
            <a:r>
              <a:rPr lang="ru-RU" sz="2400" b="1" dirty="0" err="1" smtClean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TCanvas</a:t>
            </a:r>
            <a:r>
              <a:rPr lang="ru-RU" sz="2400" b="1" dirty="0" smtClean="0">
                <a:solidFill>
                  <a:srgbClr val="FF006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ru-RU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68322" y="122228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Графические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возможности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Delphi</a:t>
            </a:r>
            <a:endParaRPr lang="ru-RU" dirty="0"/>
          </a:p>
        </p:txBody>
      </p:sp>
      <p:sp>
        <p:nvSpPr>
          <p:cNvPr id="12" name="Google Shape;460;p58"/>
          <p:cNvSpPr txBox="1"/>
          <p:nvPr/>
        </p:nvSpPr>
        <p:spPr>
          <a:xfrm>
            <a:off x="168256" y="1550987"/>
            <a:ext cx="5286412" cy="1357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>
              <a:buClr>
                <a:srgbClr val="FF0066"/>
              </a:buClr>
              <a:buSzPts val="2000"/>
            </a:pPr>
            <a:r>
              <a:rPr lang="en-US" sz="1400" dirty="0" err="1" smtClean="0">
                <a:solidFill>
                  <a:srgbClr val="FF0066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Методы</a:t>
            </a:r>
            <a:r>
              <a:rPr lang="en-US" sz="1400" dirty="0" smtClean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этого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типа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обеспечивают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вывод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графических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примитивов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(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точек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линий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окружностей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прямоугольников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endParaRPr lang="ru-RU" sz="1400" dirty="0" smtClean="0">
              <a:solidFill>
                <a:schemeClr val="dk1"/>
              </a:solidFill>
              <a:latin typeface="Arial" pitchFamily="34" charset="0"/>
              <a:ea typeface="Arial"/>
              <a:cs typeface="Arial" pitchFamily="34" charset="0"/>
              <a:sym typeface="Arial"/>
            </a:endParaRPr>
          </a:p>
          <a:p>
            <a:pPr>
              <a:buClr>
                <a:srgbClr val="FF0066"/>
              </a:buClr>
              <a:buSzPts val="2000"/>
            </a:pPr>
            <a:r>
              <a:rPr lang="en-US" sz="1400" dirty="0" smtClean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и 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т. д.),  </a:t>
            </a:r>
            <a:endParaRPr sz="140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FF0066"/>
              </a:buClr>
              <a:buSzPts val="2000"/>
            </a:pPr>
            <a:r>
              <a:rPr lang="en-US" sz="1400" dirty="0" err="1">
                <a:solidFill>
                  <a:srgbClr val="FF0066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Свойства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задают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характеристики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выводимых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графических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примитивов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: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цвет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толщину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и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стиль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линий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;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цвет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и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вид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заполнения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областей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;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характеристики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шрифта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при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выводе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текстовой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4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информации</a:t>
            </a:r>
            <a:r>
              <a:rPr lang="en-US" sz="14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.</a:t>
            </a:r>
            <a:endParaRPr sz="1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59"/>
          <p:cNvSpPr txBox="1"/>
          <p:nvPr/>
        </p:nvSpPr>
        <p:spPr>
          <a:xfrm>
            <a:off x="249250" y="157736"/>
            <a:ext cx="5348293" cy="2893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rgbClr val="FF0066"/>
              </a:buClr>
              <a:buSzPts val="2800"/>
            </a:pPr>
            <a:r>
              <a:rPr lang="en-US" sz="2000" b="1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Карандаш</a:t>
            </a:r>
            <a:r>
              <a:rPr lang="en-US" sz="2000" b="1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en-US" sz="2000" b="1" dirty="0" err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кисть</a:t>
            </a:r>
            <a:r>
              <a:rPr lang="en-US" sz="1600" b="1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en-US" sz="1600" b="1" dirty="0">
                <a:solidFill>
                  <a:srgbClr val="FF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  <a:p>
            <a:pPr>
              <a:buClr>
                <a:schemeClr val="dk1"/>
              </a:buClr>
              <a:buSzPts val="2400"/>
            </a:pP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Художник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в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своей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работе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использует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карандаши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и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кисти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Методы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обеспечивающие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вычерчивание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поверхности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холста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графических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примитивов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тоже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используют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i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карандаш</a:t>
            </a:r>
            <a:r>
              <a:rPr lang="en-US" sz="1200" b="1" i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 </a:t>
            </a:r>
            <a:r>
              <a:rPr lang="en-US" sz="1200" b="1" i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кисть</a:t>
            </a:r>
            <a:r>
              <a:rPr lang="en-US" sz="1200" b="1" i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Карандаш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применяется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вычерчивания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линий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и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контуров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а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кисть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—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закрашивания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областей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ограниченных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контурами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</a:t>
            </a:r>
            <a:b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</a:br>
            <a:endParaRPr sz="120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dk1"/>
              </a:buClr>
              <a:buSzPts val="2400"/>
            </a:pP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Карандашу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и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кисти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используемым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для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вывода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графики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на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холсте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соответствуют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свойства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Реn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карандаш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) и </a:t>
            </a:r>
            <a:r>
              <a:rPr lang="en-US" sz="1200" b="1" dirty="0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Brush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(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кисть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),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которые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представляют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собой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объекты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типа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TPen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и </a:t>
            </a:r>
            <a:r>
              <a:rPr lang="en-US" sz="1200" b="1" dirty="0" err="1">
                <a:solidFill>
                  <a:srgbClr val="FF0066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TBrush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,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соответственно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Значения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свойств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этих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объектов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определяют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вид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выводимых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графических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элементов</a:t>
            </a:r>
            <a: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  <a:t>.</a:t>
            </a:r>
            <a:br>
              <a:rPr lang="en-US" sz="1200" b="1" dirty="0">
                <a:solidFill>
                  <a:schemeClr val="dk1"/>
                </a:solidFill>
                <a:latin typeface="Arial" pitchFamily="34" charset="0"/>
                <a:ea typeface="Times New Roman"/>
                <a:cs typeface="Arial" pitchFamily="34" charset="0"/>
                <a:sym typeface="Times New Roman"/>
              </a:rPr>
            </a:br>
            <a:endParaRPr sz="1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60"/>
          <p:cNvSpPr txBox="1"/>
          <p:nvPr/>
        </p:nvSpPr>
        <p:spPr>
          <a:xfrm>
            <a:off x="168256" y="622293"/>
            <a:ext cx="5312344" cy="1211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rgbClr val="FF0066"/>
              </a:buClr>
              <a:buSzPts val="2400"/>
            </a:pPr>
            <a:r>
              <a:rPr lang="en-US" sz="1200" dirty="0" err="1" smtClean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вычерчивания</a:t>
            </a:r>
            <a:r>
              <a:rPr lang="en-US" sz="1200" dirty="0" smtClean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точек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линий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контуров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геометрических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фигур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: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прямоугольников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окружностей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эллипсов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,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дуг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и </a:t>
            </a:r>
            <a:r>
              <a:rPr lang="en-US" sz="1200" dirty="0" err="1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др</a:t>
            </a:r>
            <a:r>
              <a:rPr lang="en-US" sz="1200" dirty="0">
                <a:solidFill>
                  <a:schemeClr val="dk1"/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. </a:t>
            </a:r>
            <a:endParaRPr sz="1200" b="1" i="1">
              <a:solidFill>
                <a:schemeClr val="dk1"/>
              </a:solidFill>
              <a:latin typeface="Arial" pitchFamily="34" charset="0"/>
              <a:ea typeface="Arial"/>
              <a:cs typeface="Arial" pitchFamily="34" charset="0"/>
              <a:sym typeface="Arial"/>
            </a:endParaRPr>
          </a:p>
          <a:p>
            <a:pPr algn="ctr">
              <a:buClr>
                <a:schemeClr val="dk1"/>
              </a:buClr>
              <a:buSzPts val="2400"/>
            </a:pPr>
            <a:endParaRPr lang="ru-RU" sz="1400" b="1" i="1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chemeClr val="dk1"/>
              </a:buClr>
              <a:buSzPts val="2400"/>
            </a:pPr>
            <a:r>
              <a:rPr lang="en-US" sz="1400" b="1" i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Свойства</a:t>
            </a:r>
            <a:r>
              <a:rPr lang="en-US" sz="1400" b="1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объекта</a:t>
            </a:r>
            <a:r>
              <a:rPr lang="en-US" sz="14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карандаш</a:t>
            </a:r>
            <a:endParaRPr/>
          </a:p>
        </p:txBody>
      </p:sp>
      <p:graphicFrame>
        <p:nvGraphicFramePr>
          <p:cNvPr id="480" name="Google Shape;480;p60"/>
          <p:cNvGraphicFramePr/>
          <p:nvPr/>
        </p:nvGraphicFramePr>
        <p:xfrm>
          <a:off x="811198" y="1765301"/>
          <a:ext cx="3843866" cy="130948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21933"/>
                <a:gridCol w="1921933"/>
              </a:tblGrid>
              <a:tr h="22683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Свойство</a:t>
                      </a:r>
                      <a:endParaRPr sz="900"/>
                    </a:p>
                  </a:txBody>
                  <a:tcPr marL="57664" marR="57664" marT="21623" marB="21623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Определяет</a:t>
                      </a:r>
                      <a:endParaRPr sz="900"/>
                    </a:p>
                  </a:txBody>
                  <a:tcPr marL="57664" marR="57664" marT="21623" marB="21623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3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Color</a:t>
                      </a:r>
                      <a:endParaRPr sz="900"/>
                    </a:p>
                  </a:txBody>
                  <a:tcPr marL="57664" marR="57664" marT="21623" marB="21623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Цвет линии</a:t>
                      </a:r>
                      <a:endParaRPr sz="900"/>
                    </a:p>
                  </a:txBody>
                  <a:tcPr marL="57664" marR="57664" marT="21623" marB="21623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Width</a:t>
                      </a:r>
                      <a:endParaRPr sz="900"/>
                    </a:p>
                  </a:txBody>
                  <a:tcPr marL="57664" marR="57664" marT="21623" marB="21623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Толщину линии</a:t>
                      </a:r>
                      <a:endParaRPr sz="900"/>
                    </a:p>
                  </a:txBody>
                  <a:tcPr marL="57664" marR="57664" marT="21623" marB="21623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388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Style</a:t>
                      </a:r>
                      <a:endParaRPr sz="900"/>
                    </a:p>
                  </a:txBody>
                  <a:tcPr marL="57664" marR="57664" marT="21623" marB="21623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Вид линии</a:t>
                      </a:r>
                      <a:endParaRPr sz="900"/>
                    </a:p>
                  </a:txBody>
                  <a:tcPr marL="57664" marR="57664" marT="21623" marB="21623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63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Mode</a:t>
                      </a:r>
                      <a:endParaRPr sz="900"/>
                    </a:p>
                  </a:txBody>
                  <a:tcPr marL="57664" marR="57664" marT="21623" marB="21623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Режим</a:t>
                      </a:r>
                      <a:r>
                        <a:rPr lang="en-US" sz="1100" b="0" i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отображения</a:t>
                      </a:r>
                      <a:endParaRPr sz="900"/>
                    </a:p>
                  </a:txBody>
                  <a:tcPr marL="57664" marR="57664" marT="21623" marB="21623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82768" y="122227"/>
            <a:ext cx="1970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КАРАНДАШ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1"/>
          <p:cNvSpPr txBox="1"/>
          <p:nvPr/>
        </p:nvSpPr>
        <p:spPr>
          <a:xfrm>
            <a:off x="0" y="123184"/>
            <a:ext cx="5970005" cy="24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chemeClr val="dk1"/>
              </a:buClr>
              <a:buSzPts val="2400"/>
            </a:pP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Значение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свойства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Color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определяет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цвет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линии</a:t>
            </a:r>
            <a:endParaRPr>
              <a:solidFill>
                <a:schemeClr val="bg1"/>
              </a:solidFill>
            </a:endParaRPr>
          </a:p>
        </p:txBody>
      </p:sp>
      <p:graphicFrame>
        <p:nvGraphicFramePr>
          <p:cNvPr id="486" name="Google Shape;486;p61"/>
          <p:cNvGraphicFramePr/>
          <p:nvPr/>
        </p:nvGraphicFramePr>
        <p:xfrm>
          <a:off x="168256" y="693731"/>
          <a:ext cx="5484407" cy="196872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189726"/>
                <a:gridCol w="1365523"/>
                <a:gridCol w="1409220"/>
                <a:gridCol w="1519938"/>
              </a:tblGrid>
              <a:tr h="238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Константа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Цвет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Константа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Цвет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clBlack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Черный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clNavy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Темно-синий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clSilver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Серебристый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clFuchsia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Ярко-розовый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clMaroon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Каштановый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clPurple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Розовый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clRed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Красный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clAqua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Бирюзовый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clGreen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Зеленый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clTeal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Зелено-голубой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clLime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Салатный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clWhite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Белый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clOlive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Оливковый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clGray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Серый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1632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clBlue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strike="noStrike" cap="none">
                          <a:solidFill>
                            <a:schemeClr val="dk1"/>
                          </a:solidFill>
                          <a:latin typeface="Arial" pitchFamily="34" charset="0"/>
                          <a:ea typeface="Arial"/>
                          <a:cs typeface="Arial" pitchFamily="34" charset="0"/>
                          <a:sym typeface="Arial"/>
                        </a:rPr>
                        <a:t>Синий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Arial" pitchFamily="34" charset="0"/>
                        <a:ea typeface="Twentieth Century"/>
                        <a:cs typeface="Arial" pitchFamily="34" charset="0"/>
                        <a:sym typeface="Twentieth Century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chemeClr val="dk1"/>
                        </a:solidFill>
                        <a:latin typeface="Arial" pitchFamily="34" charset="0"/>
                        <a:ea typeface="Twentieth Century"/>
                        <a:cs typeface="Arial" pitchFamily="34" charset="0"/>
                        <a:sym typeface="Twentieth Century"/>
                      </a:endParaRPr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62"/>
          <p:cNvSpPr txBox="1"/>
          <p:nvPr/>
        </p:nvSpPr>
        <p:spPr>
          <a:xfrm>
            <a:off x="158160" y="123184"/>
            <a:ext cx="5403435" cy="245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/>
          <a:p>
            <a:pPr algn="ctr">
              <a:buClr>
                <a:schemeClr val="dk1"/>
              </a:buClr>
              <a:buSzPts val="2400"/>
            </a:pP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Значение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свойства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Реn.Style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определяет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вид</a:t>
            </a:r>
            <a:r>
              <a:rPr lang="en-US" sz="14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линии</a:t>
            </a:r>
            <a:endParaRPr b="1">
              <a:solidFill>
                <a:schemeClr val="bg1"/>
              </a:solidFill>
            </a:endParaRPr>
          </a:p>
        </p:txBody>
      </p:sp>
      <p:graphicFrame>
        <p:nvGraphicFramePr>
          <p:cNvPr id="493" name="Google Shape;493;p62"/>
          <p:cNvGraphicFramePr/>
          <p:nvPr/>
        </p:nvGraphicFramePr>
        <p:xfrm>
          <a:off x="158159" y="668499"/>
          <a:ext cx="5449466" cy="244068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44546"/>
                <a:gridCol w="3904920"/>
              </a:tblGrid>
              <a:tr h="27491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Константа</a:t>
                      </a:r>
                      <a:endParaRPr sz="900"/>
                    </a:p>
                  </a:txBody>
                  <a:tcPr marL="57664" marR="57664" marT="21635" marB="2163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Вид линии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741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psSolid</a:t>
                      </a: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Сплошная линия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749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psDash</a:t>
                      </a: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Пунктирная линия, длинные штрихи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2749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psDot</a:t>
                      </a: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Пунктирная линия, короткие штрихи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psDashDot</a:t>
                      </a: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Пунктирная линия, чередование длинного и короткого штрихов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8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psDashDotDot</a:t>
                      </a: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Пунктирная линия, чередование одного длинного и двух коротких штрихов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6258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psClear</a:t>
                      </a:r>
                      <a:b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endParaRPr sz="900"/>
                    </a:p>
                  </a:txBody>
                  <a:tcPr marL="57664" marR="57664" marT="21635" marB="2163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Arial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Линия не отображается (используется, если не надо изображать границу области, например, прямоугольника)</a:t>
                      </a:r>
                      <a:endParaRPr sz="900"/>
                    </a:p>
                  </a:txBody>
                  <a:tcPr marL="57664" marR="57664" marT="21635" marB="2163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63"/>
          <p:cNvSpPr txBox="1"/>
          <p:nvPr/>
        </p:nvSpPr>
        <p:spPr>
          <a:xfrm>
            <a:off x="96818" y="193665"/>
            <a:ext cx="5561595" cy="247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pPr>
              <a:buClr>
                <a:schemeClr val="dk1"/>
              </a:buClr>
              <a:buSzPts val="2400"/>
            </a:pP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Значение</a:t>
            </a:r>
            <a:r>
              <a:rPr lang="en-US" sz="1400" b="1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свойства</a:t>
            </a:r>
            <a:r>
              <a:rPr lang="en-US" sz="1400" b="1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600" b="1" i="1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Реn.Mode</a:t>
            </a:r>
            <a:r>
              <a:rPr lang="en-US" sz="1600" b="1" i="1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влияет</a:t>
            </a:r>
            <a:r>
              <a:rPr lang="en-US" sz="1400" b="1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на</a:t>
            </a:r>
            <a:r>
              <a:rPr lang="en-US" sz="1400" b="1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цвет</a:t>
            </a:r>
            <a:r>
              <a:rPr lang="en-US" sz="1400" b="1" i="1" dirty="0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latin typeface="Tahoma"/>
                <a:ea typeface="Tahoma"/>
                <a:cs typeface="Tahoma"/>
                <a:sym typeface="Tahoma"/>
              </a:rPr>
              <a:t>линии</a:t>
            </a:r>
            <a:endParaRPr b="1">
              <a:solidFill>
                <a:schemeClr val="bg1"/>
              </a:solidFill>
            </a:endParaRPr>
          </a:p>
        </p:txBody>
      </p:sp>
      <p:graphicFrame>
        <p:nvGraphicFramePr>
          <p:cNvPr id="499" name="Google Shape;499;p63"/>
          <p:cNvGraphicFramePr/>
          <p:nvPr/>
        </p:nvGraphicFramePr>
        <p:xfrm>
          <a:off x="168256" y="622293"/>
          <a:ext cx="5449466" cy="233734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72272"/>
                <a:gridCol w="4177194"/>
              </a:tblGrid>
              <a:tr h="21632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1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Константа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1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Цвет линии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pmBlack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Черный, не зависит от значения свойства Pen. 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8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pmWhite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Белый, не зависит от значения свойства Pen. 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38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pmCopy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Цвет линии определяется значением свойства Pen . 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982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pmNotCopy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Цвет линии является инверсным по отношению к значению свойства Pen. Color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6258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pmNot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Цвет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точки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линии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определяется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как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инверсный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по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отношению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к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цвету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точки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холста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, в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которую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выводится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точка</a:t>
                      </a:r>
                      <a:r>
                        <a:rPr lang="en-US" sz="1100" b="0" i="0" u="none" dirty="0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 </a:t>
                      </a:r>
                      <a:r>
                        <a:rPr lang="en-US" sz="1100" b="0" i="0" u="none" dirty="0" err="1">
                          <a:solidFill>
                            <a:schemeClr val="dk1"/>
                          </a:solidFill>
                          <a:latin typeface="Arial" pitchFamily="34" charset="0"/>
                          <a:ea typeface="Tahoma"/>
                          <a:cs typeface="Arial" pitchFamily="34" charset="0"/>
                          <a:sym typeface="Tahoma"/>
                        </a:rPr>
                        <a:t>линии</a:t>
                      </a:r>
                      <a:endParaRPr sz="9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7664" marR="57664" marT="21635" marB="2163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00" name="Google Shape;500;p63"/>
          <p:cNvSpPr txBox="1"/>
          <p:nvPr/>
        </p:nvSpPr>
        <p:spPr>
          <a:xfrm>
            <a:off x="1281289" y="3026273"/>
            <a:ext cx="156157" cy="173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0">
            <a:no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en-US" sz="1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23599bc404a5ee5f15768d93684bb5374f304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933</TotalTime>
  <Words>683</Words>
  <Application>Microsoft Office PowerPoint</Application>
  <PresentationFormat>Произвольный</PresentationFormat>
  <Paragraphs>187</Paragraphs>
  <Slides>19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Tahoma</vt:lpstr>
      <vt:lpstr>Times New Roman</vt:lpstr>
      <vt:lpstr>Twentieth Century</vt:lpstr>
      <vt:lpstr>Wingdings</vt:lpstr>
      <vt:lpstr>Office Theme</vt:lpstr>
      <vt:lpstr>  Информатика  и ИТ</vt:lpstr>
      <vt:lpstr>Вы закрепите: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 закрепили: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195</cp:revision>
  <dcterms:created xsi:type="dcterms:W3CDTF">2020-04-13T08:05:16Z</dcterms:created>
  <dcterms:modified xsi:type="dcterms:W3CDTF">2021-04-02T02:49:59Z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