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12"/>
  </p:notesMasterIdLst>
  <p:sldIdLst>
    <p:sldId id="354" r:id="rId2"/>
    <p:sldId id="257" r:id="rId3"/>
    <p:sldId id="335" r:id="rId4"/>
    <p:sldId id="322" r:id="rId5"/>
    <p:sldId id="338" r:id="rId6"/>
    <p:sldId id="339" r:id="rId7"/>
    <p:sldId id="340" r:id="rId8"/>
    <p:sldId id="341" r:id="rId9"/>
    <p:sldId id="353" r:id="rId10"/>
    <p:sldId id="274" r:id="rId11"/>
  </p:sldIdLst>
  <p:sldSz cx="5765800" cy="3244850"/>
  <p:notesSz cx="5765800" cy="324485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787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B5FAD-CC35-425E-8250-CAD7FB8089D9}" type="datetimeFigureOut">
              <a:rPr lang="ru-RU" smtClean="0"/>
              <a:pPr/>
              <a:t>02.04.2021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71C51-CA87-432F-946F-9AD700D70F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2810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7107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2:notes"/>
          <p:cNvSpPr txBox="1">
            <a:spLocks noGrp="1"/>
          </p:cNvSpPr>
          <p:nvPr>
            <p:ph type="body" idx="1"/>
          </p:nvPr>
        </p:nvSpPr>
        <p:spPr>
          <a:xfrm>
            <a:off x="576580" y="1541304"/>
            <a:ext cx="4612640" cy="1460183"/>
          </a:xfrm>
          <a:prstGeom prst="rect">
            <a:avLst/>
          </a:prstGeom>
        </p:spPr>
        <p:txBody>
          <a:bodyPr spcFirstLastPara="1" wrap="square" lIns="51472" tIns="51472" rIns="51472" bIns="51472" anchor="t" anchorCtr="0">
            <a:noAutofit/>
          </a:bodyPr>
          <a:lstStyle/>
          <a:p>
            <a:endParaRPr/>
          </a:p>
        </p:txBody>
      </p:sp>
      <p:sp>
        <p:nvSpPr>
          <p:cNvPr id="136" name="Google Shape;13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7647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3537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2166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207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9237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9293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 and 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"/>
          <p:cNvSpPr txBox="1">
            <a:spLocks noGrp="1"/>
          </p:cNvSpPr>
          <p:nvPr>
            <p:ph type="title"/>
          </p:nvPr>
        </p:nvSpPr>
        <p:spPr>
          <a:xfrm>
            <a:off x="288290" y="131447"/>
            <a:ext cx="5189220" cy="539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"/>
          <p:cNvSpPr txBox="1">
            <a:spLocks noGrp="1"/>
          </p:cNvSpPr>
          <p:nvPr>
            <p:ph type="body" idx="1"/>
          </p:nvPr>
        </p:nvSpPr>
        <p:spPr>
          <a:xfrm>
            <a:off x="288290" y="757132"/>
            <a:ext cx="5189220" cy="2143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t" anchorCtr="0">
            <a:noAutofit/>
          </a:bodyPr>
          <a:lstStyle>
            <a:lvl1pPr marL="257404" lvl="0" indent="-173747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260"/>
              <a:buChar char="◆"/>
              <a:defRPr/>
            </a:lvl1pPr>
            <a:lvl2pPr marL="514807" lvl="1" indent="-193053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772211" lvl="2" indent="-173747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260"/>
              <a:buChar char="◆"/>
              <a:defRPr/>
            </a:lvl3pPr>
            <a:lvl4pPr marL="1029614" lvl="3" indent="-193053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1287018" lvl="4" indent="-173747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260"/>
              <a:buChar char="◆"/>
              <a:defRPr/>
            </a:lvl5pPr>
            <a:lvl6pPr marL="1544422" lvl="5" indent="-173747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260"/>
              <a:buChar char="◆"/>
              <a:defRPr/>
            </a:lvl6pPr>
            <a:lvl7pPr marL="1801825" lvl="6" indent="-173747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260"/>
              <a:buChar char="◆"/>
              <a:defRPr/>
            </a:lvl7pPr>
            <a:lvl8pPr marL="2059229" lvl="7" indent="-173747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260"/>
              <a:buChar char="◆"/>
              <a:defRPr/>
            </a:lvl8pPr>
            <a:lvl9pPr marL="2316632" lvl="8" indent="-173747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260"/>
              <a:buChar char="◆"/>
              <a:defRPr/>
            </a:lvl9pPr>
          </a:lstStyle>
          <a:p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dt" idx="10"/>
          </p:nvPr>
        </p:nvSpPr>
        <p:spPr>
          <a:xfrm>
            <a:off x="288290" y="2954165"/>
            <a:ext cx="1345353" cy="216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"/>
          <p:cNvSpPr txBox="1">
            <a:spLocks noGrp="1"/>
          </p:cNvSpPr>
          <p:nvPr>
            <p:ph type="ftr" idx="11"/>
          </p:nvPr>
        </p:nvSpPr>
        <p:spPr>
          <a:xfrm>
            <a:off x="1969982" y="2956419"/>
            <a:ext cx="1825837" cy="216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"/>
          <p:cNvSpPr txBox="1">
            <a:spLocks noGrp="1"/>
          </p:cNvSpPr>
          <p:nvPr>
            <p:ph type="sldNum" idx="12"/>
          </p:nvPr>
        </p:nvSpPr>
        <p:spPr>
          <a:xfrm>
            <a:off x="4132157" y="2954165"/>
            <a:ext cx="1345353" cy="216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Screenshot_2020-11-25-01-03-06-476_com.miui.gallery[1].jpg"/>
          <p:cNvPicPr>
            <a:picLocks noGrp="1" noChangeAspect="1"/>
          </p:cNvPicPr>
          <p:nvPr>
            <p:ph type="pic" sz="quarter" idx="12"/>
          </p:nvPr>
        </p:nvPicPr>
        <p:blipFill>
          <a:blip r:embed="rId3" cstate="print"/>
          <a:srcRect l="17847" r="17847"/>
          <a:stretch>
            <a:fillRect/>
          </a:stretch>
        </p:blipFill>
        <p:spPr>
          <a:xfrm>
            <a:off x="4827116" y="2253274"/>
            <a:ext cx="772386" cy="809311"/>
          </a:xfrm>
        </p:spPr>
      </p:pic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409" y="283628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 Информатика  </a:t>
            </a: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22264" y="1242088"/>
            <a:ext cx="5143536" cy="1809464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lnSpc>
                <a:spcPts val="1954"/>
              </a:lnSpc>
              <a:spcBef>
                <a:spcPts val="110"/>
              </a:spcBef>
              <a:spcAft>
                <a:spcPts val="1200"/>
              </a:spcAft>
            </a:pPr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Управляющий объект  </a:t>
            </a:r>
            <a:r>
              <a:rPr lang="ru-RU" b="1" spc="5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Memo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объект </a:t>
            </a:r>
            <a:r>
              <a:rPr lang="ru-RU" b="1" spc="5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Memo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и его возможности,</a:t>
            </a:r>
          </a:p>
          <a:p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свойства объекта </a:t>
            </a:r>
            <a:r>
              <a:rPr lang="ru-RU" b="1" spc="5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Memo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применение 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простых чисел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b="1" spc="5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spc="5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Практическая работа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b="1" dirty="0"/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46596" y="1122928"/>
            <a:ext cx="344044" cy="85953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46596" y="2054473"/>
            <a:ext cx="344044" cy="9361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40288" y="249525"/>
            <a:ext cx="428627" cy="362144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10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=""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=""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=""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" name="TextBox 1"/>
          <p:cNvSpPr txBox="1"/>
          <p:nvPr/>
        </p:nvSpPr>
        <p:spPr>
          <a:xfrm>
            <a:off x="4652184" y="498831"/>
            <a:ext cx="890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06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1026" name="Picture 2" descr="D:\сьемки\рисунок\Без названия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1408111"/>
            <a:ext cx="1751543" cy="16382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668322" y="908045"/>
            <a:ext cx="4293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Ответить на вопросы на странице 129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22955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закрепите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94668" y="1838449"/>
            <a:ext cx="42148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Как работает с текстом элемент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Lines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объекта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Memo?</a:t>
            </a:r>
            <a:endParaRPr lang="ru-RU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1198" y="693731"/>
            <a:ext cx="4643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Какую функцию выполняет свойство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Text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объекта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Memo?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Ромб 7"/>
          <p:cNvSpPr/>
          <p:nvPr/>
        </p:nvSpPr>
        <p:spPr>
          <a:xfrm>
            <a:off x="311132" y="765169"/>
            <a:ext cx="357190" cy="28575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омб 8"/>
          <p:cNvSpPr/>
          <p:nvPr/>
        </p:nvSpPr>
        <p:spPr>
          <a:xfrm>
            <a:off x="311132" y="1908177"/>
            <a:ext cx="357190" cy="28575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311132" y="-92087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9694" y="693731"/>
            <a:ext cx="54292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Arial" pitchFamily="34" charset="0"/>
                <a:cs typeface="Arial" pitchFamily="34" charset="0"/>
              </a:rPr>
              <a:t>В некоторых случаях для ввода массива можно использовать компонент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Memo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 Компонент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Memo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позволяет вводить текст, состоящий из достаточно большого количества строк, поэтому его удобно использовать для ввода символьного массива. Компонент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Memo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добавляется в форму обычным образом. Значок компонента находится на вкладке 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Standard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. 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132" y="-92087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8669" y="2265367"/>
            <a:ext cx="1690767" cy="866922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 l="14441" t="48893" r="46510" b="26302"/>
          <a:stretch>
            <a:fillRect/>
          </a:stretch>
        </p:blipFill>
        <p:spPr bwMode="auto">
          <a:xfrm>
            <a:off x="168256" y="622292"/>
            <a:ext cx="4786346" cy="1709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68256" y="693731"/>
          <a:ext cx="5429288" cy="2286016"/>
        </p:xfrm>
        <a:graphic>
          <a:graphicData uri="http://schemas.openxmlformats.org/drawingml/2006/table">
            <a:tbl>
              <a:tblPr/>
              <a:tblGrid>
                <a:gridCol w="603020"/>
                <a:gridCol w="4719937"/>
                <a:gridCol w="106331"/>
              </a:tblGrid>
              <a:tr h="710192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517" marR="34517" marT="34517" marB="34517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</a:t>
                      </a:r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имя 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компонента. Используется в программе для доступа к свойствам компонента</a:t>
                      </a:r>
                      <a:b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517" marR="34517" marT="34517" marB="34517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700"/>
                    </a:p>
                  </a:txBody>
                  <a:tcPr marL="34517" marR="34517" marT="34517" marB="34517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0192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Text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517" marR="34517" marT="34517" marB="34517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текст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, находящийся в поле </a:t>
                      </a:r>
                      <a:r>
                        <a:rPr lang="ru-RU" sz="1400" dirty="0" err="1">
                          <a:latin typeface="Arial" pitchFamily="34" charset="0"/>
                          <a:cs typeface="Arial" pitchFamily="34" charset="0"/>
                        </a:rPr>
                        <a:t>Memo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. Рассматривается как единое целое</a:t>
                      </a:r>
                      <a:b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517" marR="34517" marT="34517" marB="34517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700"/>
                    </a:p>
                  </a:txBody>
                  <a:tcPr marL="34517" marR="34517" marT="34517" marB="34517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65632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Lines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517" marR="34517" marT="34517" marB="34517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текст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, находящийся в поле </a:t>
                      </a:r>
                      <a:r>
                        <a:rPr lang="ru-RU" sz="1400" dirty="0" err="1">
                          <a:latin typeface="Arial" pitchFamily="34" charset="0"/>
                          <a:cs typeface="Arial" pitchFamily="34" charset="0"/>
                        </a:rPr>
                        <a:t>Memo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. Рассматривается как совокупность строк. Доступ к строке осуществляется по номеру</a:t>
                      </a:r>
                    </a:p>
                  </a:txBody>
                  <a:tcPr marL="34517" marR="34517" marT="34517" marB="34517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700" dirty="0"/>
                    </a:p>
                  </a:txBody>
                  <a:tcPr marL="33137" marR="33137" marT="16568" marB="16568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0864" y="2630537"/>
            <a:ext cx="978572" cy="501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68256" y="550855"/>
          <a:ext cx="5429288" cy="2706872"/>
        </p:xfrm>
        <a:graphic>
          <a:graphicData uri="http://schemas.openxmlformats.org/drawingml/2006/table">
            <a:tbl>
              <a:tblPr/>
              <a:tblGrid>
                <a:gridCol w="1296545"/>
                <a:gridCol w="4132743"/>
              </a:tblGrid>
              <a:tr h="63386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Lines .Count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4989" marR="44989" marT="44989" marB="44989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количество 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строк текста в поле </a:t>
                      </a:r>
                      <a:r>
                        <a:rPr lang="ru-RU" sz="1400" dirty="0" err="1">
                          <a:latin typeface="Arial" pitchFamily="34" charset="0"/>
                          <a:cs typeface="Arial" pitchFamily="34" charset="0"/>
                        </a:rPr>
                        <a:t>Memo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4989" marR="44989" marT="44989" marB="44989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386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Left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4989" marR="44989" marT="44989" marB="44989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расстояние 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от левой границы поля до левой границы формы</a:t>
                      </a:r>
                      <a:b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4989" marR="44989" marT="44989" marB="44989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386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Top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4989" marR="44989" marT="44989" marB="44989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расстояние 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от верхней границы поля до верхней границы формы</a:t>
                      </a:r>
                      <a:b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4989" marR="44989" marT="44989" marB="44989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297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Height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4989" marR="44989" marT="44989" marB="44989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высоту 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поля</a:t>
                      </a:r>
                    </a:p>
                  </a:txBody>
                  <a:tcPr marL="44989" marR="44989" marT="44989" marB="44989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87686" y="2592242"/>
            <a:ext cx="1272788" cy="6526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040719"/>
              </p:ext>
            </p:extLst>
          </p:nvPr>
        </p:nvGraphicFramePr>
        <p:xfrm>
          <a:off x="239694" y="550855"/>
          <a:ext cx="4929222" cy="2562578"/>
        </p:xfrm>
        <a:graphic>
          <a:graphicData uri="http://schemas.openxmlformats.org/drawingml/2006/table">
            <a:tbl>
              <a:tblPr/>
              <a:tblGrid>
                <a:gridCol w="1357322"/>
                <a:gridCol w="3571900"/>
              </a:tblGrid>
              <a:tr h="62766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Width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8991" marR="58991" marT="58991" marB="5899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</a:t>
                      </a:r>
                      <a:r>
                        <a:rPr lang="ru-RU" sz="1400" b="0" i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ш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ирину поля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8991" marR="58991" marT="58991" marB="5899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6745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Font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8991" marR="58991" marT="58991" marB="5899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 ш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рифт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, используемый для отображения вводимого текста</a:t>
                      </a:r>
                      <a:b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8991" marR="58991" marT="58991" marB="5899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6745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Arial" pitchFamily="34" charset="0"/>
                          <a:cs typeface="Arial" pitchFamily="34" charset="0"/>
                        </a:rPr>
                        <a:t>ParentFont</a:t>
                      </a:r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8991" marR="58991" marT="58991" marB="5899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 п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ризнак 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наследования свойств шрифта родительской формы</a:t>
                      </a:r>
                    </a:p>
                  </a:txBody>
                  <a:tcPr marL="58991" marR="58991" marT="58991" marB="5899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55108" y="2668605"/>
            <a:ext cx="904328" cy="4636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6648" y="2479681"/>
            <a:ext cx="1272788" cy="65260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8256" y="693731"/>
            <a:ext cx="530693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Arial" pitchFamily="34" charset="0"/>
                <a:cs typeface="Arial" pitchFamily="34" charset="0"/>
              </a:rPr>
              <a:t>При использовании компонента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Memo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для ввода массива значение каждого элемента массива следует вводить в отдельной строке и после ввода каждого элемента массива нажимать клавишу &lt;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Enter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&gt;.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400" dirty="0" smtClean="0">
                <a:latin typeface="Arial" pitchFamily="34" charset="0"/>
                <a:cs typeface="Arial" pitchFamily="34" charset="0"/>
              </a:rPr>
              <a:t>Получить доступ к находящейся в поле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Memo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строке текста можно при помощи свойства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Lines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указав в квадратных скобках номер нужной строки (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строки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нумеруются с нуля).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22955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закрепили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94668" y="1838449"/>
            <a:ext cx="42148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Как работает с текстом элемент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Lines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объекта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Memo?</a:t>
            </a:r>
            <a:endParaRPr lang="ru-RU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1198" y="693731"/>
            <a:ext cx="4643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Какую функцию выполняет свойство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Text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объекта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Memo?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Ромб 7"/>
          <p:cNvSpPr/>
          <p:nvPr/>
        </p:nvSpPr>
        <p:spPr>
          <a:xfrm>
            <a:off x="311132" y="765169"/>
            <a:ext cx="357190" cy="28575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омб 8"/>
          <p:cNvSpPr/>
          <p:nvPr/>
        </p:nvSpPr>
        <p:spPr>
          <a:xfrm>
            <a:off x="311132" y="1908177"/>
            <a:ext cx="357190" cy="28575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ae2c81ddcce7a7b34eaf3f5e1a5f6ededb44c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898</TotalTime>
  <Words>298</Words>
  <Application>Microsoft Office PowerPoint</Application>
  <PresentationFormat>Произвольный</PresentationFormat>
  <Paragraphs>53</Paragraphs>
  <Slides>10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Verdana</vt:lpstr>
      <vt:lpstr>Office Theme</vt:lpstr>
      <vt:lpstr>  Информатика  и ИТ</vt:lpstr>
      <vt:lpstr>Вы закрепите:</vt:lpstr>
      <vt:lpstr>Среда программирования Delphi </vt:lpstr>
      <vt:lpstr>Среда программирования Delphi </vt:lpstr>
      <vt:lpstr>Свойства компонента Memo</vt:lpstr>
      <vt:lpstr>Свойства компонента Memo</vt:lpstr>
      <vt:lpstr>Свойства компонента Memo </vt:lpstr>
      <vt:lpstr>Свойства компонента Memo </vt:lpstr>
      <vt:lpstr>Вы закрепили:</vt:lpstr>
      <vt:lpstr>Задание для самостоятельной работы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Закирова Ф.М</dc:creator>
  <cp:lastModifiedBy>Закирова Ф.М</cp:lastModifiedBy>
  <cp:revision>178</cp:revision>
  <dcterms:created xsi:type="dcterms:W3CDTF">2020-04-13T08:05:16Z</dcterms:created>
  <dcterms:modified xsi:type="dcterms:W3CDTF">2021-04-02T02:42:05Z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