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23"/>
  </p:notesMasterIdLst>
  <p:sldIdLst>
    <p:sldId id="273" r:id="rId2"/>
    <p:sldId id="257" r:id="rId3"/>
    <p:sldId id="335" r:id="rId4"/>
    <p:sldId id="322" r:id="rId5"/>
    <p:sldId id="338" r:id="rId6"/>
    <p:sldId id="339" r:id="rId7"/>
    <p:sldId id="340" r:id="rId8"/>
    <p:sldId id="341" r:id="rId9"/>
    <p:sldId id="342" r:id="rId10"/>
    <p:sldId id="344" r:id="rId11"/>
    <p:sldId id="343" r:id="rId12"/>
    <p:sldId id="345" r:id="rId13"/>
    <p:sldId id="346" r:id="rId14"/>
    <p:sldId id="347" r:id="rId15"/>
    <p:sldId id="348" r:id="rId16"/>
    <p:sldId id="349" r:id="rId17"/>
    <p:sldId id="350" r:id="rId18"/>
    <p:sldId id="351" r:id="rId19"/>
    <p:sldId id="352" r:id="rId20"/>
    <p:sldId id="353" r:id="rId21"/>
    <p:sldId id="274" r:id="rId22"/>
  </p:sldIdLst>
  <p:sldSz cx="5765800" cy="3244850"/>
  <p:notesSz cx="5765800" cy="3244850"/>
  <p:custDataLst>
    <p:tags r:id="rId2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787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B5FAD-CC35-425E-8250-CAD7FB8089D9}" type="datetimeFigureOut">
              <a:rPr lang="ru-RU" smtClean="0"/>
              <a:pPr/>
              <a:t>02.04.2021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71C51-CA87-432F-946F-9AD700D70F3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9881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0962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50587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78324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51450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85205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795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52610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99740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63093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2071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2:notes"/>
          <p:cNvSpPr txBox="1">
            <a:spLocks noGrp="1"/>
          </p:cNvSpPr>
          <p:nvPr>
            <p:ph type="body" idx="1"/>
          </p:nvPr>
        </p:nvSpPr>
        <p:spPr>
          <a:xfrm>
            <a:off x="576580" y="1541304"/>
            <a:ext cx="4612640" cy="1460183"/>
          </a:xfrm>
          <a:prstGeom prst="rect">
            <a:avLst/>
          </a:prstGeom>
        </p:spPr>
        <p:txBody>
          <a:bodyPr spcFirstLastPara="1" wrap="square" lIns="51472" tIns="51472" rIns="51472" bIns="51472" anchor="t" anchorCtr="0">
            <a:noAutofit/>
          </a:bodyPr>
          <a:lstStyle/>
          <a:p>
            <a:endParaRPr/>
          </a:p>
        </p:txBody>
      </p:sp>
      <p:sp>
        <p:nvSpPr>
          <p:cNvPr id="136" name="Google Shape;13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7817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0896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73415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877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769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0974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764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F71C51-CA87-432F-946F-9AD700D70F39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4737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"/>
          <p:cNvSpPr txBox="1">
            <a:spLocks noGrp="1"/>
          </p:cNvSpPr>
          <p:nvPr>
            <p:ph type="title"/>
          </p:nvPr>
        </p:nvSpPr>
        <p:spPr>
          <a:xfrm>
            <a:off x="288290" y="131447"/>
            <a:ext cx="5189220" cy="539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ctr" anchorCtr="1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"/>
          <p:cNvSpPr txBox="1">
            <a:spLocks noGrp="1"/>
          </p:cNvSpPr>
          <p:nvPr>
            <p:ph type="body" idx="1"/>
          </p:nvPr>
        </p:nvSpPr>
        <p:spPr>
          <a:xfrm>
            <a:off x="288290" y="757132"/>
            <a:ext cx="5189220" cy="2143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t" anchorCtr="0">
            <a:noAutofit/>
          </a:bodyPr>
          <a:lstStyle>
            <a:lvl1pPr marL="257404" lvl="0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1pPr>
            <a:lvl2pPr marL="514807" lvl="1" indent="-193053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772211" lvl="2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3pPr>
            <a:lvl4pPr marL="1029614" lvl="3" indent="-193053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1287018" lvl="4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5pPr>
            <a:lvl6pPr marL="1544422" lvl="5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6pPr>
            <a:lvl7pPr marL="1801825" lvl="6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7pPr>
            <a:lvl8pPr marL="2059229" lvl="7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8pPr>
            <a:lvl9pPr marL="2316632" lvl="8" indent="-173747" algn="l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SzPts val="1260"/>
              <a:buChar char="◆"/>
              <a:defRPr/>
            </a:lvl9pPr>
          </a:lstStyle>
          <a:p>
            <a:endParaRPr/>
          </a:p>
        </p:txBody>
      </p:sp>
      <p:sp>
        <p:nvSpPr>
          <p:cNvPr id="30" name="Google Shape;30;p2"/>
          <p:cNvSpPr txBox="1">
            <a:spLocks noGrp="1"/>
          </p:cNvSpPr>
          <p:nvPr>
            <p:ph type="dt" idx="10"/>
          </p:nvPr>
        </p:nvSpPr>
        <p:spPr>
          <a:xfrm>
            <a:off x="288290" y="2954165"/>
            <a:ext cx="1345353" cy="21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"/>
          <p:cNvSpPr txBox="1">
            <a:spLocks noGrp="1"/>
          </p:cNvSpPr>
          <p:nvPr>
            <p:ph type="ftr" idx="11"/>
          </p:nvPr>
        </p:nvSpPr>
        <p:spPr>
          <a:xfrm>
            <a:off x="1969982" y="2956419"/>
            <a:ext cx="1825837" cy="21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sldNum" idx="12"/>
          </p:nvPr>
        </p:nvSpPr>
        <p:spPr>
          <a:xfrm>
            <a:off x="4132157" y="2954165"/>
            <a:ext cx="1345353" cy="216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72" tIns="25729" rIns="51472" bIns="25729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00"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3" cstate="print"/>
          <a:srcRect l="17847" r="17847"/>
          <a:stretch>
            <a:fillRect/>
          </a:stretch>
        </p:blipFill>
        <p:spPr>
          <a:xfrm>
            <a:off x="4883164" y="2336805"/>
            <a:ext cx="772386" cy="809311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22264" y="1242088"/>
            <a:ext cx="5143536" cy="153246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lnSpc>
                <a:spcPts val="1954"/>
              </a:lnSpc>
              <a:spcBef>
                <a:spcPts val="110"/>
              </a:spcBef>
              <a:spcAft>
                <a:spcPts val="1200"/>
              </a:spcAft>
            </a:pP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Тема</a:t>
            </a:r>
            <a:r>
              <a:rPr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Управляющий объект 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Memo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объект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Memo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 его возможности,</a:t>
            </a: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свойства объекта </a:t>
            </a:r>
            <a:r>
              <a:rPr lang="ru-RU" b="1" spc="5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Memo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применение </a:t>
            </a:r>
            <a:r>
              <a:rPr lang="ru-RU" b="1" spc="5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простых чисел.</a:t>
            </a:r>
            <a:endParaRPr lang="en-US" b="1" dirty="0" smtClean="0"/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6596" y="1122928"/>
            <a:ext cx="344044" cy="67893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46596" y="1838449"/>
            <a:ext cx="344044" cy="9361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40288" y="249525"/>
            <a:ext cx="428627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10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15148" y="2846561"/>
            <a:ext cx="571139" cy="29284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8256" y="550855"/>
            <a:ext cx="5357850" cy="25288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Основной цикл процедуры ввода символьного массива из компонента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может выглядеть так:</a:t>
            </a:r>
            <a:br>
              <a:rPr lang="ru-RU" sz="1200" dirty="0" smtClean="0">
                <a:latin typeface="Arial" pitchFamily="34" charset="0"/>
                <a:cs typeface="Arial" pitchFamily="34" charset="0"/>
              </a:rPr>
            </a:br>
            <a:r>
              <a:rPr lang="ru-RU" sz="1200" b="1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 i:=1 </a:t>
            </a:r>
            <a:r>
              <a:rPr lang="ru-RU" sz="12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SIZE </a:t>
            </a:r>
            <a:r>
              <a:rPr lang="ru-RU" sz="1200" b="1" dirty="0" err="1" smtClean="0">
                <a:latin typeface="Arial" pitchFamily="34" charset="0"/>
                <a:cs typeface="Arial" pitchFamily="34" charset="0"/>
              </a:rPr>
              <a:t>do</a:t>
            </a: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[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]:= Memo1.Lines[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];</a:t>
            </a:r>
          </a:p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где:</a:t>
            </a:r>
          </a:p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SIZE — именованная константа, определяющая размер массива;</a:t>
            </a:r>
          </a:p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а — массив;</a:t>
            </a:r>
          </a:p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sz="1200" dirty="0" smtClean="0">
                <a:latin typeface="Arial" pitchFamily="34" charset="0"/>
                <a:cs typeface="Arial" pitchFamily="34" charset="0"/>
              </a:rPr>
              <a:t>Memo1 — имя Memo-компонента;</a:t>
            </a:r>
          </a:p>
          <a:p>
            <a:pPr>
              <a:lnSpc>
                <a:spcPts val="1400"/>
              </a:lnSpc>
              <a:spcAft>
                <a:spcPts val="600"/>
              </a:spcAft>
            </a:pP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Lines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— свойство компонента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, представляющее собой массив, каждый элемент которого содержит одну строку находящегося в поле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текста.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68256" y="2551119"/>
            <a:ext cx="4071966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dirty="0" smtClean="0">
                <a:latin typeface="Arial" pitchFamily="34" charset="0"/>
                <a:cs typeface="Arial" pitchFamily="34" charset="0"/>
              </a:rPr>
              <a:t>Помимо поля </a:t>
            </a:r>
            <a:r>
              <a:rPr lang="ru-RU" sz="105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 данная форма содержит командную кнопку (Button1), при щелчке на которой выполняется ввод значений элементов массива из поля </a:t>
            </a:r>
            <a:r>
              <a:rPr lang="ru-RU" sz="105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05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05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4"/>
          <a:srcRect l="23106" t="51952" r="53195" b="5896"/>
          <a:stretch>
            <a:fillRect/>
          </a:stretch>
        </p:blipFill>
        <p:spPr bwMode="auto">
          <a:xfrm>
            <a:off x="1597016" y="550855"/>
            <a:ext cx="207170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382570" y="765169"/>
            <a:ext cx="4000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unit 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fr_memo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_; 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interface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uses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Windows, Messages,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SysUtils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, Classes,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Graphics, Controls, Forms, Dialogs, Menus,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StdCtrls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type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TForm1 = class(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TForm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Memo1: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TMemo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Button1: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TButton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;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Arial" pitchFamily="34" charset="0"/>
                <a:cs typeface="Arial" pitchFamily="34" charset="0"/>
              </a:rPr>
              <a:t>Label1: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TLabel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;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68322" y="622293"/>
            <a:ext cx="28829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="1" dirty="0" smtClean="0"/>
              <a:t>procedure </a:t>
            </a:r>
            <a:r>
              <a:rPr lang="en-US" sz="1200" dirty="0" err="1" smtClean="0"/>
              <a:t>ButtonlClick</a:t>
            </a:r>
            <a:r>
              <a:rPr lang="en-US" sz="1200" dirty="0" smtClean="0"/>
              <a:t>(Sender: </a:t>
            </a:r>
            <a:r>
              <a:rPr lang="en-US" sz="1200" dirty="0" err="1" smtClean="0"/>
              <a:t>TObject</a:t>
            </a:r>
            <a:r>
              <a:rPr lang="en-US" sz="1200" dirty="0" smtClean="0"/>
              <a:t>);</a:t>
            </a:r>
          </a:p>
          <a:p>
            <a:r>
              <a:rPr lang="en-US" sz="1200" b="1" dirty="0" smtClean="0"/>
              <a:t>private</a:t>
            </a:r>
            <a:endParaRPr lang="en-US" sz="1200" dirty="0" smtClean="0"/>
          </a:p>
          <a:p>
            <a:r>
              <a:rPr lang="en-US" sz="1200" dirty="0" smtClean="0"/>
              <a:t>{ Private declarations }</a:t>
            </a:r>
          </a:p>
          <a:p>
            <a:r>
              <a:rPr lang="en-US" sz="1200" b="1" dirty="0" smtClean="0"/>
              <a:t>public</a:t>
            </a:r>
            <a:endParaRPr lang="en-US" sz="1200" dirty="0" smtClean="0"/>
          </a:p>
          <a:p>
            <a:r>
              <a:rPr lang="en-US" sz="1200" dirty="0" smtClean="0"/>
              <a:t>{ Public declarations }</a:t>
            </a:r>
          </a:p>
          <a:p>
            <a:r>
              <a:rPr lang="en-US" sz="1200" b="1" dirty="0" smtClean="0"/>
              <a:t>end;</a:t>
            </a:r>
            <a:endParaRPr lang="en-US" sz="1200" dirty="0" smtClean="0"/>
          </a:p>
          <a:p>
            <a:r>
              <a:rPr lang="en-US" sz="1200" b="1" dirty="0" err="1" smtClean="0"/>
              <a:t>var</a:t>
            </a:r>
            <a:endParaRPr lang="en-US" sz="1200" dirty="0" smtClean="0"/>
          </a:p>
          <a:p>
            <a:r>
              <a:rPr lang="en-US" sz="1200" dirty="0" smtClean="0"/>
              <a:t>Form</a:t>
            </a:r>
            <a:r>
              <a:rPr lang="ru-RU" sz="1200" dirty="0" smtClean="0"/>
              <a:t>1</a:t>
            </a:r>
            <a:r>
              <a:rPr lang="en-US" sz="1200" dirty="0" smtClean="0"/>
              <a:t>: TForm1;</a:t>
            </a:r>
          </a:p>
          <a:p>
            <a:r>
              <a:rPr lang="en-US" sz="1200" b="1" dirty="0" smtClean="0"/>
              <a:t>implementation</a:t>
            </a:r>
            <a:endParaRPr lang="en-US" sz="1200" dirty="0" smtClean="0"/>
          </a:p>
          <a:p>
            <a:r>
              <a:rPr lang="en-US" sz="1200" dirty="0" smtClean="0"/>
              <a:t>($R *.DFM}</a:t>
            </a:r>
          </a:p>
          <a:p>
            <a:r>
              <a:rPr lang="en-US" sz="1200" b="1" dirty="0" smtClean="0"/>
              <a:t>procedure </a:t>
            </a:r>
            <a:r>
              <a:rPr lang="en-US" sz="1200" dirty="0" err="1" smtClean="0"/>
              <a:t>TForm</a:t>
            </a:r>
            <a:r>
              <a:rPr lang="ru-RU" sz="1200" dirty="0" smtClean="0"/>
              <a:t>1</a:t>
            </a:r>
            <a:r>
              <a:rPr lang="en-US" sz="1200" dirty="0" smtClean="0"/>
              <a:t> .Button</a:t>
            </a:r>
            <a:r>
              <a:rPr lang="ru-RU" sz="1200" dirty="0" smtClean="0"/>
              <a:t>1</a:t>
            </a:r>
            <a:r>
              <a:rPr lang="en-US" sz="1200" dirty="0" smtClean="0"/>
              <a:t>Click(Sender: </a:t>
            </a:r>
            <a:r>
              <a:rPr lang="en-US" sz="1200" dirty="0" err="1" smtClean="0"/>
              <a:t>TObject</a:t>
            </a:r>
            <a:r>
              <a:rPr lang="en-US" sz="1200" dirty="0" smtClean="0"/>
              <a:t>);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68322" y="622293"/>
            <a:ext cx="28829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dirty="0" smtClean="0"/>
              <a:t>begin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r>
              <a:rPr lang="en-US" sz="1400" dirty="0" smtClean="0"/>
              <a:t>n:=Memo1.Lines.Count;</a:t>
            </a:r>
          </a:p>
          <a:p>
            <a:r>
              <a:rPr lang="en-US" sz="1400" b="1" dirty="0" smtClean="0"/>
              <a:t>if</a:t>
            </a:r>
            <a:r>
              <a:rPr lang="en-US" sz="1400" dirty="0" smtClean="0"/>
              <a:t> n = 0 </a:t>
            </a:r>
            <a:r>
              <a:rPr lang="en-US" sz="1400" b="1" dirty="0" smtClean="0"/>
              <a:t>then begin</a:t>
            </a:r>
            <a:endParaRPr lang="en-US" sz="1400" dirty="0" smtClean="0"/>
          </a:p>
          <a:p>
            <a:r>
              <a:rPr lang="en-US" sz="1400" dirty="0" err="1" smtClean="0"/>
              <a:t>ShowMessage</a:t>
            </a:r>
            <a:r>
              <a:rPr lang="en-US" sz="1400" dirty="0" smtClean="0"/>
              <a:t>('</a:t>
            </a:r>
            <a:r>
              <a:rPr lang="ru-RU" sz="1400" dirty="0" smtClean="0"/>
              <a:t>Исходные данные не введены!');</a:t>
            </a:r>
          </a:p>
          <a:p>
            <a:r>
              <a:rPr lang="en-US" sz="1400" dirty="0" smtClean="0"/>
              <a:t>Exit; // </a:t>
            </a:r>
            <a:r>
              <a:rPr lang="ru-RU" sz="1400" dirty="0" smtClean="0"/>
              <a:t>выход из процедуры обработки события</a:t>
            </a:r>
          </a:p>
          <a:p>
            <a:r>
              <a:rPr lang="en-US" sz="1400" b="1" dirty="0" smtClean="0"/>
              <a:t>end;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954074" y="765169"/>
            <a:ext cx="28829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 //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в поле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Memo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есть текст</a:t>
            </a:r>
          </a:p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if 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n &gt; SIZE 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then begin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ShowMessage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('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Количество строк превышает размер массива.');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n:=SIZE; //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будем вводить только первые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SIZE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строк</a:t>
            </a:r>
          </a:p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end;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for 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:=1 to n do</a:t>
            </a:r>
          </a:p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a[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]:=Form1.Memol.Lines[i-1]; //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строки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Memo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пронумерованы с нуля</a:t>
            </a:r>
          </a:p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// вывод массива в окно сообщения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954074" y="693731"/>
            <a:ext cx="2882900" cy="246221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if n &gt; 0 </a:t>
            </a:r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then begin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400" dirty="0" smtClean="0">
                <a:latin typeface="Arial" pitchFamily="34" charset="0"/>
                <a:cs typeface="Arial" pitchFamily="34" charset="0"/>
              </a:rPr>
            </a:b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:='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Введенный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массив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:'+#13;</a:t>
            </a:r>
          </a:p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: =1 to n do</a:t>
            </a:r>
            <a:br>
              <a:rPr lang="en-US" sz="1400" dirty="0" smtClean="0">
                <a:latin typeface="Arial" pitchFamily="34" charset="0"/>
                <a:cs typeface="Arial" pitchFamily="34" charset="0"/>
              </a:rPr>
            </a:b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:=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st+IntToStr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)+' '+ a[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]+f13;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ShowMessage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st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end;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1400" dirty="0" smtClean="0">
                <a:latin typeface="Arial" pitchFamily="34" charset="0"/>
                <a:cs typeface="Arial" pitchFamily="34" charset="0"/>
              </a:rPr>
            </a:b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end;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end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168256" y="908045"/>
            <a:ext cx="54292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Основную работу выполняет процедура TForm1.Button1Click, которая сначала проверяет, есть ли в поле Memo1 текст. Если текст есть (в этом случае значение свойства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Lines.Count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 больше нуля), то процедура сравнивает количество введенных строк и размер массива. Если это количество превышает размер массива, то программа изменяет значение </a:t>
            </a:r>
            <a:r>
              <a:rPr lang="ru-RU" sz="1200" dirty="0" err="1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, тем самым подготавливает ввод только первых SIZE строк.</a:t>
            </a:r>
            <a:br>
              <a:rPr lang="ru-RU" sz="1200" dirty="0" smtClean="0">
                <a:latin typeface="Arial" pitchFamily="34" charset="0"/>
                <a:cs typeface="Arial" pitchFamily="34" charset="0"/>
              </a:rPr>
            </a:br>
            <a:endParaRPr lang="ru-RU" sz="1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382966" y="693731"/>
            <a:ext cx="221457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Arial" pitchFamily="34" charset="0"/>
                <a:cs typeface="Arial" pitchFamily="34" charset="0"/>
              </a:rPr>
              <a:t>На рис. приведен вид диалогового окна приложения 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Ввод массива. 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После щелчка на командной кнопке </a:t>
            </a:r>
            <a:r>
              <a:rPr lang="ru-RU" sz="1200" b="1" dirty="0" smtClean="0">
                <a:latin typeface="Arial" pitchFamily="34" charset="0"/>
                <a:cs typeface="Arial" pitchFamily="34" charset="0"/>
              </a:rPr>
              <a:t>Ввод 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>появляется окно , которое содержит значения элементов массива, полученные из Memo-поля</a:t>
            </a:r>
            <a:endParaRPr lang="ru-RU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3"/>
          <a:srcRect l="23106" t="34572" r="52349" b="21772"/>
          <a:stretch>
            <a:fillRect/>
          </a:stretch>
        </p:blipFill>
        <p:spPr bwMode="auto">
          <a:xfrm>
            <a:off x="311132" y="550855"/>
            <a:ext cx="257176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3"/>
          <a:srcRect l="20082" t="31750" r="50910" b="20624"/>
          <a:stretch>
            <a:fillRect/>
          </a:stretch>
        </p:blipFill>
        <p:spPr bwMode="auto">
          <a:xfrm>
            <a:off x="525446" y="693731"/>
            <a:ext cx="2214578" cy="20442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узнаете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94668" y="1838449"/>
            <a:ext cx="42148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Как работает с текстом элемент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Lines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объекта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Memo?</a:t>
            </a:r>
            <a:endParaRPr lang="ru-RU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1198" y="693731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Какую функцию выполняет свойство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Text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объекта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Memo?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311132" y="765169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311132" y="1908177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229552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узнали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94668" y="1838449"/>
            <a:ext cx="42148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Как работает с текстом элемент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Lines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объекта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Memo?</a:t>
            </a:r>
            <a:endParaRPr lang="ru-RU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1198" y="693731"/>
            <a:ext cx="46434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Какую функцию выполняет свойство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Text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объекта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Memo?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Ромб 7"/>
          <p:cNvSpPr/>
          <p:nvPr/>
        </p:nvSpPr>
        <p:spPr>
          <a:xfrm>
            <a:off x="311132" y="765169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>
            <a:off x="311132" y="1908177"/>
            <a:ext cx="357190" cy="28575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1026" name="Picture 2" descr="D:\сьемки\рисунок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408111"/>
            <a:ext cx="1751543" cy="16382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668322" y="908045"/>
            <a:ext cx="4293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Ответить на вопросы на странице 129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 txBox="1">
            <a:spLocks noGrp="1"/>
          </p:cNvSpPr>
          <p:nvPr>
            <p:ph type="title"/>
          </p:nvPr>
        </p:nvSpPr>
        <p:spPr>
          <a:xfrm>
            <a:off x="311132" y="-92087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693731"/>
            <a:ext cx="54292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Arial" pitchFamily="34" charset="0"/>
                <a:cs typeface="Arial" pitchFamily="34" charset="0"/>
              </a:rPr>
              <a:t>В некоторых случаях для ввода массива можно использовать компонент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Компонент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позволяет вводить текст, состоящий из достаточно большого количества строк, поэтому его удобно использовать для ввода символьного массива. Компонент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добавляется в форму обычным образом. Значок компонента находится на вкладке 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Standard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 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32" y="-92087"/>
            <a:ext cx="4729882" cy="44755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ru-RU" sz="2800" baseline="-25000" dirty="0" smtClean="0"/>
              <a:t>Среда программирования </a:t>
            </a:r>
            <a:r>
              <a:rPr lang="en-US" sz="2800" baseline="-25000" dirty="0" smtClean="0"/>
              <a:t>Delphi </a:t>
            </a:r>
            <a:endParaRPr sz="2800" spc="20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8669" y="2265367"/>
            <a:ext cx="1690767" cy="866922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l="14441" t="48893" r="46510" b="26302"/>
          <a:stretch>
            <a:fillRect/>
          </a:stretch>
        </p:blipFill>
        <p:spPr bwMode="auto">
          <a:xfrm>
            <a:off x="168256" y="622292"/>
            <a:ext cx="4786346" cy="1709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68256" y="693731"/>
          <a:ext cx="5429288" cy="2286016"/>
        </p:xfrm>
        <a:graphic>
          <a:graphicData uri="http://schemas.openxmlformats.org/drawingml/2006/table">
            <a:tbl>
              <a:tblPr/>
              <a:tblGrid>
                <a:gridCol w="603020"/>
                <a:gridCol w="4719937"/>
                <a:gridCol w="106331"/>
              </a:tblGrid>
              <a:tr h="710192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</a:t>
                      </a:r>
                      <a:r>
                        <a:rPr lang="ru-RU" sz="1400" b="1" i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имя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компонента. Используется в программе для доступа к свойствам компонента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700"/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0192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Text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текст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, находящийся в поле </a:t>
                      </a:r>
                      <a:r>
                        <a:rPr lang="ru-RU" sz="1400" dirty="0" err="1">
                          <a:latin typeface="Arial" pitchFamily="34" charset="0"/>
                          <a:cs typeface="Arial" pitchFamily="34" charset="0"/>
                        </a:rPr>
                        <a:t>Memo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. Рассматривается как единое целое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700"/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65632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Lines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текст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, находящийся в поле </a:t>
                      </a:r>
                      <a:r>
                        <a:rPr lang="ru-RU" sz="1400" dirty="0" err="1">
                          <a:latin typeface="Arial" pitchFamily="34" charset="0"/>
                          <a:cs typeface="Arial" pitchFamily="34" charset="0"/>
                        </a:rPr>
                        <a:t>Memo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. Рассматривается как совокупность строк. Доступ к строке осуществляется по номеру</a:t>
                      </a:r>
                    </a:p>
                  </a:txBody>
                  <a:tcPr marL="34517" marR="34517" marT="34517" marB="34517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700" dirty="0"/>
                    </a:p>
                  </a:txBody>
                  <a:tcPr marL="33137" marR="33137" marT="16568" marB="16568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1092" y="2594761"/>
            <a:ext cx="1048344" cy="5375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68256" y="550855"/>
          <a:ext cx="5429288" cy="2706872"/>
        </p:xfrm>
        <a:graphic>
          <a:graphicData uri="http://schemas.openxmlformats.org/drawingml/2006/table">
            <a:tbl>
              <a:tblPr/>
              <a:tblGrid>
                <a:gridCol w="1296545"/>
                <a:gridCol w="4132743"/>
              </a:tblGrid>
              <a:tr h="63386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Lines .Count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количество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строк текста в поле </a:t>
                      </a:r>
                      <a:r>
                        <a:rPr lang="ru-RU" sz="1400" dirty="0" err="1">
                          <a:latin typeface="Arial" pitchFamily="34" charset="0"/>
                          <a:cs typeface="Arial" pitchFamily="34" charset="0"/>
                        </a:rPr>
                        <a:t>Memo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386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Left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расстояние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от левой границы поля до левой границы формы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33868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Top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расстояние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от верхней границы поля до верхней границы формы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297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Height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высоту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поля</a:t>
                      </a:r>
                    </a:p>
                  </a:txBody>
                  <a:tcPr marL="44989" marR="44989" marT="44989" marB="44989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95068" y="2486521"/>
            <a:ext cx="1272788" cy="6526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60185"/>
              </p:ext>
            </p:extLst>
          </p:nvPr>
        </p:nvGraphicFramePr>
        <p:xfrm>
          <a:off x="239694" y="550855"/>
          <a:ext cx="4929222" cy="2562578"/>
        </p:xfrm>
        <a:graphic>
          <a:graphicData uri="http://schemas.openxmlformats.org/drawingml/2006/table">
            <a:tbl>
              <a:tblPr/>
              <a:tblGrid>
                <a:gridCol w="1357322"/>
                <a:gridCol w="3571900"/>
              </a:tblGrid>
              <a:tr h="62766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Width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</a:t>
                      </a:r>
                      <a:r>
                        <a:rPr lang="ru-RU" sz="1400" b="0" i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ш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ирину поля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745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>Font</a:t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ш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рифт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, используемый для отображения вводимого текста</a:t>
                      </a:r>
                      <a:b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67456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err="1">
                          <a:latin typeface="Arial" pitchFamily="34" charset="0"/>
                          <a:cs typeface="Arial" pitchFamily="34" charset="0"/>
                        </a:rPr>
                        <a:t>ParentFont</a:t>
                      </a:r>
                      <a: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400" b="1" dirty="0">
                          <a:latin typeface="Arial" pitchFamily="34" charset="0"/>
                          <a:cs typeface="Arial" pitchFamily="34" charset="0"/>
                        </a:rPr>
                      </a:br>
                      <a:endParaRPr lang="en-US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Определяет п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ризнак 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наследования свойств шрифта родительской формы</a:t>
                      </a:r>
                    </a:p>
                  </a:txBody>
                  <a:tcPr marL="58991" marR="58991" marT="58991" marB="58991">
                    <a:lnL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8256" y="693731"/>
            <a:ext cx="52349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Arial" pitchFamily="34" charset="0"/>
                <a:cs typeface="Arial" pitchFamily="34" charset="0"/>
              </a:rPr>
              <a:t>При использовании компонента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для ввода массива значение каждого элемента массива следует вводить в отдельной строке и после ввода каждого элемента массива нажимать клавишу &lt;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Enter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&gt;.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ru-RU" sz="1400" dirty="0" smtClean="0">
                <a:latin typeface="Arial" pitchFamily="34" charset="0"/>
                <a:cs typeface="Arial" pitchFamily="34" charset="0"/>
              </a:rPr>
              <a:t>Получить доступ к находящейся в поле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строке текста можно при помощи свойства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Lines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указав в квадратных скобках номер нужной строки (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строки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нумеруются с нуля).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 smtClean="0"/>
              <a:t>Свойства компонента </a:t>
            </a:r>
            <a:r>
              <a:rPr lang="en-US" dirty="0" smtClean="0"/>
              <a:t>Memo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3074" name="Picture 2" descr="D:\сьемки\рисунок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6648" y="2479681"/>
            <a:ext cx="1272788" cy="65260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54008" y="1122359"/>
            <a:ext cx="47863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Следующая программа, демонстрирует использование компонента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Memo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для ввода символьного массива.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a29c678ed16af0b9ae1c5c68add739bfd5b2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Words>473</Words>
  <Application>Microsoft Office PowerPoint</Application>
  <PresentationFormat>Произвольный</PresentationFormat>
  <Paragraphs>124</Paragraphs>
  <Slides>21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Calibri</vt:lpstr>
      <vt:lpstr>Verdana</vt:lpstr>
      <vt:lpstr>Office Theme</vt:lpstr>
      <vt:lpstr>  Информатика  и ИТ</vt:lpstr>
      <vt:lpstr>Вы узнаете:</vt:lpstr>
      <vt:lpstr>Среда программирования Delphi </vt:lpstr>
      <vt:lpstr>Среда программирования Delphi </vt:lpstr>
      <vt:lpstr>Свойства компонента Memo</vt:lpstr>
      <vt:lpstr>Свойства компонента Memo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Свойства компонента Memo </vt:lpstr>
      <vt:lpstr>Вы узнали: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Закирова Ф.М</dc:creator>
  <cp:lastModifiedBy>Закирова Ф.М</cp:lastModifiedBy>
  <cp:revision>176</cp:revision>
  <dcterms:created xsi:type="dcterms:W3CDTF">2020-04-13T08:05:16Z</dcterms:created>
  <dcterms:modified xsi:type="dcterms:W3CDTF">2021-04-02T02:40:45Z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