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01" r:id="rId3"/>
    <p:sldId id="305" r:id="rId4"/>
    <p:sldId id="306" r:id="rId5"/>
    <p:sldId id="291" r:id="rId6"/>
    <p:sldId id="290" r:id="rId7"/>
    <p:sldId id="292" r:id="rId8"/>
    <p:sldId id="307" r:id="rId9"/>
    <p:sldId id="293" r:id="rId10"/>
    <p:sldId id="276" r:id="rId11"/>
  </p:sldIdLst>
  <p:sldSz cx="9144000" cy="5143500" type="screen16x9"/>
  <p:notesSz cx="6858000" cy="9144000"/>
  <p:custDataLst>
    <p:tags r:id="rId13"/>
  </p:custDataLst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>
      <p:cViewPr varScale="1">
        <p:scale>
          <a:sx n="65" d="100"/>
          <a:sy n="65" d="100"/>
        </p:scale>
        <p:origin x="758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0029-9BEE-4534-A2EC-53C2F3A9A0A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2514-324F-40E9-8EBE-9A872DB7F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42514-324F-40E9-8EBE-9A872DB7FB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6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0090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950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8115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84471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7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500" y="2127560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2"/>
            <a:ext cx="2893250" cy="304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1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136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488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51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039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879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5340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691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163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14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B315-69B2-49AD-9EE4-44100904CD4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6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5terka.com/images/geom10class/geom10class-92.jpg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hyperlink" Target="http://5terka.com/images/geom10class/geom10class-93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5terka.com/images/geom10class/geom10class-70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hyperlink" Target="http://5terka.com/images/geom10class/geom10class-7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0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4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85029" y="2041085"/>
            <a:ext cx="6341470" cy="202290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ru-RU" sz="40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sz="40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89"/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 </a:t>
            </a:r>
          </a:p>
          <a:p>
            <a:pPr marL="29189"/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( 2 часть)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81354" y="2041085"/>
            <a:ext cx="431607" cy="6435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588225" y="361577"/>
            <a:ext cx="198884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588225" y="361577"/>
            <a:ext cx="198884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626022" y="479141"/>
            <a:ext cx="1951050" cy="579408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600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600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10"/>
            <a:ext cx="4808049" cy="854070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574">
              <a:spcBef>
                <a:spcPts val="181"/>
              </a:spcBef>
              <a:defRPr/>
            </a:pPr>
            <a:r>
              <a:rPr lang="ru-RU" sz="5400" kern="0" spc="8" dirty="0">
                <a:solidFill>
                  <a:sysClr val="window" lastClr="FFFFFF"/>
                </a:solidFill>
              </a:rPr>
              <a:t>ГЕОМЕТРИЯ</a:t>
            </a:r>
            <a:endParaRPr lang="en-US" sz="54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372" y="2207834"/>
            <a:ext cx="2147096" cy="199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82476" y="2848708"/>
            <a:ext cx="420129" cy="1358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xmlns="" id="{46A917B8-D015-E34E-A852-A214A8CF8C72}"/>
              </a:ext>
            </a:extLst>
          </p:cNvPr>
          <p:cNvSpPr/>
          <p:nvPr/>
        </p:nvSpPr>
        <p:spPr>
          <a:xfrm>
            <a:off x="459639" y="320800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63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1" y="239962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5" y="84355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335" y="915683"/>
            <a:ext cx="8795160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x-none" sz="3600" b="1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адача 5.58</a:t>
            </a:r>
            <a:endParaRPr lang="x-none" sz="36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x-none" sz="3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тр. 140</a:t>
            </a:r>
            <a:endParaRPr lang="x-none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93" y="2081218"/>
            <a:ext cx="5000988" cy="28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93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D6A5CB6-CCC1-5B4A-A3EC-42654AF9B625}"/>
              </a:ext>
            </a:extLst>
          </p:cNvPr>
          <p:cNvSpPr/>
          <p:nvPr/>
        </p:nvSpPr>
        <p:spPr>
          <a:xfrm>
            <a:off x="96011" y="174075"/>
            <a:ext cx="8951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ru-RU" sz="36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E851DEB4-E6EB-9A49-B771-1BB22C097F60}"/>
              </a:ext>
            </a:extLst>
          </p:cNvPr>
          <p:cNvSpPr/>
          <p:nvPr/>
        </p:nvSpPr>
        <p:spPr>
          <a:xfrm>
            <a:off x="185427" y="2518831"/>
            <a:ext cx="3735010" cy="1573292"/>
          </a:xfrm>
          <a:custGeom>
            <a:avLst/>
            <a:gdLst>
              <a:gd name="connsiteX0" fmla="*/ 897466 w 5133878"/>
              <a:gd name="connsiteY0" fmla="*/ 146243 h 2321406"/>
              <a:gd name="connsiteX1" fmla="*/ 740448 w 5133878"/>
              <a:gd name="connsiteY1" fmla="*/ 284788 h 2321406"/>
              <a:gd name="connsiteX2" fmla="*/ 343285 w 5133878"/>
              <a:gd name="connsiteY2" fmla="*/ 1854970 h 2321406"/>
              <a:gd name="connsiteX3" fmla="*/ 2800157 w 5133878"/>
              <a:gd name="connsiteY3" fmla="*/ 2289079 h 2321406"/>
              <a:gd name="connsiteX4" fmla="*/ 3862339 w 5133878"/>
              <a:gd name="connsiteY4" fmla="*/ 1661006 h 2321406"/>
              <a:gd name="connsiteX5" fmla="*/ 4832157 w 5133878"/>
              <a:gd name="connsiteY5" fmla="*/ 1596352 h 2321406"/>
              <a:gd name="connsiteX6" fmla="*/ 4989175 w 5133878"/>
              <a:gd name="connsiteY6" fmla="*/ 432570 h 2321406"/>
              <a:gd name="connsiteX7" fmla="*/ 3963939 w 5133878"/>
              <a:gd name="connsiteY7" fmla="*/ 100061 h 2321406"/>
              <a:gd name="connsiteX8" fmla="*/ 2319866 w 5133878"/>
              <a:gd name="connsiteY8" fmla="*/ 109297 h 2321406"/>
              <a:gd name="connsiteX9" fmla="*/ 897466 w 5133878"/>
              <a:gd name="connsiteY9" fmla="*/ 146243 h 2321406"/>
              <a:gd name="connsiteX0" fmla="*/ 932606 w 5133878"/>
              <a:gd name="connsiteY0" fmla="*/ 29248 h 2354642"/>
              <a:gd name="connsiteX1" fmla="*/ 740448 w 5133878"/>
              <a:gd name="connsiteY1" fmla="*/ 318024 h 2354642"/>
              <a:gd name="connsiteX2" fmla="*/ 343285 w 5133878"/>
              <a:gd name="connsiteY2" fmla="*/ 1888206 h 2354642"/>
              <a:gd name="connsiteX3" fmla="*/ 2800157 w 5133878"/>
              <a:gd name="connsiteY3" fmla="*/ 2322315 h 2354642"/>
              <a:gd name="connsiteX4" fmla="*/ 3862339 w 5133878"/>
              <a:gd name="connsiteY4" fmla="*/ 1694242 h 2354642"/>
              <a:gd name="connsiteX5" fmla="*/ 4832157 w 5133878"/>
              <a:gd name="connsiteY5" fmla="*/ 1629588 h 2354642"/>
              <a:gd name="connsiteX6" fmla="*/ 4989175 w 5133878"/>
              <a:gd name="connsiteY6" fmla="*/ 465806 h 2354642"/>
              <a:gd name="connsiteX7" fmla="*/ 3963939 w 5133878"/>
              <a:gd name="connsiteY7" fmla="*/ 133297 h 2354642"/>
              <a:gd name="connsiteX8" fmla="*/ 2319866 w 5133878"/>
              <a:gd name="connsiteY8" fmla="*/ 142533 h 2354642"/>
              <a:gd name="connsiteX9" fmla="*/ 932606 w 5133878"/>
              <a:gd name="connsiteY9" fmla="*/ 29248 h 2354642"/>
              <a:gd name="connsiteX0" fmla="*/ 972587 w 5173859"/>
              <a:gd name="connsiteY0" fmla="*/ 29125 h 2354519"/>
              <a:gd name="connsiteX1" fmla="*/ 540539 w 5173859"/>
              <a:gd name="connsiteY1" fmla="*/ 317157 h 2354519"/>
              <a:gd name="connsiteX2" fmla="*/ 383266 w 5173859"/>
              <a:gd name="connsiteY2" fmla="*/ 1888083 h 2354519"/>
              <a:gd name="connsiteX3" fmla="*/ 2840138 w 5173859"/>
              <a:gd name="connsiteY3" fmla="*/ 2322192 h 2354519"/>
              <a:gd name="connsiteX4" fmla="*/ 3902320 w 5173859"/>
              <a:gd name="connsiteY4" fmla="*/ 1694119 h 2354519"/>
              <a:gd name="connsiteX5" fmla="*/ 4872138 w 5173859"/>
              <a:gd name="connsiteY5" fmla="*/ 1629465 h 2354519"/>
              <a:gd name="connsiteX6" fmla="*/ 5029156 w 5173859"/>
              <a:gd name="connsiteY6" fmla="*/ 465683 h 2354519"/>
              <a:gd name="connsiteX7" fmla="*/ 4003920 w 5173859"/>
              <a:gd name="connsiteY7" fmla="*/ 133174 h 2354519"/>
              <a:gd name="connsiteX8" fmla="*/ 2359847 w 5173859"/>
              <a:gd name="connsiteY8" fmla="*/ 142410 h 2354519"/>
              <a:gd name="connsiteX9" fmla="*/ 972587 w 5173859"/>
              <a:gd name="connsiteY9" fmla="*/ 29125 h 2354519"/>
              <a:gd name="connsiteX0" fmla="*/ 1008756 w 5210028"/>
              <a:gd name="connsiteY0" fmla="*/ 84277 h 2409671"/>
              <a:gd name="connsiteX1" fmla="*/ 359697 w 5210028"/>
              <a:gd name="connsiteY1" fmla="*/ 703224 h 2409671"/>
              <a:gd name="connsiteX2" fmla="*/ 419435 w 5210028"/>
              <a:gd name="connsiteY2" fmla="*/ 1943235 h 2409671"/>
              <a:gd name="connsiteX3" fmla="*/ 2876307 w 5210028"/>
              <a:gd name="connsiteY3" fmla="*/ 2377344 h 2409671"/>
              <a:gd name="connsiteX4" fmla="*/ 3938489 w 5210028"/>
              <a:gd name="connsiteY4" fmla="*/ 1749271 h 2409671"/>
              <a:gd name="connsiteX5" fmla="*/ 4908307 w 5210028"/>
              <a:gd name="connsiteY5" fmla="*/ 1684617 h 2409671"/>
              <a:gd name="connsiteX6" fmla="*/ 5065325 w 5210028"/>
              <a:gd name="connsiteY6" fmla="*/ 520835 h 2409671"/>
              <a:gd name="connsiteX7" fmla="*/ 4040089 w 5210028"/>
              <a:gd name="connsiteY7" fmla="*/ 188326 h 2409671"/>
              <a:gd name="connsiteX8" fmla="*/ 2396016 w 5210028"/>
              <a:gd name="connsiteY8" fmla="*/ 197562 h 2409671"/>
              <a:gd name="connsiteX9" fmla="*/ 1008756 w 5210028"/>
              <a:gd name="connsiteY9" fmla="*/ 84277 h 2409671"/>
              <a:gd name="connsiteX0" fmla="*/ 1009368 w 5210640"/>
              <a:gd name="connsiteY0" fmla="*/ 84277 h 2183262"/>
              <a:gd name="connsiteX1" fmla="*/ 360309 w 5210640"/>
              <a:gd name="connsiteY1" fmla="*/ 703224 h 2183262"/>
              <a:gd name="connsiteX2" fmla="*/ 420047 w 5210640"/>
              <a:gd name="connsiteY2" fmla="*/ 1943235 h 2183262"/>
              <a:gd name="connsiteX3" fmla="*/ 2880589 w 5210640"/>
              <a:gd name="connsiteY3" fmla="*/ 2143384 h 2183262"/>
              <a:gd name="connsiteX4" fmla="*/ 3939101 w 5210640"/>
              <a:gd name="connsiteY4" fmla="*/ 1749271 h 2183262"/>
              <a:gd name="connsiteX5" fmla="*/ 4908919 w 5210640"/>
              <a:gd name="connsiteY5" fmla="*/ 1684617 h 2183262"/>
              <a:gd name="connsiteX6" fmla="*/ 5065937 w 5210640"/>
              <a:gd name="connsiteY6" fmla="*/ 520835 h 2183262"/>
              <a:gd name="connsiteX7" fmla="*/ 4040701 w 5210640"/>
              <a:gd name="connsiteY7" fmla="*/ 188326 h 2183262"/>
              <a:gd name="connsiteX8" fmla="*/ 2396628 w 5210640"/>
              <a:gd name="connsiteY8" fmla="*/ 197562 h 2183262"/>
              <a:gd name="connsiteX9" fmla="*/ 1009368 w 5210640"/>
              <a:gd name="connsiteY9" fmla="*/ 84277 h 2183262"/>
              <a:gd name="connsiteX0" fmla="*/ 1009368 w 5210640"/>
              <a:gd name="connsiteY0" fmla="*/ 48005 h 2146990"/>
              <a:gd name="connsiteX1" fmla="*/ 360309 w 5210640"/>
              <a:gd name="connsiteY1" fmla="*/ 666952 h 2146990"/>
              <a:gd name="connsiteX2" fmla="*/ 420047 w 5210640"/>
              <a:gd name="connsiteY2" fmla="*/ 1906963 h 2146990"/>
              <a:gd name="connsiteX3" fmla="*/ 2880589 w 5210640"/>
              <a:gd name="connsiteY3" fmla="*/ 2107112 h 2146990"/>
              <a:gd name="connsiteX4" fmla="*/ 3939101 w 5210640"/>
              <a:gd name="connsiteY4" fmla="*/ 1712999 h 2146990"/>
              <a:gd name="connsiteX5" fmla="*/ 4908919 w 5210640"/>
              <a:gd name="connsiteY5" fmla="*/ 1648345 h 2146990"/>
              <a:gd name="connsiteX6" fmla="*/ 5065937 w 5210640"/>
              <a:gd name="connsiteY6" fmla="*/ 484563 h 2146990"/>
              <a:gd name="connsiteX7" fmla="*/ 4040701 w 5210640"/>
              <a:gd name="connsiteY7" fmla="*/ 152054 h 2146990"/>
              <a:gd name="connsiteX8" fmla="*/ 2520549 w 5210640"/>
              <a:gd name="connsiteY8" fmla="*/ 378920 h 2146990"/>
              <a:gd name="connsiteX9" fmla="*/ 1009368 w 5210640"/>
              <a:gd name="connsiteY9" fmla="*/ 48005 h 2146990"/>
              <a:gd name="connsiteX0" fmla="*/ 1044043 w 5245315"/>
              <a:gd name="connsiteY0" fmla="*/ 48005 h 2090316"/>
              <a:gd name="connsiteX1" fmla="*/ 394984 w 5245315"/>
              <a:gd name="connsiteY1" fmla="*/ 666952 h 2090316"/>
              <a:gd name="connsiteX2" fmla="*/ 454722 w 5245315"/>
              <a:gd name="connsiteY2" fmla="*/ 1906963 h 2090316"/>
              <a:gd name="connsiteX3" fmla="*/ 3123315 w 5245315"/>
              <a:gd name="connsiteY3" fmla="*/ 1767070 h 2090316"/>
              <a:gd name="connsiteX4" fmla="*/ 3973776 w 5245315"/>
              <a:gd name="connsiteY4" fmla="*/ 1712999 h 2090316"/>
              <a:gd name="connsiteX5" fmla="*/ 4943594 w 5245315"/>
              <a:gd name="connsiteY5" fmla="*/ 1648345 h 2090316"/>
              <a:gd name="connsiteX6" fmla="*/ 5100612 w 5245315"/>
              <a:gd name="connsiteY6" fmla="*/ 484563 h 2090316"/>
              <a:gd name="connsiteX7" fmla="*/ 4075376 w 5245315"/>
              <a:gd name="connsiteY7" fmla="*/ 152054 h 2090316"/>
              <a:gd name="connsiteX8" fmla="*/ 2555224 w 5245315"/>
              <a:gd name="connsiteY8" fmla="*/ 378920 h 2090316"/>
              <a:gd name="connsiteX9" fmla="*/ 1044043 w 5245315"/>
              <a:gd name="connsiteY9" fmla="*/ 48005 h 2090316"/>
              <a:gd name="connsiteX0" fmla="*/ 1044043 w 5245315"/>
              <a:gd name="connsiteY0" fmla="*/ 48005 h 2090316"/>
              <a:gd name="connsiteX1" fmla="*/ 394984 w 5245315"/>
              <a:gd name="connsiteY1" fmla="*/ 666952 h 2090316"/>
              <a:gd name="connsiteX2" fmla="*/ 454722 w 5245315"/>
              <a:gd name="connsiteY2" fmla="*/ 1906963 h 2090316"/>
              <a:gd name="connsiteX3" fmla="*/ 3123315 w 5245315"/>
              <a:gd name="connsiteY3" fmla="*/ 1767070 h 2090316"/>
              <a:gd name="connsiteX4" fmla="*/ 4239882 w 5245315"/>
              <a:gd name="connsiteY4" fmla="*/ 1995022 h 2090316"/>
              <a:gd name="connsiteX5" fmla="*/ 4943594 w 5245315"/>
              <a:gd name="connsiteY5" fmla="*/ 1648345 h 2090316"/>
              <a:gd name="connsiteX6" fmla="*/ 5100612 w 5245315"/>
              <a:gd name="connsiteY6" fmla="*/ 484563 h 2090316"/>
              <a:gd name="connsiteX7" fmla="*/ 4075376 w 5245315"/>
              <a:gd name="connsiteY7" fmla="*/ 152054 h 2090316"/>
              <a:gd name="connsiteX8" fmla="*/ 2555224 w 5245315"/>
              <a:gd name="connsiteY8" fmla="*/ 378920 h 2090316"/>
              <a:gd name="connsiteX9" fmla="*/ 1044043 w 5245315"/>
              <a:gd name="connsiteY9" fmla="*/ 48005 h 2090316"/>
              <a:gd name="connsiteX0" fmla="*/ 1035947 w 5237219"/>
              <a:gd name="connsiteY0" fmla="*/ 79390 h 2090316"/>
              <a:gd name="connsiteX1" fmla="*/ 435462 w 5237219"/>
              <a:gd name="connsiteY1" fmla="*/ 886648 h 2090316"/>
              <a:gd name="connsiteX2" fmla="*/ 446626 w 5237219"/>
              <a:gd name="connsiteY2" fmla="*/ 1938348 h 2090316"/>
              <a:gd name="connsiteX3" fmla="*/ 3115219 w 5237219"/>
              <a:gd name="connsiteY3" fmla="*/ 1798455 h 2090316"/>
              <a:gd name="connsiteX4" fmla="*/ 4231786 w 5237219"/>
              <a:gd name="connsiteY4" fmla="*/ 2026407 h 2090316"/>
              <a:gd name="connsiteX5" fmla="*/ 4935498 w 5237219"/>
              <a:gd name="connsiteY5" fmla="*/ 1679730 h 2090316"/>
              <a:gd name="connsiteX6" fmla="*/ 5092516 w 5237219"/>
              <a:gd name="connsiteY6" fmla="*/ 515948 h 2090316"/>
              <a:gd name="connsiteX7" fmla="*/ 4067280 w 5237219"/>
              <a:gd name="connsiteY7" fmla="*/ 183439 h 2090316"/>
              <a:gd name="connsiteX8" fmla="*/ 2547128 w 5237219"/>
              <a:gd name="connsiteY8" fmla="*/ 410305 h 2090316"/>
              <a:gd name="connsiteX9" fmla="*/ 1035947 w 5237219"/>
              <a:gd name="connsiteY9" fmla="*/ 79390 h 2090316"/>
              <a:gd name="connsiteX0" fmla="*/ 1035947 w 5237219"/>
              <a:gd name="connsiteY0" fmla="*/ 79390 h 2090316"/>
              <a:gd name="connsiteX1" fmla="*/ 435462 w 5237219"/>
              <a:gd name="connsiteY1" fmla="*/ 886648 h 2090316"/>
              <a:gd name="connsiteX2" fmla="*/ 446626 w 5237219"/>
              <a:gd name="connsiteY2" fmla="*/ 1938348 h 2090316"/>
              <a:gd name="connsiteX3" fmla="*/ 3115219 w 5237219"/>
              <a:gd name="connsiteY3" fmla="*/ 1798455 h 2090316"/>
              <a:gd name="connsiteX4" fmla="*/ 4231786 w 5237219"/>
              <a:gd name="connsiteY4" fmla="*/ 2026407 h 2090316"/>
              <a:gd name="connsiteX5" fmla="*/ 4935498 w 5237219"/>
              <a:gd name="connsiteY5" fmla="*/ 1679730 h 2090316"/>
              <a:gd name="connsiteX6" fmla="*/ 5092516 w 5237219"/>
              <a:gd name="connsiteY6" fmla="*/ 515948 h 2090316"/>
              <a:gd name="connsiteX7" fmla="*/ 4067280 w 5237219"/>
              <a:gd name="connsiteY7" fmla="*/ 183439 h 2090316"/>
              <a:gd name="connsiteX8" fmla="*/ 2547128 w 5237219"/>
              <a:gd name="connsiteY8" fmla="*/ 410305 h 2090316"/>
              <a:gd name="connsiteX9" fmla="*/ 1035947 w 5237219"/>
              <a:gd name="connsiteY9" fmla="*/ 79390 h 2090316"/>
              <a:gd name="connsiteX0" fmla="*/ 1048353 w 5249625"/>
              <a:gd name="connsiteY0" fmla="*/ 66727 h 2090317"/>
              <a:gd name="connsiteX1" fmla="*/ 373430 w 5249625"/>
              <a:gd name="connsiteY1" fmla="*/ 798002 h 2090317"/>
              <a:gd name="connsiteX2" fmla="*/ 459032 w 5249625"/>
              <a:gd name="connsiteY2" fmla="*/ 1925685 h 2090317"/>
              <a:gd name="connsiteX3" fmla="*/ 3127625 w 5249625"/>
              <a:gd name="connsiteY3" fmla="*/ 1785792 h 2090317"/>
              <a:gd name="connsiteX4" fmla="*/ 4244192 w 5249625"/>
              <a:gd name="connsiteY4" fmla="*/ 2013744 h 2090317"/>
              <a:gd name="connsiteX5" fmla="*/ 4947904 w 5249625"/>
              <a:gd name="connsiteY5" fmla="*/ 1667067 h 2090317"/>
              <a:gd name="connsiteX6" fmla="*/ 5104922 w 5249625"/>
              <a:gd name="connsiteY6" fmla="*/ 503285 h 2090317"/>
              <a:gd name="connsiteX7" fmla="*/ 4079686 w 5249625"/>
              <a:gd name="connsiteY7" fmla="*/ 170776 h 2090317"/>
              <a:gd name="connsiteX8" fmla="*/ 2559534 w 5249625"/>
              <a:gd name="connsiteY8" fmla="*/ 397642 h 2090317"/>
              <a:gd name="connsiteX9" fmla="*/ 1048353 w 5249625"/>
              <a:gd name="connsiteY9" fmla="*/ 66727 h 2090317"/>
              <a:gd name="connsiteX0" fmla="*/ 1048353 w 5249625"/>
              <a:gd name="connsiteY0" fmla="*/ 101312 h 2124902"/>
              <a:gd name="connsiteX1" fmla="*/ 373430 w 5249625"/>
              <a:gd name="connsiteY1" fmla="*/ 832587 h 2124902"/>
              <a:gd name="connsiteX2" fmla="*/ 459032 w 5249625"/>
              <a:gd name="connsiteY2" fmla="*/ 1960270 h 2124902"/>
              <a:gd name="connsiteX3" fmla="*/ 3127625 w 5249625"/>
              <a:gd name="connsiteY3" fmla="*/ 1820377 h 2124902"/>
              <a:gd name="connsiteX4" fmla="*/ 4244192 w 5249625"/>
              <a:gd name="connsiteY4" fmla="*/ 2048329 h 2124902"/>
              <a:gd name="connsiteX5" fmla="*/ 4947904 w 5249625"/>
              <a:gd name="connsiteY5" fmla="*/ 1701652 h 2124902"/>
              <a:gd name="connsiteX6" fmla="*/ 5104922 w 5249625"/>
              <a:gd name="connsiteY6" fmla="*/ 537870 h 2124902"/>
              <a:gd name="connsiteX7" fmla="*/ 4079686 w 5249625"/>
              <a:gd name="connsiteY7" fmla="*/ 205361 h 2124902"/>
              <a:gd name="connsiteX8" fmla="*/ 2755437 w 5249625"/>
              <a:gd name="connsiteY8" fmla="*/ 224716 h 2124902"/>
              <a:gd name="connsiteX9" fmla="*/ 1048353 w 5249625"/>
              <a:gd name="connsiteY9" fmla="*/ 101312 h 2124902"/>
              <a:gd name="connsiteX0" fmla="*/ 1041856 w 5243128"/>
              <a:gd name="connsiteY0" fmla="*/ 101312 h 2176097"/>
              <a:gd name="connsiteX1" fmla="*/ 366933 w 5243128"/>
              <a:gd name="connsiteY1" fmla="*/ 832587 h 2176097"/>
              <a:gd name="connsiteX2" fmla="*/ 452535 w 5243128"/>
              <a:gd name="connsiteY2" fmla="*/ 1960270 h 2176097"/>
              <a:gd name="connsiteX3" fmla="*/ 3082143 w 5243128"/>
              <a:gd name="connsiteY3" fmla="*/ 2127551 h 2176097"/>
              <a:gd name="connsiteX4" fmla="*/ 4237695 w 5243128"/>
              <a:gd name="connsiteY4" fmla="*/ 2048329 h 2176097"/>
              <a:gd name="connsiteX5" fmla="*/ 4941407 w 5243128"/>
              <a:gd name="connsiteY5" fmla="*/ 1701652 h 2176097"/>
              <a:gd name="connsiteX6" fmla="*/ 5098425 w 5243128"/>
              <a:gd name="connsiteY6" fmla="*/ 537870 h 2176097"/>
              <a:gd name="connsiteX7" fmla="*/ 4073189 w 5243128"/>
              <a:gd name="connsiteY7" fmla="*/ 205361 h 2176097"/>
              <a:gd name="connsiteX8" fmla="*/ 2748940 w 5243128"/>
              <a:gd name="connsiteY8" fmla="*/ 224716 h 2176097"/>
              <a:gd name="connsiteX9" fmla="*/ 1041856 w 5243128"/>
              <a:gd name="connsiteY9" fmla="*/ 101312 h 2176097"/>
              <a:gd name="connsiteX0" fmla="*/ 1041856 w 5243128"/>
              <a:gd name="connsiteY0" fmla="*/ 138765 h 2213550"/>
              <a:gd name="connsiteX1" fmla="*/ 366933 w 5243128"/>
              <a:gd name="connsiteY1" fmla="*/ 870040 h 2213550"/>
              <a:gd name="connsiteX2" fmla="*/ 452535 w 5243128"/>
              <a:gd name="connsiteY2" fmla="*/ 1997723 h 2213550"/>
              <a:gd name="connsiteX3" fmla="*/ 3082143 w 5243128"/>
              <a:gd name="connsiteY3" fmla="*/ 2165004 h 2213550"/>
              <a:gd name="connsiteX4" fmla="*/ 4237695 w 5243128"/>
              <a:gd name="connsiteY4" fmla="*/ 2085782 h 2213550"/>
              <a:gd name="connsiteX5" fmla="*/ 4941407 w 5243128"/>
              <a:gd name="connsiteY5" fmla="*/ 1739105 h 2213550"/>
              <a:gd name="connsiteX6" fmla="*/ 5098425 w 5243128"/>
              <a:gd name="connsiteY6" fmla="*/ 575323 h 2213550"/>
              <a:gd name="connsiteX7" fmla="*/ 4073189 w 5243128"/>
              <a:gd name="connsiteY7" fmla="*/ 242814 h 2213550"/>
              <a:gd name="connsiteX8" fmla="*/ 2784392 w 5243128"/>
              <a:gd name="connsiteY8" fmla="*/ 37453 h 2213550"/>
              <a:gd name="connsiteX9" fmla="*/ 1041856 w 5243128"/>
              <a:gd name="connsiteY9" fmla="*/ 138765 h 2213550"/>
              <a:gd name="connsiteX0" fmla="*/ 1041856 w 5222208"/>
              <a:gd name="connsiteY0" fmla="*/ 138765 h 2213550"/>
              <a:gd name="connsiteX1" fmla="*/ 366933 w 5222208"/>
              <a:gd name="connsiteY1" fmla="*/ 870040 h 2213550"/>
              <a:gd name="connsiteX2" fmla="*/ 452535 w 5222208"/>
              <a:gd name="connsiteY2" fmla="*/ 1997723 h 2213550"/>
              <a:gd name="connsiteX3" fmla="*/ 3082143 w 5222208"/>
              <a:gd name="connsiteY3" fmla="*/ 2165004 h 2213550"/>
              <a:gd name="connsiteX4" fmla="*/ 4237695 w 5222208"/>
              <a:gd name="connsiteY4" fmla="*/ 2085782 h 2213550"/>
              <a:gd name="connsiteX5" fmla="*/ 4941407 w 5222208"/>
              <a:gd name="connsiteY5" fmla="*/ 1739105 h 2213550"/>
              <a:gd name="connsiteX6" fmla="*/ 5098425 w 5222208"/>
              <a:gd name="connsiteY6" fmla="*/ 575323 h 2213550"/>
              <a:gd name="connsiteX7" fmla="*/ 4198709 w 5222208"/>
              <a:gd name="connsiteY7" fmla="*/ 189422 h 2213550"/>
              <a:gd name="connsiteX8" fmla="*/ 2784392 w 5222208"/>
              <a:gd name="connsiteY8" fmla="*/ 37453 h 2213550"/>
              <a:gd name="connsiteX9" fmla="*/ 1041856 w 5222208"/>
              <a:gd name="connsiteY9" fmla="*/ 138765 h 2213550"/>
              <a:gd name="connsiteX0" fmla="*/ 1041856 w 5148050"/>
              <a:gd name="connsiteY0" fmla="*/ 138765 h 2213550"/>
              <a:gd name="connsiteX1" fmla="*/ 366933 w 5148050"/>
              <a:gd name="connsiteY1" fmla="*/ 870040 h 2213550"/>
              <a:gd name="connsiteX2" fmla="*/ 452535 w 5148050"/>
              <a:gd name="connsiteY2" fmla="*/ 1997723 h 2213550"/>
              <a:gd name="connsiteX3" fmla="*/ 3082143 w 5148050"/>
              <a:gd name="connsiteY3" fmla="*/ 2165004 h 2213550"/>
              <a:gd name="connsiteX4" fmla="*/ 4237695 w 5148050"/>
              <a:gd name="connsiteY4" fmla="*/ 2085782 h 2213550"/>
              <a:gd name="connsiteX5" fmla="*/ 4496460 w 5148050"/>
              <a:gd name="connsiteY5" fmla="*/ 1709101 h 2213550"/>
              <a:gd name="connsiteX6" fmla="*/ 5098425 w 5148050"/>
              <a:gd name="connsiteY6" fmla="*/ 575323 h 2213550"/>
              <a:gd name="connsiteX7" fmla="*/ 4198709 w 5148050"/>
              <a:gd name="connsiteY7" fmla="*/ 189422 h 2213550"/>
              <a:gd name="connsiteX8" fmla="*/ 2784392 w 5148050"/>
              <a:gd name="connsiteY8" fmla="*/ 37453 h 2213550"/>
              <a:gd name="connsiteX9" fmla="*/ 1041856 w 5148050"/>
              <a:gd name="connsiteY9" fmla="*/ 138765 h 2213550"/>
              <a:gd name="connsiteX0" fmla="*/ 1041856 w 5148050"/>
              <a:gd name="connsiteY0" fmla="*/ 138765 h 2213550"/>
              <a:gd name="connsiteX1" fmla="*/ 366933 w 5148050"/>
              <a:gd name="connsiteY1" fmla="*/ 870040 h 2213550"/>
              <a:gd name="connsiteX2" fmla="*/ 452535 w 5148050"/>
              <a:gd name="connsiteY2" fmla="*/ 1997723 h 2213550"/>
              <a:gd name="connsiteX3" fmla="*/ 3082143 w 5148050"/>
              <a:gd name="connsiteY3" fmla="*/ 2165004 h 2213550"/>
              <a:gd name="connsiteX4" fmla="*/ 3900959 w 5148050"/>
              <a:gd name="connsiteY4" fmla="*/ 2013037 h 2213550"/>
              <a:gd name="connsiteX5" fmla="*/ 4496460 w 5148050"/>
              <a:gd name="connsiteY5" fmla="*/ 1709101 h 2213550"/>
              <a:gd name="connsiteX6" fmla="*/ 5098425 w 5148050"/>
              <a:gd name="connsiteY6" fmla="*/ 575323 h 2213550"/>
              <a:gd name="connsiteX7" fmla="*/ 4198709 w 5148050"/>
              <a:gd name="connsiteY7" fmla="*/ 189422 h 2213550"/>
              <a:gd name="connsiteX8" fmla="*/ 2784392 w 5148050"/>
              <a:gd name="connsiteY8" fmla="*/ 37453 h 2213550"/>
              <a:gd name="connsiteX9" fmla="*/ 1041856 w 5148050"/>
              <a:gd name="connsiteY9" fmla="*/ 138765 h 221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8050" h="2213550">
                <a:moveTo>
                  <a:pt x="1041856" y="138765"/>
                </a:moveTo>
                <a:cubicBezTo>
                  <a:pt x="638946" y="277530"/>
                  <a:pt x="465153" y="560214"/>
                  <a:pt x="366933" y="870040"/>
                </a:cubicBezTo>
                <a:cubicBezTo>
                  <a:pt x="151926" y="1101257"/>
                  <a:pt x="0" y="1781896"/>
                  <a:pt x="452535" y="1997723"/>
                </a:cubicBezTo>
                <a:cubicBezTo>
                  <a:pt x="905070" y="2213550"/>
                  <a:pt x="2495634" y="2197331"/>
                  <a:pt x="3082143" y="2165004"/>
                </a:cubicBezTo>
                <a:lnTo>
                  <a:pt x="3900959" y="2013037"/>
                </a:lnTo>
                <a:cubicBezTo>
                  <a:pt x="4204339" y="1993250"/>
                  <a:pt x="4296882" y="1948720"/>
                  <a:pt x="4496460" y="1709101"/>
                </a:cubicBezTo>
                <a:cubicBezTo>
                  <a:pt x="4696038" y="1469482"/>
                  <a:pt x="5148050" y="828603"/>
                  <a:pt x="5098425" y="575323"/>
                </a:cubicBezTo>
                <a:cubicBezTo>
                  <a:pt x="5048800" y="322043"/>
                  <a:pt x="4584381" y="279067"/>
                  <a:pt x="4198709" y="189422"/>
                </a:cubicBezTo>
                <a:cubicBezTo>
                  <a:pt x="3813037" y="99777"/>
                  <a:pt x="3310534" y="45896"/>
                  <a:pt x="2784392" y="37453"/>
                </a:cubicBezTo>
                <a:cubicBezTo>
                  <a:pt x="2258250" y="29010"/>
                  <a:pt x="1444766" y="0"/>
                  <a:pt x="1041856" y="138765"/>
                </a:cubicBezTo>
                <a:close/>
              </a:path>
            </a:pathLst>
          </a:cu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5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A1003C10-18EA-864D-93A5-1F7383A79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748" y="913401"/>
            <a:ext cx="405950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Дано: АВ- перпендикуляр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 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плоскости  , АС и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-наклонные,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АСВ=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30°,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DB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60°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 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D=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90°, АВ=1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Найти: Р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CAD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xmlns="" id="{179EBE3F-A30A-734C-AE42-F846B01C0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745237"/>
              </p:ext>
            </p:extLst>
          </p:nvPr>
        </p:nvGraphicFramePr>
        <p:xfrm>
          <a:off x="5803986" y="1687367"/>
          <a:ext cx="257175" cy="241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Формула" r:id="rId3" imgW="164957" imgH="152268" progId="Equation.3">
                  <p:embed/>
                </p:oleObj>
              </mc:Choice>
              <mc:Fallback>
                <p:oleObj name="Формула" r:id="rId3" imgW="164957" imgH="152268" progId="Equation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86" y="1687367"/>
                        <a:ext cx="257175" cy="2416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xmlns="" id="{0948A651-1145-834E-9546-54DD3066C7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958269"/>
              </p:ext>
            </p:extLst>
          </p:nvPr>
        </p:nvGraphicFramePr>
        <p:xfrm>
          <a:off x="4326422" y="2011216"/>
          <a:ext cx="257175" cy="241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Формула" r:id="rId5" imgW="164957" imgH="152268" progId="Equation.3">
                  <p:embed/>
                </p:oleObj>
              </mc:Choice>
              <mc:Fallback>
                <p:oleObj name="Формула" r:id="rId5" imgW="164957" imgH="152268" progId="Equation.3">
                  <p:embed/>
                  <p:pic>
                    <p:nvPicPr>
                      <p:cNvPr id="40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6422" y="2011216"/>
                        <a:ext cx="257175" cy="2416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xmlns="" id="{08002F6B-1452-DB4E-931A-5A5A7DF34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692932"/>
              </p:ext>
            </p:extLst>
          </p:nvPr>
        </p:nvGraphicFramePr>
        <p:xfrm>
          <a:off x="4379999" y="1687367"/>
          <a:ext cx="257175" cy="24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Формула" r:id="rId6" imgW="164957" imgH="152268" progId="Equation.3">
                  <p:embed/>
                </p:oleObj>
              </mc:Choice>
              <mc:Fallback>
                <p:oleObj name="Формула" r:id="rId6" imgW="164957" imgH="152268" progId="Equation.3">
                  <p:embed/>
                  <p:pic>
                    <p:nvPicPr>
                      <p:cNvPr id="41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99" y="1687367"/>
                        <a:ext cx="257175" cy="2405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Группа 19">
            <a:extLst>
              <a:ext uri="{FF2B5EF4-FFF2-40B4-BE49-F238E27FC236}">
                <a16:creationId xmlns:a16="http://schemas.microsoft.com/office/drawing/2014/main" xmlns="" id="{37B3555D-2436-1341-9E53-5BA14B219B2E}"/>
              </a:ext>
            </a:extLst>
          </p:cNvPr>
          <p:cNvGrpSpPr>
            <a:grpSpLocks/>
          </p:cNvGrpSpPr>
          <p:nvPr/>
        </p:nvGrpSpPr>
        <p:grpSpPr bwMode="auto">
          <a:xfrm>
            <a:off x="805743" y="1051376"/>
            <a:ext cx="2983262" cy="3040747"/>
            <a:chOff x="539552" y="2708919"/>
            <a:chExt cx="3756561" cy="3836617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E551CF35-E123-354D-AF25-4FDDE4FBF6CB}"/>
                </a:ext>
              </a:extLst>
            </p:cNvPr>
            <p:cNvSpPr/>
            <p:nvPr/>
          </p:nvSpPr>
          <p:spPr>
            <a:xfrm>
              <a:off x="903281" y="5119999"/>
              <a:ext cx="3001818" cy="979054"/>
            </a:xfrm>
            <a:custGeom>
              <a:avLst/>
              <a:gdLst>
                <a:gd name="connsiteX0" fmla="*/ 0 w 3001818"/>
                <a:gd name="connsiteY0" fmla="*/ 64654 h 979054"/>
                <a:gd name="connsiteX1" fmla="*/ 1136072 w 3001818"/>
                <a:gd name="connsiteY1" fmla="*/ 979054 h 979054"/>
                <a:gd name="connsiteX2" fmla="*/ 3001818 w 3001818"/>
                <a:gd name="connsiteY2" fmla="*/ 0 h 979054"/>
                <a:gd name="connsiteX3" fmla="*/ 0 w 3001818"/>
                <a:gd name="connsiteY3" fmla="*/ 64654 h 97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1818" h="979054">
                  <a:moveTo>
                    <a:pt x="0" y="64654"/>
                  </a:moveTo>
                  <a:lnTo>
                    <a:pt x="1136072" y="979054"/>
                  </a:lnTo>
                  <a:lnTo>
                    <a:pt x="3001818" y="0"/>
                  </a:lnTo>
                  <a:lnTo>
                    <a:pt x="0" y="64654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50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2882A07A-8063-6343-8C5D-6FCFEBD8DA04}"/>
                </a:ext>
              </a:extLst>
            </p:cNvPr>
            <p:cNvSpPr/>
            <p:nvPr/>
          </p:nvSpPr>
          <p:spPr>
            <a:xfrm>
              <a:off x="912865" y="3162599"/>
              <a:ext cx="2973013" cy="2022033"/>
            </a:xfrm>
            <a:custGeom>
              <a:avLst/>
              <a:gdLst>
                <a:gd name="connsiteX0" fmla="*/ 0 w 2974109"/>
                <a:gd name="connsiteY0" fmla="*/ 2022764 h 2022764"/>
                <a:gd name="connsiteX1" fmla="*/ 18473 w 2974109"/>
                <a:gd name="connsiteY1" fmla="*/ 0 h 2022764"/>
                <a:gd name="connsiteX2" fmla="*/ 2974109 w 2974109"/>
                <a:gd name="connsiteY2" fmla="*/ 1967346 h 2022764"/>
                <a:gd name="connsiteX3" fmla="*/ 0 w 2974109"/>
                <a:gd name="connsiteY3" fmla="*/ 2022764 h 202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4109" h="2022764">
                  <a:moveTo>
                    <a:pt x="0" y="2022764"/>
                  </a:moveTo>
                  <a:lnTo>
                    <a:pt x="18473" y="0"/>
                  </a:lnTo>
                  <a:lnTo>
                    <a:pt x="2974109" y="1967346"/>
                  </a:lnTo>
                  <a:lnTo>
                    <a:pt x="0" y="2022764"/>
                  </a:lnTo>
                  <a:close/>
                </a:path>
              </a:pathLst>
            </a:cu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5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xmlns="" id="{6BA6B10D-D17A-B64C-B2AE-4EFB987D004F}"/>
                </a:ext>
              </a:extLst>
            </p:cNvPr>
            <p:cNvSpPr/>
            <p:nvPr/>
          </p:nvSpPr>
          <p:spPr>
            <a:xfrm>
              <a:off x="921860" y="3162599"/>
              <a:ext cx="1116942" cy="2917375"/>
            </a:xfrm>
            <a:custGeom>
              <a:avLst/>
              <a:gdLst>
                <a:gd name="connsiteX0" fmla="*/ 9237 w 1117600"/>
                <a:gd name="connsiteY0" fmla="*/ 0 h 2918691"/>
                <a:gd name="connsiteX1" fmla="*/ 1117600 w 1117600"/>
                <a:gd name="connsiteY1" fmla="*/ 2918691 h 2918691"/>
                <a:gd name="connsiteX2" fmla="*/ 0 w 1117600"/>
                <a:gd name="connsiteY2" fmla="*/ 2050473 h 2918691"/>
                <a:gd name="connsiteX3" fmla="*/ 9237 w 1117600"/>
                <a:gd name="connsiteY3" fmla="*/ 0 h 291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600" h="2918691">
                  <a:moveTo>
                    <a:pt x="9237" y="0"/>
                  </a:moveTo>
                  <a:lnTo>
                    <a:pt x="1117600" y="2918691"/>
                  </a:lnTo>
                  <a:lnTo>
                    <a:pt x="0" y="2050473"/>
                  </a:lnTo>
                  <a:lnTo>
                    <a:pt x="9237" y="0"/>
                  </a:lnTo>
                  <a:close/>
                </a:path>
              </a:pathLst>
            </a:cu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50"/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xmlns="" id="{E1849F45-4963-394F-8544-9A4C8BF33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580" y="2708919"/>
              <a:ext cx="476776" cy="52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100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xmlns="" id="{4E5C5A14-CF8C-9F44-8903-8B7CEA852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52" y="5085185"/>
              <a:ext cx="458608" cy="52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100"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xmlns="" id="{AE4EC639-FC8D-2543-9D70-0BB9405D7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80" y="6021288"/>
              <a:ext cx="458608" cy="52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10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1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xmlns="" id="{E7E5F059-66D3-8D44-AA30-5E1BF71E5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9337" y="5005269"/>
              <a:ext cx="476776" cy="52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100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xmlns="" id="{B5B52C6D-A57F-E144-8942-7500F1BFCE33}"/>
                </a:ext>
              </a:extLst>
            </p:cNvPr>
            <p:cNvSpPr/>
            <p:nvPr/>
          </p:nvSpPr>
          <p:spPr>
            <a:xfrm>
              <a:off x="921860" y="5193646"/>
              <a:ext cx="590705" cy="157736"/>
            </a:xfrm>
            <a:custGeom>
              <a:avLst/>
              <a:gdLst>
                <a:gd name="connsiteX0" fmla="*/ 0 w 591128"/>
                <a:gd name="connsiteY0" fmla="*/ 0 h 157019"/>
                <a:gd name="connsiteX1" fmla="*/ 369455 w 591128"/>
                <a:gd name="connsiteY1" fmla="*/ 0 h 157019"/>
                <a:gd name="connsiteX2" fmla="*/ 591128 w 591128"/>
                <a:gd name="connsiteY2" fmla="*/ 157019 h 157019"/>
                <a:gd name="connsiteX3" fmla="*/ 221673 w 591128"/>
                <a:gd name="connsiteY3" fmla="*/ 157019 h 157019"/>
                <a:gd name="connsiteX4" fmla="*/ 0 w 591128"/>
                <a:gd name="connsiteY4" fmla="*/ 0 h 15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128" h="157019">
                  <a:moveTo>
                    <a:pt x="0" y="0"/>
                  </a:moveTo>
                  <a:lnTo>
                    <a:pt x="369455" y="0"/>
                  </a:lnTo>
                  <a:lnTo>
                    <a:pt x="591128" y="157019"/>
                  </a:lnTo>
                  <a:lnTo>
                    <a:pt x="221673" y="157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50"/>
            </a:p>
          </p:txBody>
        </p:sp>
        <p:sp>
          <p:nvSpPr>
            <p:cNvPr id="20" name="Месяц 19">
              <a:extLst>
                <a:ext uri="{FF2B5EF4-FFF2-40B4-BE49-F238E27FC236}">
                  <a16:creationId xmlns:a16="http://schemas.microsoft.com/office/drawing/2014/main" xmlns="" id="{4CB077BF-F6DB-CB4E-971E-34AD2D0DF1C6}"/>
                </a:ext>
              </a:extLst>
            </p:cNvPr>
            <p:cNvSpPr/>
            <p:nvPr/>
          </p:nvSpPr>
          <p:spPr>
            <a:xfrm rot="1263874">
              <a:off x="2983329" y="4690390"/>
              <a:ext cx="287856" cy="432649"/>
            </a:xfrm>
            <a:prstGeom prst="moon">
              <a:avLst>
                <a:gd name="adj" fmla="val 33966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50"/>
            </a:p>
          </p:txBody>
        </p:sp>
        <p:sp>
          <p:nvSpPr>
            <p:cNvPr id="21" name="Прямоугольник 26">
              <a:extLst>
                <a:ext uri="{FF2B5EF4-FFF2-40B4-BE49-F238E27FC236}">
                  <a16:creationId xmlns:a16="http://schemas.microsoft.com/office/drawing/2014/main" xmlns="" id="{6B45FC25-752A-714D-9BA6-37EF5F9FD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760" y="4653137"/>
              <a:ext cx="791664" cy="52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100"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lang="ru-RU" sz="2100">
                  <a:latin typeface="Times New Roman" pitchFamily="18" charset="0"/>
                  <a:cs typeface="Times New Roman" pitchFamily="18" charset="0"/>
                </a:rPr>
                <a:t>° </a:t>
              </a:r>
              <a:endParaRPr lang="ru-RU" sz="2100">
                <a:latin typeface="Calibri" pitchFamily="34" charset="0"/>
              </a:endParaRPr>
            </a:p>
          </p:txBody>
        </p:sp>
        <p:sp>
          <p:nvSpPr>
            <p:cNvPr id="22" name="Месяц 21">
              <a:extLst>
                <a:ext uri="{FF2B5EF4-FFF2-40B4-BE49-F238E27FC236}">
                  <a16:creationId xmlns:a16="http://schemas.microsoft.com/office/drawing/2014/main" xmlns="" id="{B72AD847-A698-294A-B9CD-039FA1923AA6}"/>
                </a:ext>
              </a:extLst>
            </p:cNvPr>
            <p:cNvSpPr/>
            <p:nvPr/>
          </p:nvSpPr>
          <p:spPr>
            <a:xfrm rot="3042932">
              <a:off x="1624107" y="5526665"/>
              <a:ext cx="151728" cy="269865"/>
            </a:xfrm>
            <a:prstGeom prst="moon">
              <a:avLst>
                <a:gd name="adj" fmla="val 33966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50"/>
            </a:p>
          </p:txBody>
        </p:sp>
        <p:sp>
          <p:nvSpPr>
            <p:cNvPr id="23" name="Прямоугольник 26">
              <a:extLst>
                <a:ext uri="{FF2B5EF4-FFF2-40B4-BE49-F238E27FC236}">
                  <a16:creationId xmlns:a16="http://schemas.microsoft.com/office/drawing/2014/main" xmlns="" id="{B3C2B7BE-CC7F-544C-BC3D-887972AEC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1" y="5229199"/>
              <a:ext cx="791664" cy="52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100">
                  <a:latin typeface="Times New Roman" pitchFamily="18" charset="0"/>
                  <a:cs typeface="Times New Roman" pitchFamily="18" charset="0"/>
                </a:rPr>
                <a:t>30</a:t>
              </a:r>
              <a:r>
                <a:rPr lang="ru-RU" sz="2100">
                  <a:latin typeface="Times New Roman" pitchFamily="18" charset="0"/>
                  <a:cs typeface="Times New Roman" pitchFamily="18" charset="0"/>
                </a:rPr>
                <a:t>° </a:t>
              </a:r>
              <a:endParaRPr lang="ru-RU" sz="2100">
                <a:latin typeface="Calibri" pitchFamily="34" charset="0"/>
              </a:endParaRPr>
            </a:p>
          </p:txBody>
        </p:sp>
      </p:grpSp>
      <p:graphicFrame>
        <p:nvGraphicFramePr>
          <p:cNvPr id="24" name="Object 6">
            <a:extLst>
              <a:ext uri="{FF2B5EF4-FFF2-40B4-BE49-F238E27FC236}">
                <a16:creationId xmlns:a16="http://schemas.microsoft.com/office/drawing/2014/main" xmlns="" id="{825A1E04-AA6A-8F4D-92A3-5B719E77A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30997"/>
              </p:ext>
            </p:extLst>
          </p:nvPr>
        </p:nvGraphicFramePr>
        <p:xfrm>
          <a:off x="5533715" y="1308748"/>
          <a:ext cx="26312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Формула" r:id="rId7" imgW="126720" imgH="164880" progId="Equation.3">
                  <p:embed/>
                </p:oleObj>
              </mc:Choice>
              <mc:Fallback>
                <p:oleObj name="Формула" r:id="rId7" imgW="126720" imgH="164880" progId="Equation.3">
                  <p:embed/>
                  <p:pic>
                    <p:nvPicPr>
                      <p:cNvPr id="410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3715" y="1308748"/>
                        <a:ext cx="26312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>
            <a:extLst>
              <a:ext uri="{FF2B5EF4-FFF2-40B4-BE49-F238E27FC236}">
                <a16:creationId xmlns:a16="http://schemas.microsoft.com/office/drawing/2014/main" xmlns="" id="{65D3F1DE-6E2B-A349-A3DA-BA2B65F6C2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101313"/>
              </p:ext>
            </p:extLst>
          </p:nvPr>
        </p:nvGraphicFramePr>
        <p:xfrm>
          <a:off x="643818" y="3652863"/>
          <a:ext cx="26312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Формула" r:id="rId9" imgW="126720" imgH="164880" progId="Equation.3">
                  <p:embed/>
                </p:oleObj>
              </mc:Choice>
              <mc:Fallback>
                <p:oleObj name="Формула" r:id="rId9" imgW="126720" imgH="164880" progId="Equation.3">
                  <p:embed/>
                  <p:pic>
                    <p:nvPicPr>
                      <p:cNvPr id="410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18" y="3652863"/>
                        <a:ext cx="26312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A058CBD-2E99-794C-89BE-5AA2CEF3175B}"/>
              </a:ext>
            </a:extLst>
          </p:cNvPr>
          <p:cNvSpPr txBox="1"/>
          <p:nvPr/>
        </p:nvSpPr>
        <p:spPr bwMode="auto">
          <a:xfrm>
            <a:off x="1296885" y="4388785"/>
            <a:ext cx="1512094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E183547-838C-4745-9119-336FCE71B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43" y="2087191"/>
            <a:ext cx="31931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100">
              <a:latin typeface="Calibri" pitchFamily="34" charset="0"/>
            </a:endParaRPr>
          </a:p>
        </p:txBody>
      </p:sp>
      <p:graphicFrame>
        <p:nvGraphicFramePr>
          <p:cNvPr id="28" name="Object 8">
            <a:extLst>
              <a:ext uri="{FF2B5EF4-FFF2-40B4-BE49-F238E27FC236}">
                <a16:creationId xmlns:a16="http://schemas.microsoft.com/office/drawing/2014/main" xmlns="" id="{009BA1A6-BA9E-0244-BA54-7DEA7B98D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882259"/>
              </p:ext>
            </p:extLst>
          </p:nvPr>
        </p:nvGraphicFramePr>
        <p:xfrm>
          <a:off x="4193381" y="3070383"/>
          <a:ext cx="4644628" cy="184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Формула" r:id="rId10" imgW="3225600" imgH="1282680" progId="Equation.3">
                  <p:embed/>
                </p:oleObj>
              </mc:Choice>
              <mc:Fallback>
                <p:oleObj name="Формула" r:id="rId10" imgW="3225600" imgH="1282680" progId="Equation.3">
                  <p:embed/>
                  <p:pic>
                    <p:nvPicPr>
                      <p:cNvPr id="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381" y="3070383"/>
                        <a:ext cx="4644628" cy="18466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>
            <a:extLst>
              <a:ext uri="{FF2B5EF4-FFF2-40B4-BE49-F238E27FC236}">
                <a16:creationId xmlns:a16="http://schemas.microsoft.com/office/drawing/2014/main" xmlns="" id="{94B2354D-3E96-6149-851B-AD141D910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536136"/>
              </p:ext>
            </p:extLst>
          </p:nvPr>
        </p:nvGraphicFramePr>
        <p:xfrm>
          <a:off x="2492845" y="4341966"/>
          <a:ext cx="1365647" cy="627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Формула" r:id="rId12" imgW="939600" imgH="431640" progId="Equation.3">
                  <p:embed/>
                </p:oleObj>
              </mc:Choice>
              <mc:Fallback>
                <p:oleObj name="Формула" r:id="rId12" imgW="939600" imgH="431640" progId="Equation.3">
                  <p:embed/>
                  <p:pic>
                    <p:nvPicPr>
                      <p:cNvPr id="3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845" y="4341966"/>
                        <a:ext cx="1365647" cy="6274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9052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D6A5CB6-CCC1-5B4A-A3EC-42654AF9B625}"/>
              </a:ext>
            </a:extLst>
          </p:cNvPr>
          <p:cNvSpPr/>
          <p:nvPr/>
        </p:nvSpPr>
        <p:spPr>
          <a:xfrm>
            <a:off x="96011" y="91174"/>
            <a:ext cx="8951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C79936-A048-D942-8C60-B12A02AF2BE8}"/>
              </a:ext>
            </a:extLst>
          </p:cNvPr>
          <p:cNvSpPr txBox="1"/>
          <p:nvPr/>
        </p:nvSpPr>
        <p:spPr>
          <a:xfrm>
            <a:off x="96011" y="827314"/>
            <a:ext cx="881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5.30.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Расстояние от точки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вершин квадрата равно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расстояние от точки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плоскости квадрата, если сторона квадрата равна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Пусть АО перпендикуляр, опущенный из точки А на плоскость квадрата. Поскольку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AB = AC = AD = AF,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 и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OB = OC =OD = OF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и,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значит, О — точка пересечения диагоналей.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Тогда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Далее треугольник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AOF —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прямоугольный.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 что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098" name="Picture 2">
            <a:hlinkClick r:id="rId3" tooltip="Нажмите, чтобы увеличить"/>
            <a:extLst>
              <a:ext uri="{FF2B5EF4-FFF2-40B4-BE49-F238E27FC236}">
                <a16:creationId xmlns:a16="http://schemas.microsoft.com/office/drawing/2014/main" xmlns="" id="{86785D92-0932-9148-8906-6E542611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56" y="2987660"/>
            <a:ext cx="2279172" cy="19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hlinkClick r:id="rId5" tooltip="Нажмите, чтобы увеличить"/>
            <a:extLst>
              <a:ext uri="{FF2B5EF4-FFF2-40B4-BE49-F238E27FC236}">
                <a16:creationId xmlns:a16="http://schemas.microsoft.com/office/drawing/2014/main" xmlns="" id="{93406743-199B-6043-AF83-44DB6BFBE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9"/>
          <a:stretch/>
        </p:blipFill>
        <p:spPr bwMode="auto">
          <a:xfrm>
            <a:off x="1018903" y="3246530"/>
            <a:ext cx="1759131" cy="6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6DD35E84-59BC-4C4C-BFB7-61770B2E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97" y="4198962"/>
            <a:ext cx="4535273" cy="74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0591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D6A5CB6-CCC1-5B4A-A3EC-42654AF9B625}"/>
              </a:ext>
            </a:extLst>
          </p:cNvPr>
          <p:cNvSpPr/>
          <p:nvPr/>
        </p:nvSpPr>
        <p:spPr>
          <a:xfrm>
            <a:off x="96011" y="91174"/>
            <a:ext cx="8951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ru-RU" sz="36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C79936-A048-D942-8C60-B12A02AF2BE8}"/>
              </a:ext>
            </a:extLst>
          </p:cNvPr>
          <p:cNvSpPr txBox="1"/>
          <p:nvPr/>
        </p:nvSpPr>
        <p:spPr>
          <a:xfrm>
            <a:off x="96011" y="921010"/>
            <a:ext cx="881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5.13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Через точки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проведены к плоскости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перпендикуляр и прямая, пересекающая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точках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 отрезок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 пересекает плоскость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расстояние между точками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B,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e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AC=</a:t>
            </a:r>
            <a:r>
              <a:rPr lang="e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BD=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 и </a:t>
            </a:r>
            <a:r>
              <a:rPr lang="e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e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=2,4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x-none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Проведем ВЕ ||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DC,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тогда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BE ⊥ AC.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 что</a:t>
            </a:r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1026" name="Picture 2">
            <a:hlinkClick r:id="rId2" tooltip="Нажмите, чтобы увеличить"/>
            <a:extLst>
              <a:ext uri="{FF2B5EF4-FFF2-40B4-BE49-F238E27FC236}">
                <a16:creationId xmlns:a16="http://schemas.microsoft.com/office/drawing/2014/main" xmlns="" id="{BE31CD70-8163-1E40-804A-59114F459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41" y="2283282"/>
            <a:ext cx="2982786" cy="244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4" tooltip="Нажмите, чтобы увеличить"/>
            <a:extLst>
              <a:ext uri="{FF2B5EF4-FFF2-40B4-BE49-F238E27FC236}">
                <a16:creationId xmlns:a16="http://schemas.microsoft.com/office/drawing/2014/main" xmlns="" id="{09D8CB59-8E73-3C4B-B918-5E0EC9B36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/>
          <a:stretch/>
        </p:blipFill>
        <p:spPr bwMode="auto">
          <a:xfrm>
            <a:off x="233173" y="3271431"/>
            <a:ext cx="5721766" cy="95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4943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38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5729" t="37066" r="18207" b="31387"/>
          <a:stretch/>
        </p:blipFill>
        <p:spPr>
          <a:xfrm>
            <a:off x="6722168" y="2018826"/>
            <a:ext cx="2325117" cy="25673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2342" y="1776055"/>
                <a:ext cx="6489826" cy="32547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ru-RU" sz="23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en-US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 условию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3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3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прямые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ru-RU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проведенные через плоскость</a:t>
                </a:r>
                <a:r>
                  <a:rPr lang="en-US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параллельны прямые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лежат на плоскости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взаимно параллельны</a:t>
                </a:r>
                <a:r>
                  <a:rPr lang="en-US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Значит</a:t>
                </a:r>
                <a:r>
                  <a:rPr lang="en-US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ru-RU" sz="23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параллелограмм. </a:t>
                </a:r>
              </a:p>
              <a:p>
                <a:r>
                  <a:rPr lang="ru-RU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Из свойства о сторонах параллелограмм известно, что противоположные стороны равны</a:t>
                </a:r>
                <a:r>
                  <a:rPr lang="en-US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3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3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3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3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  <m:r>
                      <a:rPr lang="en-US" sz="23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3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3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2" y="1776055"/>
                <a:ext cx="6489826" cy="3254737"/>
              </a:xfrm>
              <a:prstGeom prst="rect">
                <a:avLst/>
              </a:prstGeom>
              <a:blipFill>
                <a:blip r:embed="rId3"/>
                <a:stretch>
                  <a:fillRect l="-1758" t="-1556" r="-1563" b="-350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9F6D1DB2-B556-A849-A28A-960D2B7CCBE6}"/>
                  </a:ext>
                </a:extLst>
              </p:cNvPr>
              <p:cNvSpPr txBox="1"/>
              <p:nvPr/>
            </p:nvSpPr>
            <p:spPr>
              <a:xfrm>
                <a:off x="118697" y="891935"/>
                <a:ext cx="849103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0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4.45.</a:t>
                </a:r>
                <a:r>
                  <a:rPr lang="x-non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Плоскость </a:t>
                </a:r>
                <a14:m>
                  <m:oMath xmlns:m="http://schemas.openxmlformats.org/officeDocument/2006/math">
                    <m:r>
                      <a:rPr lang="x-non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проведенная через параллельные прямые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пересекает параллельные плоскости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ru-RU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и </m:t>
                    </m:r>
                    <m:r>
                      <a:rPr lang="en-US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x-non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соответственно по прямым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ru-RU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длину отрезка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x-non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если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ru-RU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  <m:r>
                      <a:rPr lang="ru-RU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см. </m:t>
                    </m:r>
                  </m:oMath>
                </a14:m>
                <a:endParaRPr lang="x-non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6D1DB2-B556-A849-A28A-960D2B7CC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7" y="891935"/>
                <a:ext cx="8491034" cy="1015663"/>
              </a:xfrm>
              <a:prstGeom prst="rect">
                <a:avLst/>
              </a:prstGeom>
              <a:blipFill>
                <a:blip r:embed="rId4"/>
                <a:stretch>
                  <a:fillRect l="-747" t="-3704" b="-86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6194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38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697" y="841661"/>
            <a:ext cx="89285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4.46.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Докажите, что через две произвольные скрещивающиеся прямые можно провести единственную пару параллельных плоскостей.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Мы знаем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 прямые не лежащие на одной плоскости и не пересекающиеся называются скрещивающимися. Значит, через две произвольные прямые можно провести бесконечно много плоскостей. Из них только единственная пара параллельных плоскостей будет проведена через две скрещивающиеся прямые</a:t>
            </a:r>
          </a:p>
        </p:txBody>
      </p:sp>
      <p:sp>
        <p:nvSpPr>
          <p:cNvPr id="7" name="Параллелограмм 6"/>
          <p:cNvSpPr/>
          <p:nvPr/>
        </p:nvSpPr>
        <p:spPr>
          <a:xfrm>
            <a:off x="3042458" y="3354537"/>
            <a:ext cx="2389909" cy="716972"/>
          </a:xfrm>
          <a:prstGeom prst="parallelogram">
            <a:avLst>
              <a:gd name="adj" fmla="val 960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616036" y="3556276"/>
            <a:ext cx="997528" cy="2701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араллелограмм 10"/>
          <p:cNvSpPr/>
          <p:nvPr/>
        </p:nvSpPr>
        <p:spPr>
          <a:xfrm>
            <a:off x="2968335" y="4208320"/>
            <a:ext cx="2389909" cy="716972"/>
          </a:xfrm>
          <a:prstGeom prst="parallelogram">
            <a:avLst>
              <a:gd name="adj" fmla="val 960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99164" y="4481942"/>
            <a:ext cx="654627" cy="2701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702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38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920" y="1676400"/>
            <a:ext cx="8791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  <a:endParaRPr lang="ru-RU" sz="2400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6496049" y="2590800"/>
            <a:ext cx="2238375" cy="981075"/>
          </a:xfrm>
          <a:prstGeom prst="parallelogram">
            <a:avLst>
              <a:gd name="adj" fmla="val 5509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29400" y="3228975"/>
                <a:ext cx="275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228975"/>
                <a:ext cx="275717" cy="369332"/>
              </a:xfrm>
              <a:prstGeom prst="rect">
                <a:avLst/>
              </a:prstGeom>
              <a:blipFill>
                <a:blip r:embed="rId3"/>
                <a:stretch>
                  <a:fillRect l="-15556" r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араллелограмм 17"/>
          <p:cNvSpPr/>
          <p:nvPr/>
        </p:nvSpPr>
        <p:spPr>
          <a:xfrm>
            <a:off x="6591299" y="3790950"/>
            <a:ext cx="2238375" cy="981075"/>
          </a:xfrm>
          <a:prstGeom prst="parallelogram">
            <a:avLst>
              <a:gd name="adj" fmla="val 5509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24650" y="4429125"/>
                <a:ext cx="2773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50" y="4429125"/>
                <a:ext cx="277319" cy="369332"/>
              </a:xfrm>
              <a:prstGeom prst="rect">
                <a:avLst/>
              </a:prstGeom>
              <a:blipFill>
                <a:blip r:embed="rId4"/>
                <a:stretch>
                  <a:fillRect l="-36957" r="-39130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 flipV="1">
            <a:off x="7116472" y="2946255"/>
            <a:ext cx="997528" cy="2701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05750" y="2600325"/>
                <a:ext cx="1827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0" y="2600325"/>
                <a:ext cx="182742" cy="369332"/>
              </a:xfrm>
              <a:prstGeom prst="rect">
                <a:avLst/>
              </a:prstGeom>
              <a:blipFill>
                <a:blip r:embed="rId5"/>
                <a:stretch>
                  <a:fillRect l="-43333" r="-43333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7308" y="2259479"/>
                <a:ext cx="625352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условию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Значит, все прямые лежащие на плоскости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параллельны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и наоборот все прямые лежащие на плоскости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параллельны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-US" sz="2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08" y="2259479"/>
                <a:ext cx="6253528" cy="1938992"/>
              </a:xfrm>
              <a:prstGeom prst="rect">
                <a:avLst/>
              </a:prstGeom>
              <a:blipFill>
                <a:blip r:embed="rId6"/>
                <a:stretch>
                  <a:fillRect l="-1417" t="-2614" b="-653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9693509-FFC1-0942-93EC-8A45A8BE33E1}"/>
                  </a:ext>
                </a:extLst>
              </p:cNvPr>
              <p:cNvSpPr txBox="1"/>
              <p:nvPr/>
            </p:nvSpPr>
            <p:spPr>
              <a:xfrm>
                <a:off x="187308" y="905444"/>
                <a:ext cx="87913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4.47.</a:t>
                </a:r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Плоскости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</a:t>
                </a:r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окажите, что произвольная прямая, лежащая на плоскости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параллельна плоскости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693509-FFC1-0942-93EC-8A45A8BE3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08" y="905444"/>
                <a:ext cx="8791365" cy="830997"/>
              </a:xfrm>
              <a:prstGeom prst="rect">
                <a:avLst/>
              </a:prstGeom>
              <a:blipFill>
                <a:blip r:embed="rId7"/>
                <a:stretch>
                  <a:fillRect l="-1009" t="-6061"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227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38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2141" y="2336343"/>
                <a:ext cx="66294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а</a:t>
                </a:r>
                <a:r>
                  <a:rPr lang="ru-RU" sz="2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Дано: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48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см</m:t>
                    </m:r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см</m:t>
                    </m:r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24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см</m:t>
                    </m:r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41" y="2336343"/>
                <a:ext cx="6629400" cy="1631216"/>
              </a:xfrm>
              <a:prstGeom prst="rect">
                <a:avLst/>
              </a:prstGeom>
              <a:blipFill>
                <a:blip r:embed="rId2"/>
                <a:stretch>
                  <a:fillRect l="-956" t="-15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>
            <a:off x="7335982" y="3543305"/>
            <a:ext cx="1409700" cy="100965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7335982" y="4476755"/>
            <a:ext cx="1171575" cy="7620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507557" y="3543305"/>
            <a:ext cx="238125" cy="95250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117032" y="3924305"/>
            <a:ext cx="114300" cy="561975"/>
          </a:xfrm>
          <a:prstGeom prst="line">
            <a:avLst/>
          </a:prstGeom>
          <a:ln w="381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60741" y="4552955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741" y="4552955"/>
                <a:ext cx="350481" cy="307777"/>
              </a:xfrm>
              <a:prstGeom prst="rect">
                <a:avLst/>
              </a:prstGeom>
              <a:blipFill>
                <a:blip r:embed="rId3"/>
                <a:stretch>
                  <a:fillRect l="-17544" r="-10526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201545" y="4202315"/>
            <a:ext cx="9726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i="1" dirty="0"/>
              <a:t>A</a:t>
            </a:r>
            <a:endParaRPr lang="ru-RU" sz="2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38203" y="3249105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203" y="3249105"/>
                <a:ext cx="243656" cy="307777"/>
              </a:xfrm>
              <a:prstGeom prst="rect">
                <a:avLst/>
              </a:prstGeom>
              <a:blipFill>
                <a:blip r:embed="rId4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98991" y="4495805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991" y="4495805"/>
                <a:ext cx="366511" cy="307777"/>
              </a:xfrm>
              <a:prstGeom prst="rect">
                <a:avLst/>
              </a:prstGeom>
              <a:blipFill>
                <a:blip r:embed="rId5"/>
                <a:stretch>
                  <a:fillRect l="-16667" r="-8333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41791" y="4514855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791" y="4514855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102833" y="3601645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833" y="3601645"/>
                <a:ext cx="218008" cy="307777"/>
              </a:xfrm>
              <a:prstGeom prst="rect">
                <a:avLst/>
              </a:prstGeom>
              <a:blipFill>
                <a:blip r:embed="rId7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9856" y="888740"/>
                <a:ext cx="863615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4.64.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Отрезок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параллельная проекция отрезка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Точка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параллельная проекция точки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отрезка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48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см, 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см.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длину отрезка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если длина отрезка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см;б)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см;</m:t>
                    </m:r>
                  </m:oMath>
                </a14:m>
                <a:r>
                  <a:rPr lang="en-US" sz="2000" i="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2000" i="0" dirty="0">
                    <a:latin typeface="+mj-lt"/>
                    <a:cs typeface="Arial" panose="020B0604020202020204" pitchFamily="34" charset="0"/>
                  </a:rPr>
                  <a:t>в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см;</m:t>
                    </m:r>
                  </m:oMath>
                </a14:m>
                <a:r>
                  <a:rPr lang="en-US" sz="2000" i="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2000" i="0" dirty="0">
                    <a:latin typeface="+mj-lt"/>
                    <a:cs typeface="Arial" panose="020B0604020202020204" pitchFamily="34" charset="0"/>
                  </a:rPr>
                  <a:t>г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см;д)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см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56" y="888740"/>
                <a:ext cx="8636154" cy="1323439"/>
              </a:xfrm>
              <a:prstGeom prst="rect">
                <a:avLst/>
              </a:prstGeom>
              <a:blipFill>
                <a:blip r:embed="rId8"/>
                <a:stretch>
                  <a:fillRect l="-734" t="-2857" b="-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id="{16CE4869-5DA9-0B4C-BA25-87276B7C8F22}"/>
                  </a:ext>
                </a:extLst>
              </p:cNvPr>
              <p:cNvSpPr/>
              <p:nvPr/>
            </p:nvSpPr>
            <p:spPr>
              <a:xfrm>
                <a:off x="2344040" y="2253465"/>
                <a:ext cx="5550772" cy="1669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Решение: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~∆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ru-RU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48</m:t>
                        </m:r>
                      </m:den>
                    </m:f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см</m:t>
                    </m:r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16CE4869-5DA9-0B4C-BA25-87276B7C8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040" y="2253465"/>
                <a:ext cx="5550772" cy="1669368"/>
              </a:xfrm>
              <a:prstGeom prst="rect">
                <a:avLst/>
              </a:prstGeom>
              <a:blipFill>
                <a:blip r:embed="rId9"/>
                <a:stretch>
                  <a:fillRect l="-11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9043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 flipH="1">
            <a:off x="7356764" y="2317177"/>
            <a:ext cx="1409700" cy="100965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356764" y="3250627"/>
            <a:ext cx="1171575" cy="7620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528339" y="2317177"/>
            <a:ext cx="238125" cy="95250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137814" y="2698177"/>
            <a:ext cx="114300" cy="5619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81523" y="3326827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523" y="3326827"/>
                <a:ext cx="350481" cy="307777"/>
              </a:xfrm>
              <a:prstGeom prst="rect">
                <a:avLst/>
              </a:prstGeom>
              <a:blipFill>
                <a:blip r:embed="rId3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222327" y="2976187"/>
            <a:ext cx="9726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i="1" dirty="0"/>
              <a:t>A</a:t>
            </a:r>
            <a:endParaRPr lang="ru-RU" sz="2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58985" y="2022977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85" y="2022977"/>
                <a:ext cx="243656" cy="307777"/>
              </a:xfrm>
              <a:prstGeom prst="rect">
                <a:avLst/>
              </a:prstGeom>
              <a:blipFill>
                <a:blip r:embed="rId4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419773" y="3269677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773" y="3269677"/>
                <a:ext cx="366511" cy="307777"/>
              </a:xfrm>
              <a:prstGeom prst="rect">
                <a:avLst/>
              </a:prstGeom>
              <a:blipFill>
                <a:blip r:embed="rId5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962573" y="3288727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573" y="3288727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23615" y="237551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615" y="2375517"/>
                <a:ext cx="218008" cy="307777"/>
              </a:xfrm>
              <a:prstGeom prst="rect">
                <a:avLst/>
              </a:prstGeom>
              <a:blipFill>
                <a:blip r:embed="rId7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D6A5CB6-CCC1-5B4A-A3EC-42654AF9B625}"/>
              </a:ext>
            </a:extLst>
          </p:cNvPr>
          <p:cNvSpPr/>
          <p:nvPr/>
        </p:nvSpPr>
        <p:spPr>
          <a:xfrm>
            <a:off x="2477386" y="173956"/>
            <a:ext cx="3841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189" algn="ctr"/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4F8D7E9-D9FF-914E-B134-29D13A65A7D1}"/>
                  </a:ext>
                </a:extLst>
              </p:cNvPr>
              <p:cNvSpPr txBox="1"/>
              <p:nvPr/>
            </p:nvSpPr>
            <p:spPr>
              <a:xfrm>
                <a:off x="241359" y="940534"/>
                <a:ext cx="66294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б</a:t>
                </a:r>
                <a:r>
                  <a:rPr lang="ru-RU" sz="2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Дано: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48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см</m:t>
                    </m:r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см</m:t>
                    </m:r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см</m:t>
                    </m:r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F8D7E9-D9FF-914E-B134-29D13A65A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59" y="940534"/>
                <a:ext cx="6629400" cy="1631216"/>
              </a:xfrm>
              <a:prstGeom prst="rect">
                <a:avLst/>
              </a:prstGeom>
              <a:blipFill>
                <a:blip r:embed="rId8"/>
                <a:stretch>
                  <a:fillRect l="-1149" t="-15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E3967774-60C2-A44B-A90D-2605E0F76C4F}"/>
                  </a:ext>
                </a:extLst>
              </p:cNvPr>
              <p:cNvSpPr/>
              <p:nvPr/>
            </p:nvSpPr>
            <p:spPr>
              <a:xfrm>
                <a:off x="2323258" y="857656"/>
                <a:ext cx="5550772" cy="1669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Решение: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000" b="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b="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~∆</m:t>
                    </m:r>
                    <m:r>
                      <a:rPr lang="en-US" sz="2000" b="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ru-RU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48</m:t>
                        </m:r>
                      </m:den>
                    </m:f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ru-RU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см</m:t>
                    </m:r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E3967774-60C2-A44B-A90D-2605E0F76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258" y="857656"/>
                <a:ext cx="5550772" cy="1669368"/>
              </a:xfrm>
              <a:prstGeom prst="rect">
                <a:avLst/>
              </a:prstGeom>
              <a:blipFill>
                <a:blip r:embed="rId9"/>
                <a:stretch>
                  <a:fillRect l="-9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36087A9A-C36E-0947-80EB-CE78115AAFD7}"/>
                  </a:ext>
                </a:extLst>
              </p:cNvPr>
              <p:cNvSpPr txBox="1"/>
              <p:nvPr/>
            </p:nvSpPr>
            <p:spPr>
              <a:xfrm>
                <a:off x="263403" y="2865950"/>
                <a:ext cx="66294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в</a:t>
                </a:r>
                <a:r>
                  <a:rPr lang="ru-RU" sz="2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Дано: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48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см</m:t>
                    </m:r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см</m:t>
                    </m:r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см</m:t>
                    </m:r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087A9A-C36E-0947-80EB-CE78115AA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3" y="2865950"/>
                <a:ext cx="6629400" cy="1631216"/>
              </a:xfrm>
              <a:prstGeom prst="rect">
                <a:avLst/>
              </a:prstGeom>
              <a:blipFill>
                <a:blip r:embed="rId10"/>
                <a:stretch>
                  <a:fillRect l="-956" t="-15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xmlns="" id="{31BB9F55-C4E1-7145-B009-4FC41A4F1F53}"/>
                  </a:ext>
                </a:extLst>
              </p:cNvPr>
              <p:cNvSpPr/>
              <p:nvPr/>
            </p:nvSpPr>
            <p:spPr>
              <a:xfrm>
                <a:off x="2345302" y="2783072"/>
                <a:ext cx="5550772" cy="1669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Решение: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000" b="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b="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~∆</m:t>
                    </m:r>
                    <m:r>
                      <a:rPr lang="en-US" sz="2000" b="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ru-RU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48</m:t>
                        </m:r>
                      </m:den>
                    </m:f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ru-RU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см</m:t>
                    </m:r>
                  </m:oMath>
                </a14:m>
                <a:r>
                  <a:rPr lang="ru-RU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31BB9F55-C4E1-7145-B009-4FC41A4F1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302" y="2783072"/>
                <a:ext cx="5550772" cy="1669368"/>
              </a:xfrm>
              <a:prstGeom prst="rect">
                <a:avLst/>
              </a:prstGeom>
              <a:blipFill>
                <a:blip r:embed="rId11"/>
                <a:stretch>
                  <a:fillRect l="-11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1222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ed432b62538a27f0f8e12ce167e538b21ff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484</Words>
  <Application>Microsoft Office PowerPoint</Application>
  <PresentationFormat>Экран (16:9)</PresentationFormat>
  <Paragraphs>98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Закирова Ф.М</cp:lastModifiedBy>
  <cp:revision>184</cp:revision>
  <dcterms:created xsi:type="dcterms:W3CDTF">2021-01-07T07:05:37Z</dcterms:created>
  <dcterms:modified xsi:type="dcterms:W3CDTF">2021-02-25T07:48:54Z</dcterms:modified>
</cp:coreProperties>
</file>