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7" r:id="rId2"/>
    <p:sldId id="301" r:id="rId3"/>
    <p:sldId id="305" r:id="rId4"/>
    <p:sldId id="306" r:id="rId5"/>
    <p:sldId id="291" r:id="rId6"/>
    <p:sldId id="290" r:id="rId7"/>
    <p:sldId id="292" r:id="rId8"/>
    <p:sldId id="307" r:id="rId9"/>
    <p:sldId id="293" r:id="rId10"/>
    <p:sldId id="276" r:id="rId11"/>
  </p:sldIdLst>
  <p:sldSz cx="9144000" cy="5143500" type="screen16x9"/>
  <p:notesSz cx="6858000" cy="9144000"/>
  <p:custDataLst>
    <p:tags r:id="rId13"/>
  </p:custDataLst>
  <p:defaultTextStyle>
    <a:defPPr>
      <a:defRPr lang="ru-RU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D98B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662"/>
  </p:normalViewPr>
  <p:slideViewPr>
    <p:cSldViewPr snapToGrid="0">
      <p:cViewPr varScale="1">
        <p:scale>
          <a:sx n="65" d="100"/>
          <a:sy n="65" d="100"/>
        </p:scale>
        <p:origin x="758" y="53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image" Target="../media/image2.emf"/><Relationship Id="rId4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350029-9BEE-4534-A2EC-53C2F3A9A0AD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C42514-324F-40E9-8EBE-9A872DB7FBC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87495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x-none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6C42514-324F-40E9-8EBE-9A872DB7FBC1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76693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40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2700903"/>
      </p:ext>
    </p:extLst>
  </p:cSld>
  <p:clrMapOvr>
    <a:masterClrMapping/>
  </p:clrMapOvr>
  <p:transition spd="med">
    <p:pull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679504"/>
      </p:ext>
    </p:extLst>
  </p:cSld>
  <p:clrMapOvr>
    <a:masterClrMapping/>
  </p:clrMapOvr>
  <p:transition spd="med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43675" y="273844"/>
            <a:ext cx="1971675" cy="435887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8650" y="273844"/>
            <a:ext cx="5800725" cy="435887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2581152"/>
      </p:ext>
    </p:extLst>
  </p:cSld>
  <p:clrMapOvr>
    <a:masterClrMapping/>
  </p:clrMapOvr>
  <p:transition spd="med">
    <p:pull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4" indent="-114284">
              <a:buFont typeface="Arial" panose="020B0604020202020204" pitchFamily="34" charset="0"/>
              <a:buChar char="•"/>
              <a:defRPr sz="1000"/>
            </a:lvl2pPr>
            <a:lvl3pPr marL="228569" indent="-114284">
              <a:defRPr sz="1000"/>
            </a:lvl3pPr>
            <a:lvl4pPr marL="399996" indent="-171427">
              <a:defRPr sz="1000"/>
            </a:lvl4pPr>
            <a:lvl5pPr marL="571423" indent="-171427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5844711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7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500" y="2127560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2"/>
            <a:ext cx="2893250" cy="30465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1" cy="29084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2/25/2021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00136352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054883"/>
      </p:ext>
    </p:extLst>
  </p:cSld>
  <p:clrMapOvr>
    <a:masterClrMapping/>
  </p:clrMapOvr>
  <p:transition spd="med">
    <p:pull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3025147"/>
      </p:ext>
    </p:extLst>
  </p:cSld>
  <p:clrMapOvr>
    <a:masterClrMapping/>
  </p:clrMapOvr>
  <p:transition spd="med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9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6010390"/>
      </p:ext>
    </p:extLst>
  </p:cSld>
  <p:clrMapOvr>
    <a:masterClrMapping/>
  </p:clrMapOvr>
  <p:transition spd="med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1878806"/>
            <a:ext cx="3868340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260872"/>
            <a:ext cx="3887391" cy="617934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40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1878806"/>
            <a:ext cx="3887391" cy="276344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9228797"/>
      </p:ext>
    </p:extLst>
  </p:cSld>
  <p:clrMapOvr>
    <a:masterClrMapping/>
  </p:clrMapOvr>
  <p:transition spd="med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2653403"/>
      </p:ext>
    </p:extLst>
  </p:cSld>
  <p:clrMapOvr>
    <a:masterClrMapping/>
  </p:clrMapOvr>
  <p:transition spd="med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026918"/>
      </p:ext>
    </p:extLst>
  </p:cSld>
  <p:clrMapOvr>
    <a:masterClrMapping/>
  </p:clrMapOvr>
  <p:transition spd="med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5951630"/>
      </p:ext>
    </p:extLst>
  </p:cSld>
  <p:clrMapOvr>
    <a:masterClrMapping/>
  </p:clrMapOvr>
  <p:transition spd="med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740569"/>
            <a:ext cx="4629150" cy="3655219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1543050"/>
            <a:ext cx="2949178" cy="2858691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100"/>
            </a:lvl2pPr>
            <a:lvl3pPr marL="685800" indent="0">
              <a:buNone/>
              <a:defRPr sz="900"/>
            </a:lvl3pPr>
            <a:lvl4pPr marL="1028700" indent="0">
              <a:buNone/>
              <a:defRPr sz="800"/>
            </a:lvl4pPr>
            <a:lvl5pPr marL="1371600" indent="0">
              <a:buNone/>
              <a:defRPr sz="800"/>
            </a:lvl5pPr>
            <a:lvl6pPr marL="1714500" indent="0">
              <a:buNone/>
              <a:defRPr sz="800"/>
            </a:lvl6pPr>
            <a:lvl7pPr marL="2057400" indent="0">
              <a:buNone/>
              <a:defRPr sz="800"/>
            </a:lvl7pPr>
            <a:lvl8pPr marL="2400300" indent="0">
              <a:buNone/>
              <a:defRPr sz="800"/>
            </a:lvl8pPr>
            <a:lvl9pPr marL="2743200" indent="0">
              <a:buNone/>
              <a:defRPr sz="8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90B315-69B2-49AD-9EE4-44100904CD47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9131466"/>
      </p:ext>
    </p:extLst>
  </p:cSld>
  <p:clrMapOvr>
    <a:masterClrMapping/>
  </p:clrMapOvr>
  <p:transition spd="med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90B315-69B2-49AD-9EE4-44100904CD47}" type="datetimeFigureOut">
              <a:rPr lang="ru-RU" smtClean="0"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0A2CEE-A57F-4641-8DC5-B2DA183C3D8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71613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ransition spd="med">
    <p:pull/>
  </p:transition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image" Target="../media/image5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4.bin"/><Relationship Id="rId12" Type="http://schemas.openxmlformats.org/officeDocument/2006/relationships/oleObject" Target="../embeddings/oleObject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openxmlformats.org/officeDocument/2006/relationships/oleObject" Target="../embeddings/oleObject6.bin"/><Relationship Id="rId4" Type="http://schemas.openxmlformats.org/officeDocument/2006/relationships/image" Target="../media/image2.emf"/><Relationship Id="rId9" Type="http://schemas.openxmlformats.org/officeDocument/2006/relationships/oleObject" Target="../embeddings/oleObject5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5terka.com/images/geom10class/geom10class-92.jpg" TargetMode="External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jpeg"/><Relationship Id="rId5" Type="http://schemas.openxmlformats.org/officeDocument/2006/relationships/hyperlink" Target="http://5terka.com/images/geom10class/geom10class-93.jpg" TargetMode="Externa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hyperlink" Target="http://5terka.com/images/geom10class/geom10class-70.jpg" TargetMode="Externa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0.jpeg"/><Relationship Id="rId4" Type="http://schemas.openxmlformats.org/officeDocument/2006/relationships/hyperlink" Target="http://5terka.com/images/geom10class/geom10class-71.jpg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Relationship Id="rId4" Type="http://schemas.openxmlformats.org/officeDocument/2006/relationships/image" Target="NUL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7" Type="http://schemas.openxmlformats.org/officeDocument/2006/relationships/image" Target="NULL"/><Relationship Id="rId1" Type="http://schemas.openxmlformats.org/officeDocument/2006/relationships/slideLayout" Target="../slideLayouts/slideLayout13.xml"/><Relationship Id="rId6" Type="http://schemas.openxmlformats.org/officeDocument/2006/relationships/image" Target="NULL"/><Relationship Id="rId5" Type="http://schemas.openxmlformats.org/officeDocument/2006/relationships/image" Target="NULL"/><Relationship Id="rId4" Type="http://schemas.openxmlformats.org/officeDocument/2006/relationships/image" Target="NUL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0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0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4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 dirty="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885029" y="2041085"/>
            <a:ext cx="6341470" cy="2022907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spcAft>
                <a:spcPts val="1200"/>
              </a:spcAft>
            </a:pPr>
            <a:r>
              <a:rPr lang="ru-RU" sz="40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Тема</a:t>
            </a:r>
            <a:r>
              <a:rPr sz="4000" b="1" dirty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9189"/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 </a:t>
            </a:r>
          </a:p>
          <a:p>
            <a:pPr marL="29189"/>
            <a:r>
              <a:rPr lang="ru-RU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( 2 часть)</a:t>
            </a:r>
            <a:endParaRPr sz="4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81354" y="2041085"/>
            <a:ext cx="431607" cy="6435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588225" y="361577"/>
            <a:ext cx="198884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588225" y="361577"/>
            <a:ext cx="198884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626022" y="479141"/>
            <a:ext cx="1951050" cy="579408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600" b="1" spc="16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ru-RU" sz="3600" b="1" spc="16" dirty="0">
                <a:solidFill>
                  <a:srgbClr val="FEFEFE"/>
                </a:solidFill>
                <a:latin typeface="Arial"/>
                <a:cs typeface="Arial"/>
              </a:rPr>
              <a:t> класс</a:t>
            </a:r>
            <a:endParaRPr sz="36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10"/>
            <a:ext cx="4808049" cy="854070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574">
              <a:spcBef>
                <a:spcPts val="181"/>
              </a:spcBef>
              <a:defRPr/>
            </a:pPr>
            <a:r>
              <a:rPr lang="ru-RU" sz="5400" kern="0" spc="8" dirty="0">
                <a:solidFill>
                  <a:sysClr val="window" lastClr="FFFFFF"/>
                </a:solidFill>
              </a:rPr>
              <a:t>ГЕОМЕТРИЯ</a:t>
            </a:r>
            <a:endParaRPr lang="en-US" sz="5400" kern="0" spc="8" dirty="0">
              <a:solidFill>
                <a:sysClr val="window" lastClr="FFFFFF"/>
              </a:solidFill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3372" y="2207834"/>
            <a:ext cx="2147096" cy="199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82476" y="2848708"/>
            <a:ext cx="420129" cy="1358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800"/>
          </a:p>
        </p:txBody>
      </p:sp>
      <p:sp>
        <p:nvSpPr>
          <p:cNvPr id="23" name="object 11">
            <a:extLst>
              <a:ext uri="{FF2B5EF4-FFF2-40B4-BE49-F238E27FC236}">
                <a16:creationId xmlns:a16="http://schemas.microsoft.com/office/drawing/2014/main" xmlns="" id="{46A917B8-D015-E34E-A852-A214A8CF8C72}"/>
              </a:ext>
            </a:extLst>
          </p:cNvPr>
          <p:cNvSpPr/>
          <p:nvPr/>
        </p:nvSpPr>
        <p:spPr>
          <a:xfrm>
            <a:off x="459639" y="320800"/>
            <a:ext cx="699000" cy="738750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85800"/>
            <a:endParaRPr sz="140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103563376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1" y="239962"/>
            <a:ext cx="8835601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378"/>
            <a:r>
              <a:rPr lang="ru-RU" sz="2800" b="1" kern="0" dirty="0"/>
              <a:t>ЗАДАНИЯ ДЛЯ САМОСТОЯТЕЛЬНОГО РЕШЕНИЯ</a:t>
            </a:r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107505" y="843558"/>
            <a:ext cx="8979617" cy="1067326"/>
          </a:xfrm>
          <a:prstGeom prst="rect">
            <a:avLst/>
          </a:prstGeom>
        </p:spPr>
        <p:txBody>
          <a:bodyPr vert="horz" lIns="81643" tIns="40822" rIns="81643" bIns="40822" rtlCol="0">
            <a:normAutofit/>
          </a:bodyPr>
          <a:lstStyle/>
          <a:p>
            <a:pPr marL="0" indent="0">
              <a:buNone/>
            </a:pPr>
            <a:r>
              <a:rPr lang="en-US" sz="3200" b="1" dirty="0"/>
              <a:t> </a:t>
            </a:r>
            <a:r>
              <a:rPr lang="en-US" sz="3200" b="1" i="1" dirty="0"/>
              <a:t> </a:t>
            </a:r>
            <a:r>
              <a:rPr lang="en-US" sz="3200" b="1" dirty="0"/>
              <a:t> </a:t>
            </a:r>
          </a:p>
          <a:p>
            <a:pPr marL="0" indent="0">
              <a:buNone/>
            </a:pPr>
            <a:endParaRPr lang="en-US" sz="32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41335" y="915683"/>
            <a:ext cx="8795160" cy="117724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algn="ctr"/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x-none" sz="3600" b="1" i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адача 5.58</a:t>
            </a:r>
            <a:endParaRPr lang="x-none" sz="3600" b="1" i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36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x-none" sz="36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тр. 140</a:t>
            </a:r>
            <a:endParaRPr lang="x-none" sz="3600" i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0493" y="2081218"/>
            <a:ext cx="5000988" cy="2839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0493798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174075"/>
            <a:ext cx="89519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36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Полилиния 5">
            <a:extLst>
              <a:ext uri="{FF2B5EF4-FFF2-40B4-BE49-F238E27FC236}">
                <a16:creationId xmlns:a16="http://schemas.microsoft.com/office/drawing/2014/main" xmlns="" id="{E851DEB4-E6EB-9A49-B771-1BB22C097F60}"/>
              </a:ext>
            </a:extLst>
          </p:cNvPr>
          <p:cNvSpPr/>
          <p:nvPr/>
        </p:nvSpPr>
        <p:spPr>
          <a:xfrm>
            <a:off x="185427" y="2518831"/>
            <a:ext cx="3735010" cy="1573292"/>
          </a:xfrm>
          <a:custGeom>
            <a:avLst/>
            <a:gdLst>
              <a:gd name="connsiteX0" fmla="*/ 897466 w 5133878"/>
              <a:gd name="connsiteY0" fmla="*/ 146243 h 2321406"/>
              <a:gd name="connsiteX1" fmla="*/ 740448 w 5133878"/>
              <a:gd name="connsiteY1" fmla="*/ 284788 h 2321406"/>
              <a:gd name="connsiteX2" fmla="*/ 343285 w 5133878"/>
              <a:gd name="connsiteY2" fmla="*/ 1854970 h 2321406"/>
              <a:gd name="connsiteX3" fmla="*/ 2800157 w 5133878"/>
              <a:gd name="connsiteY3" fmla="*/ 2289079 h 2321406"/>
              <a:gd name="connsiteX4" fmla="*/ 3862339 w 5133878"/>
              <a:gd name="connsiteY4" fmla="*/ 1661006 h 2321406"/>
              <a:gd name="connsiteX5" fmla="*/ 4832157 w 5133878"/>
              <a:gd name="connsiteY5" fmla="*/ 1596352 h 2321406"/>
              <a:gd name="connsiteX6" fmla="*/ 4989175 w 5133878"/>
              <a:gd name="connsiteY6" fmla="*/ 432570 h 2321406"/>
              <a:gd name="connsiteX7" fmla="*/ 3963939 w 5133878"/>
              <a:gd name="connsiteY7" fmla="*/ 100061 h 2321406"/>
              <a:gd name="connsiteX8" fmla="*/ 2319866 w 5133878"/>
              <a:gd name="connsiteY8" fmla="*/ 109297 h 2321406"/>
              <a:gd name="connsiteX9" fmla="*/ 897466 w 5133878"/>
              <a:gd name="connsiteY9" fmla="*/ 146243 h 2321406"/>
              <a:gd name="connsiteX0" fmla="*/ 932606 w 5133878"/>
              <a:gd name="connsiteY0" fmla="*/ 29248 h 2354642"/>
              <a:gd name="connsiteX1" fmla="*/ 740448 w 5133878"/>
              <a:gd name="connsiteY1" fmla="*/ 318024 h 2354642"/>
              <a:gd name="connsiteX2" fmla="*/ 343285 w 5133878"/>
              <a:gd name="connsiteY2" fmla="*/ 1888206 h 2354642"/>
              <a:gd name="connsiteX3" fmla="*/ 2800157 w 5133878"/>
              <a:gd name="connsiteY3" fmla="*/ 2322315 h 2354642"/>
              <a:gd name="connsiteX4" fmla="*/ 3862339 w 5133878"/>
              <a:gd name="connsiteY4" fmla="*/ 1694242 h 2354642"/>
              <a:gd name="connsiteX5" fmla="*/ 4832157 w 5133878"/>
              <a:gd name="connsiteY5" fmla="*/ 1629588 h 2354642"/>
              <a:gd name="connsiteX6" fmla="*/ 4989175 w 5133878"/>
              <a:gd name="connsiteY6" fmla="*/ 465806 h 2354642"/>
              <a:gd name="connsiteX7" fmla="*/ 3963939 w 5133878"/>
              <a:gd name="connsiteY7" fmla="*/ 133297 h 2354642"/>
              <a:gd name="connsiteX8" fmla="*/ 2319866 w 5133878"/>
              <a:gd name="connsiteY8" fmla="*/ 142533 h 2354642"/>
              <a:gd name="connsiteX9" fmla="*/ 932606 w 5133878"/>
              <a:gd name="connsiteY9" fmla="*/ 29248 h 2354642"/>
              <a:gd name="connsiteX0" fmla="*/ 972587 w 5173859"/>
              <a:gd name="connsiteY0" fmla="*/ 29125 h 2354519"/>
              <a:gd name="connsiteX1" fmla="*/ 540539 w 5173859"/>
              <a:gd name="connsiteY1" fmla="*/ 317157 h 2354519"/>
              <a:gd name="connsiteX2" fmla="*/ 383266 w 5173859"/>
              <a:gd name="connsiteY2" fmla="*/ 1888083 h 2354519"/>
              <a:gd name="connsiteX3" fmla="*/ 2840138 w 5173859"/>
              <a:gd name="connsiteY3" fmla="*/ 2322192 h 2354519"/>
              <a:gd name="connsiteX4" fmla="*/ 3902320 w 5173859"/>
              <a:gd name="connsiteY4" fmla="*/ 1694119 h 2354519"/>
              <a:gd name="connsiteX5" fmla="*/ 4872138 w 5173859"/>
              <a:gd name="connsiteY5" fmla="*/ 1629465 h 2354519"/>
              <a:gd name="connsiteX6" fmla="*/ 5029156 w 5173859"/>
              <a:gd name="connsiteY6" fmla="*/ 465683 h 2354519"/>
              <a:gd name="connsiteX7" fmla="*/ 4003920 w 5173859"/>
              <a:gd name="connsiteY7" fmla="*/ 133174 h 2354519"/>
              <a:gd name="connsiteX8" fmla="*/ 2359847 w 5173859"/>
              <a:gd name="connsiteY8" fmla="*/ 142410 h 2354519"/>
              <a:gd name="connsiteX9" fmla="*/ 972587 w 5173859"/>
              <a:gd name="connsiteY9" fmla="*/ 29125 h 2354519"/>
              <a:gd name="connsiteX0" fmla="*/ 1008756 w 5210028"/>
              <a:gd name="connsiteY0" fmla="*/ 84277 h 2409671"/>
              <a:gd name="connsiteX1" fmla="*/ 359697 w 5210028"/>
              <a:gd name="connsiteY1" fmla="*/ 703224 h 2409671"/>
              <a:gd name="connsiteX2" fmla="*/ 419435 w 5210028"/>
              <a:gd name="connsiteY2" fmla="*/ 1943235 h 2409671"/>
              <a:gd name="connsiteX3" fmla="*/ 2876307 w 5210028"/>
              <a:gd name="connsiteY3" fmla="*/ 2377344 h 2409671"/>
              <a:gd name="connsiteX4" fmla="*/ 3938489 w 5210028"/>
              <a:gd name="connsiteY4" fmla="*/ 1749271 h 2409671"/>
              <a:gd name="connsiteX5" fmla="*/ 4908307 w 5210028"/>
              <a:gd name="connsiteY5" fmla="*/ 1684617 h 2409671"/>
              <a:gd name="connsiteX6" fmla="*/ 5065325 w 5210028"/>
              <a:gd name="connsiteY6" fmla="*/ 520835 h 2409671"/>
              <a:gd name="connsiteX7" fmla="*/ 4040089 w 5210028"/>
              <a:gd name="connsiteY7" fmla="*/ 188326 h 2409671"/>
              <a:gd name="connsiteX8" fmla="*/ 2396016 w 5210028"/>
              <a:gd name="connsiteY8" fmla="*/ 197562 h 2409671"/>
              <a:gd name="connsiteX9" fmla="*/ 1008756 w 5210028"/>
              <a:gd name="connsiteY9" fmla="*/ 84277 h 2409671"/>
              <a:gd name="connsiteX0" fmla="*/ 1009368 w 5210640"/>
              <a:gd name="connsiteY0" fmla="*/ 84277 h 2183262"/>
              <a:gd name="connsiteX1" fmla="*/ 360309 w 5210640"/>
              <a:gd name="connsiteY1" fmla="*/ 703224 h 2183262"/>
              <a:gd name="connsiteX2" fmla="*/ 420047 w 5210640"/>
              <a:gd name="connsiteY2" fmla="*/ 1943235 h 2183262"/>
              <a:gd name="connsiteX3" fmla="*/ 2880589 w 5210640"/>
              <a:gd name="connsiteY3" fmla="*/ 2143384 h 2183262"/>
              <a:gd name="connsiteX4" fmla="*/ 3939101 w 5210640"/>
              <a:gd name="connsiteY4" fmla="*/ 1749271 h 2183262"/>
              <a:gd name="connsiteX5" fmla="*/ 4908919 w 5210640"/>
              <a:gd name="connsiteY5" fmla="*/ 1684617 h 2183262"/>
              <a:gd name="connsiteX6" fmla="*/ 5065937 w 5210640"/>
              <a:gd name="connsiteY6" fmla="*/ 520835 h 2183262"/>
              <a:gd name="connsiteX7" fmla="*/ 4040701 w 5210640"/>
              <a:gd name="connsiteY7" fmla="*/ 188326 h 2183262"/>
              <a:gd name="connsiteX8" fmla="*/ 2396628 w 5210640"/>
              <a:gd name="connsiteY8" fmla="*/ 197562 h 2183262"/>
              <a:gd name="connsiteX9" fmla="*/ 1009368 w 5210640"/>
              <a:gd name="connsiteY9" fmla="*/ 84277 h 2183262"/>
              <a:gd name="connsiteX0" fmla="*/ 1009368 w 5210640"/>
              <a:gd name="connsiteY0" fmla="*/ 48005 h 2146990"/>
              <a:gd name="connsiteX1" fmla="*/ 360309 w 5210640"/>
              <a:gd name="connsiteY1" fmla="*/ 666952 h 2146990"/>
              <a:gd name="connsiteX2" fmla="*/ 420047 w 5210640"/>
              <a:gd name="connsiteY2" fmla="*/ 1906963 h 2146990"/>
              <a:gd name="connsiteX3" fmla="*/ 2880589 w 5210640"/>
              <a:gd name="connsiteY3" fmla="*/ 2107112 h 2146990"/>
              <a:gd name="connsiteX4" fmla="*/ 3939101 w 5210640"/>
              <a:gd name="connsiteY4" fmla="*/ 1712999 h 2146990"/>
              <a:gd name="connsiteX5" fmla="*/ 4908919 w 5210640"/>
              <a:gd name="connsiteY5" fmla="*/ 1648345 h 2146990"/>
              <a:gd name="connsiteX6" fmla="*/ 5065937 w 5210640"/>
              <a:gd name="connsiteY6" fmla="*/ 484563 h 2146990"/>
              <a:gd name="connsiteX7" fmla="*/ 4040701 w 5210640"/>
              <a:gd name="connsiteY7" fmla="*/ 152054 h 2146990"/>
              <a:gd name="connsiteX8" fmla="*/ 2520549 w 5210640"/>
              <a:gd name="connsiteY8" fmla="*/ 378920 h 2146990"/>
              <a:gd name="connsiteX9" fmla="*/ 1009368 w 5210640"/>
              <a:gd name="connsiteY9" fmla="*/ 48005 h 2146990"/>
              <a:gd name="connsiteX0" fmla="*/ 1044043 w 5245315"/>
              <a:gd name="connsiteY0" fmla="*/ 48005 h 2090316"/>
              <a:gd name="connsiteX1" fmla="*/ 394984 w 5245315"/>
              <a:gd name="connsiteY1" fmla="*/ 666952 h 2090316"/>
              <a:gd name="connsiteX2" fmla="*/ 454722 w 5245315"/>
              <a:gd name="connsiteY2" fmla="*/ 1906963 h 2090316"/>
              <a:gd name="connsiteX3" fmla="*/ 3123315 w 5245315"/>
              <a:gd name="connsiteY3" fmla="*/ 1767070 h 2090316"/>
              <a:gd name="connsiteX4" fmla="*/ 3973776 w 5245315"/>
              <a:gd name="connsiteY4" fmla="*/ 1712999 h 2090316"/>
              <a:gd name="connsiteX5" fmla="*/ 4943594 w 5245315"/>
              <a:gd name="connsiteY5" fmla="*/ 1648345 h 2090316"/>
              <a:gd name="connsiteX6" fmla="*/ 5100612 w 5245315"/>
              <a:gd name="connsiteY6" fmla="*/ 484563 h 2090316"/>
              <a:gd name="connsiteX7" fmla="*/ 4075376 w 5245315"/>
              <a:gd name="connsiteY7" fmla="*/ 152054 h 2090316"/>
              <a:gd name="connsiteX8" fmla="*/ 2555224 w 5245315"/>
              <a:gd name="connsiteY8" fmla="*/ 378920 h 2090316"/>
              <a:gd name="connsiteX9" fmla="*/ 1044043 w 5245315"/>
              <a:gd name="connsiteY9" fmla="*/ 48005 h 2090316"/>
              <a:gd name="connsiteX0" fmla="*/ 1044043 w 5245315"/>
              <a:gd name="connsiteY0" fmla="*/ 48005 h 2090316"/>
              <a:gd name="connsiteX1" fmla="*/ 394984 w 5245315"/>
              <a:gd name="connsiteY1" fmla="*/ 666952 h 2090316"/>
              <a:gd name="connsiteX2" fmla="*/ 454722 w 5245315"/>
              <a:gd name="connsiteY2" fmla="*/ 1906963 h 2090316"/>
              <a:gd name="connsiteX3" fmla="*/ 3123315 w 5245315"/>
              <a:gd name="connsiteY3" fmla="*/ 1767070 h 2090316"/>
              <a:gd name="connsiteX4" fmla="*/ 4239882 w 5245315"/>
              <a:gd name="connsiteY4" fmla="*/ 1995022 h 2090316"/>
              <a:gd name="connsiteX5" fmla="*/ 4943594 w 5245315"/>
              <a:gd name="connsiteY5" fmla="*/ 1648345 h 2090316"/>
              <a:gd name="connsiteX6" fmla="*/ 5100612 w 5245315"/>
              <a:gd name="connsiteY6" fmla="*/ 484563 h 2090316"/>
              <a:gd name="connsiteX7" fmla="*/ 4075376 w 5245315"/>
              <a:gd name="connsiteY7" fmla="*/ 152054 h 2090316"/>
              <a:gd name="connsiteX8" fmla="*/ 2555224 w 5245315"/>
              <a:gd name="connsiteY8" fmla="*/ 378920 h 2090316"/>
              <a:gd name="connsiteX9" fmla="*/ 1044043 w 5245315"/>
              <a:gd name="connsiteY9" fmla="*/ 48005 h 2090316"/>
              <a:gd name="connsiteX0" fmla="*/ 1035947 w 5237219"/>
              <a:gd name="connsiteY0" fmla="*/ 79390 h 2090316"/>
              <a:gd name="connsiteX1" fmla="*/ 435462 w 5237219"/>
              <a:gd name="connsiteY1" fmla="*/ 886648 h 2090316"/>
              <a:gd name="connsiteX2" fmla="*/ 446626 w 5237219"/>
              <a:gd name="connsiteY2" fmla="*/ 1938348 h 2090316"/>
              <a:gd name="connsiteX3" fmla="*/ 3115219 w 5237219"/>
              <a:gd name="connsiteY3" fmla="*/ 1798455 h 2090316"/>
              <a:gd name="connsiteX4" fmla="*/ 4231786 w 5237219"/>
              <a:gd name="connsiteY4" fmla="*/ 2026407 h 2090316"/>
              <a:gd name="connsiteX5" fmla="*/ 4935498 w 5237219"/>
              <a:gd name="connsiteY5" fmla="*/ 1679730 h 2090316"/>
              <a:gd name="connsiteX6" fmla="*/ 5092516 w 5237219"/>
              <a:gd name="connsiteY6" fmla="*/ 515948 h 2090316"/>
              <a:gd name="connsiteX7" fmla="*/ 4067280 w 5237219"/>
              <a:gd name="connsiteY7" fmla="*/ 183439 h 2090316"/>
              <a:gd name="connsiteX8" fmla="*/ 2547128 w 5237219"/>
              <a:gd name="connsiteY8" fmla="*/ 410305 h 2090316"/>
              <a:gd name="connsiteX9" fmla="*/ 1035947 w 5237219"/>
              <a:gd name="connsiteY9" fmla="*/ 79390 h 2090316"/>
              <a:gd name="connsiteX0" fmla="*/ 1035947 w 5237219"/>
              <a:gd name="connsiteY0" fmla="*/ 79390 h 2090316"/>
              <a:gd name="connsiteX1" fmla="*/ 435462 w 5237219"/>
              <a:gd name="connsiteY1" fmla="*/ 886648 h 2090316"/>
              <a:gd name="connsiteX2" fmla="*/ 446626 w 5237219"/>
              <a:gd name="connsiteY2" fmla="*/ 1938348 h 2090316"/>
              <a:gd name="connsiteX3" fmla="*/ 3115219 w 5237219"/>
              <a:gd name="connsiteY3" fmla="*/ 1798455 h 2090316"/>
              <a:gd name="connsiteX4" fmla="*/ 4231786 w 5237219"/>
              <a:gd name="connsiteY4" fmla="*/ 2026407 h 2090316"/>
              <a:gd name="connsiteX5" fmla="*/ 4935498 w 5237219"/>
              <a:gd name="connsiteY5" fmla="*/ 1679730 h 2090316"/>
              <a:gd name="connsiteX6" fmla="*/ 5092516 w 5237219"/>
              <a:gd name="connsiteY6" fmla="*/ 515948 h 2090316"/>
              <a:gd name="connsiteX7" fmla="*/ 4067280 w 5237219"/>
              <a:gd name="connsiteY7" fmla="*/ 183439 h 2090316"/>
              <a:gd name="connsiteX8" fmla="*/ 2547128 w 5237219"/>
              <a:gd name="connsiteY8" fmla="*/ 410305 h 2090316"/>
              <a:gd name="connsiteX9" fmla="*/ 1035947 w 5237219"/>
              <a:gd name="connsiteY9" fmla="*/ 79390 h 2090316"/>
              <a:gd name="connsiteX0" fmla="*/ 1048353 w 5249625"/>
              <a:gd name="connsiteY0" fmla="*/ 66727 h 2090317"/>
              <a:gd name="connsiteX1" fmla="*/ 373430 w 5249625"/>
              <a:gd name="connsiteY1" fmla="*/ 798002 h 2090317"/>
              <a:gd name="connsiteX2" fmla="*/ 459032 w 5249625"/>
              <a:gd name="connsiteY2" fmla="*/ 1925685 h 2090317"/>
              <a:gd name="connsiteX3" fmla="*/ 3127625 w 5249625"/>
              <a:gd name="connsiteY3" fmla="*/ 1785792 h 2090317"/>
              <a:gd name="connsiteX4" fmla="*/ 4244192 w 5249625"/>
              <a:gd name="connsiteY4" fmla="*/ 2013744 h 2090317"/>
              <a:gd name="connsiteX5" fmla="*/ 4947904 w 5249625"/>
              <a:gd name="connsiteY5" fmla="*/ 1667067 h 2090317"/>
              <a:gd name="connsiteX6" fmla="*/ 5104922 w 5249625"/>
              <a:gd name="connsiteY6" fmla="*/ 503285 h 2090317"/>
              <a:gd name="connsiteX7" fmla="*/ 4079686 w 5249625"/>
              <a:gd name="connsiteY7" fmla="*/ 170776 h 2090317"/>
              <a:gd name="connsiteX8" fmla="*/ 2559534 w 5249625"/>
              <a:gd name="connsiteY8" fmla="*/ 397642 h 2090317"/>
              <a:gd name="connsiteX9" fmla="*/ 1048353 w 5249625"/>
              <a:gd name="connsiteY9" fmla="*/ 66727 h 2090317"/>
              <a:gd name="connsiteX0" fmla="*/ 1048353 w 5249625"/>
              <a:gd name="connsiteY0" fmla="*/ 101312 h 2124902"/>
              <a:gd name="connsiteX1" fmla="*/ 373430 w 5249625"/>
              <a:gd name="connsiteY1" fmla="*/ 832587 h 2124902"/>
              <a:gd name="connsiteX2" fmla="*/ 459032 w 5249625"/>
              <a:gd name="connsiteY2" fmla="*/ 1960270 h 2124902"/>
              <a:gd name="connsiteX3" fmla="*/ 3127625 w 5249625"/>
              <a:gd name="connsiteY3" fmla="*/ 1820377 h 2124902"/>
              <a:gd name="connsiteX4" fmla="*/ 4244192 w 5249625"/>
              <a:gd name="connsiteY4" fmla="*/ 2048329 h 2124902"/>
              <a:gd name="connsiteX5" fmla="*/ 4947904 w 5249625"/>
              <a:gd name="connsiteY5" fmla="*/ 1701652 h 2124902"/>
              <a:gd name="connsiteX6" fmla="*/ 5104922 w 5249625"/>
              <a:gd name="connsiteY6" fmla="*/ 537870 h 2124902"/>
              <a:gd name="connsiteX7" fmla="*/ 4079686 w 5249625"/>
              <a:gd name="connsiteY7" fmla="*/ 205361 h 2124902"/>
              <a:gd name="connsiteX8" fmla="*/ 2755437 w 5249625"/>
              <a:gd name="connsiteY8" fmla="*/ 224716 h 2124902"/>
              <a:gd name="connsiteX9" fmla="*/ 1048353 w 5249625"/>
              <a:gd name="connsiteY9" fmla="*/ 101312 h 2124902"/>
              <a:gd name="connsiteX0" fmla="*/ 1041856 w 5243128"/>
              <a:gd name="connsiteY0" fmla="*/ 101312 h 2176097"/>
              <a:gd name="connsiteX1" fmla="*/ 366933 w 5243128"/>
              <a:gd name="connsiteY1" fmla="*/ 832587 h 2176097"/>
              <a:gd name="connsiteX2" fmla="*/ 452535 w 5243128"/>
              <a:gd name="connsiteY2" fmla="*/ 1960270 h 2176097"/>
              <a:gd name="connsiteX3" fmla="*/ 3082143 w 5243128"/>
              <a:gd name="connsiteY3" fmla="*/ 2127551 h 2176097"/>
              <a:gd name="connsiteX4" fmla="*/ 4237695 w 5243128"/>
              <a:gd name="connsiteY4" fmla="*/ 2048329 h 2176097"/>
              <a:gd name="connsiteX5" fmla="*/ 4941407 w 5243128"/>
              <a:gd name="connsiteY5" fmla="*/ 1701652 h 2176097"/>
              <a:gd name="connsiteX6" fmla="*/ 5098425 w 5243128"/>
              <a:gd name="connsiteY6" fmla="*/ 537870 h 2176097"/>
              <a:gd name="connsiteX7" fmla="*/ 4073189 w 5243128"/>
              <a:gd name="connsiteY7" fmla="*/ 205361 h 2176097"/>
              <a:gd name="connsiteX8" fmla="*/ 2748940 w 5243128"/>
              <a:gd name="connsiteY8" fmla="*/ 224716 h 2176097"/>
              <a:gd name="connsiteX9" fmla="*/ 1041856 w 5243128"/>
              <a:gd name="connsiteY9" fmla="*/ 101312 h 2176097"/>
              <a:gd name="connsiteX0" fmla="*/ 1041856 w 5243128"/>
              <a:gd name="connsiteY0" fmla="*/ 138765 h 2213550"/>
              <a:gd name="connsiteX1" fmla="*/ 366933 w 5243128"/>
              <a:gd name="connsiteY1" fmla="*/ 870040 h 2213550"/>
              <a:gd name="connsiteX2" fmla="*/ 452535 w 5243128"/>
              <a:gd name="connsiteY2" fmla="*/ 1997723 h 2213550"/>
              <a:gd name="connsiteX3" fmla="*/ 3082143 w 5243128"/>
              <a:gd name="connsiteY3" fmla="*/ 2165004 h 2213550"/>
              <a:gd name="connsiteX4" fmla="*/ 4237695 w 5243128"/>
              <a:gd name="connsiteY4" fmla="*/ 2085782 h 2213550"/>
              <a:gd name="connsiteX5" fmla="*/ 4941407 w 5243128"/>
              <a:gd name="connsiteY5" fmla="*/ 1739105 h 2213550"/>
              <a:gd name="connsiteX6" fmla="*/ 5098425 w 5243128"/>
              <a:gd name="connsiteY6" fmla="*/ 575323 h 2213550"/>
              <a:gd name="connsiteX7" fmla="*/ 4073189 w 5243128"/>
              <a:gd name="connsiteY7" fmla="*/ 242814 h 2213550"/>
              <a:gd name="connsiteX8" fmla="*/ 2784392 w 5243128"/>
              <a:gd name="connsiteY8" fmla="*/ 37453 h 2213550"/>
              <a:gd name="connsiteX9" fmla="*/ 1041856 w 5243128"/>
              <a:gd name="connsiteY9" fmla="*/ 138765 h 2213550"/>
              <a:gd name="connsiteX0" fmla="*/ 1041856 w 5222208"/>
              <a:gd name="connsiteY0" fmla="*/ 138765 h 2213550"/>
              <a:gd name="connsiteX1" fmla="*/ 366933 w 5222208"/>
              <a:gd name="connsiteY1" fmla="*/ 870040 h 2213550"/>
              <a:gd name="connsiteX2" fmla="*/ 452535 w 5222208"/>
              <a:gd name="connsiteY2" fmla="*/ 1997723 h 2213550"/>
              <a:gd name="connsiteX3" fmla="*/ 3082143 w 5222208"/>
              <a:gd name="connsiteY3" fmla="*/ 2165004 h 2213550"/>
              <a:gd name="connsiteX4" fmla="*/ 4237695 w 5222208"/>
              <a:gd name="connsiteY4" fmla="*/ 2085782 h 2213550"/>
              <a:gd name="connsiteX5" fmla="*/ 4941407 w 5222208"/>
              <a:gd name="connsiteY5" fmla="*/ 1739105 h 2213550"/>
              <a:gd name="connsiteX6" fmla="*/ 5098425 w 5222208"/>
              <a:gd name="connsiteY6" fmla="*/ 575323 h 2213550"/>
              <a:gd name="connsiteX7" fmla="*/ 4198709 w 5222208"/>
              <a:gd name="connsiteY7" fmla="*/ 189422 h 2213550"/>
              <a:gd name="connsiteX8" fmla="*/ 2784392 w 5222208"/>
              <a:gd name="connsiteY8" fmla="*/ 37453 h 2213550"/>
              <a:gd name="connsiteX9" fmla="*/ 1041856 w 5222208"/>
              <a:gd name="connsiteY9" fmla="*/ 138765 h 2213550"/>
              <a:gd name="connsiteX0" fmla="*/ 1041856 w 5148050"/>
              <a:gd name="connsiteY0" fmla="*/ 138765 h 2213550"/>
              <a:gd name="connsiteX1" fmla="*/ 366933 w 5148050"/>
              <a:gd name="connsiteY1" fmla="*/ 870040 h 2213550"/>
              <a:gd name="connsiteX2" fmla="*/ 452535 w 5148050"/>
              <a:gd name="connsiteY2" fmla="*/ 1997723 h 2213550"/>
              <a:gd name="connsiteX3" fmla="*/ 3082143 w 5148050"/>
              <a:gd name="connsiteY3" fmla="*/ 2165004 h 2213550"/>
              <a:gd name="connsiteX4" fmla="*/ 4237695 w 5148050"/>
              <a:gd name="connsiteY4" fmla="*/ 2085782 h 2213550"/>
              <a:gd name="connsiteX5" fmla="*/ 4496460 w 5148050"/>
              <a:gd name="connsiteY5" fmla="*/ 1709101 h 2213550"/>
              <a:gd name="connsiteX6" fmla="*/ 5098425 w 5148050"/>
              <a:gd name="connsiteY6" fmla="*/ 575323 h 2213550"/>
              <a:gd name="connsiteX7" fmla="*/ 4198709 w 5148050"/>
              <a:gd name="connsiteY7" fmla="*/ 189422 h 2213550"/>
              <a:gd name="connsiteX8" fmla="*/ 2784392 w 5148050"/>
              <a:gd name="connsiteY8" fmla="*/ 37453 h 2213550"/>
              <a:gd name="connsiteX9" fmla="*/ 1041856 w 5148050"/>
              <a:gd name="connsiteY9" fmla="*/ 138765 h 2213550"/>
              <a:gd name="connsiteX0" fmla="*/ 1041856 w 5148050"/>
              <a:gd name="connsiteY0" fmla="*/ 138765 h 2213550"/>
              <a:gd name="connsiteX1" fmla="*/ 366933 w 5148050"/>
              <a:gd name="connsiteY1" fmla="*/ 870040 h 2213550"/>
              <a:gd name="connsiteX2" fmla="*/ 452535 w 5148050"/>
              <a:gd name="connsiteY2" fmla="*/ 1997723 h 2213550"/>
              <a:gd name="connsiteX3" fmla="*/ 3082143 w 5148050"/>
              <a:gd name="connsiteY3" fmla="*/ 2165004 h 2213550"/>
              <a:gd name="connsiteX4" fmla="*/ 3900959 w 5148050"/>
              <a:gd name="connsiteY4" fmla="*/ 2013037 h 2213550"/>
              <a:gd name="connsiteX5" fmla="*/ 4496460 w 5148050"/>
              <a:gd name="connsiteY5" fmla="*/ 1709101 h 2213550"/>
              <a:gd name="connsiteX6" fmla="*/ 5098425 w 5148050"/>
              <a:gd name="connsiteY6" fmla="*/ 575323 h 2213550"/>
              <a:gd name="connsiteX7" fmla="*/ 4198709 w 5148050"/>
              <a:gd name="connsiteY7" fmla="*/ 189422 h 2213550"/>
              <a:gd name="connsiteX8" fmla="*/ 2784392 w 5148050"/>
              <a:gd name="connsiteY8" fmla="*/ 37453 h 2213550"/>
              <a:gd name="connsiteX9" fmla="*/ 1041856 w 5148050"/>
              <a:gd name="connsiteY9" fmla="*/ 138765 h 2213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5148050" h="2213550">
                <a:moveTo>
                  <a:pt x="1041856" y="138765"/>
                </a:moveTo>
                <a:cubicBezTo>
                  <a:pt x="638946" y="277530"/>
                  <a:pt x="465153" y="560214"/>
                  <a:pt x="366933" y="870040"/>
                </a:cubicBezTo>
                <a:cubicBezTo>
                  <a:pt x="151926" y="1101257"/>
                  <a:pt x="0" y="1781896"/>
                  <a:pt x="452535" y="1997723"/>
                </a:cubicBezTo>
                <a:cubicBezTo>
                  <a:pt x="905070" y="2213550"/>
                  <a:pt x="2495634" y="2197331"/>
                  <a:pt x="3082143" y="2165004"/>
                </a:cubicBezTo>
                <a:lnTo>
                  <a:pt x="3900959" y="2013037"/>
                </a:lnTo>
                <a:cubicBezTo>
                  <a:pt x="4204339" y="1993250"/>
                  <a:pt x="4296882" y="1948720"/>
                  <a:pt x="4496460" y="1709101"/>
                </a:cubicBezTo>
                <a:cubicBezTo>
                  <a:pt x="4696038" y="1469482"/>
                  <a:pt x="5148050" y="828603"/>
                  <a:pt x="5098425" y="575323"/>
                </a:cubicBezTo>
                <a:cubicBezTo>
                  <a:pt x="5048800" y="322043"/>
                  <a:pt x="4584381" y="279067"/>
                  <a:pt x="4198709" y="189422"/>
                </a:cubicBezTo>
                <a:cubicBezTo>
                  <a:pt x="3813037" y="99777"/>
                  <a:pt x="3310534" y="45896"/>
                  <a:pt x="2784392" y="37453"/>
                </a:cubicBezTo>
                <a:cubicBezTo>
                  <a:pt x="2258250" y="29010"/>
                  <a:pt x="1444766" y="0"/>
                  <a:pt x="1041856" y="138765"/>
                </a:cubicBezTo>
                <a:close/>
              </a:path>
            </a:pathLst>
          </a:custGeom>
          <a:ln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 sz="1050"/>
          </a:p>
        </p:txBody>
      </p:sp>
      <p:sp>
        <p:nvSpPr>
          <p:cNvPr id="7" name="TextBox 2">
            <a:extLst>
              <a:ext uri="{FF2B5EF4-FFF2-40B4-BE49-F238E27FC236}">
                <a16:creationId xmlns:a16="http://schemas.microsoft.com/office/drawing/2014/main" xmlns="" id="{A1003C10-18EA-864D-93A5-1F7383A79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78748" y="913401"/>
            <a:ext cx="4059509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Дано: АВ- перпендикуляр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к </a:t>
            </a:r>
          </a:p>
          <a:p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плоскости  , АС и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AD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-наклонные,</a:t>
            </a:r>
            <a:endParaRPr lang="en-US" sz="2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АСВ=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30°,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DB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60°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,  </a:t>
            </a:r>
            <a:endParaRPr lang="en-US" sz="2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СВ</a:t>
            </a:r>
            <a:r>
              <a:rPr lang="en-US" sz="2100" dirty="0">
                <a:latin typeface="Times New Roman" pitchFamily="18" charset="0"/>
                <a:cs typeface="Times New Roman" pitchFamily="18" charset="0"/>
              </a:rPr>
              <a:t>D= </a:t>
            </a:r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90°, АВ=1</a:t>
            </a:r>
            <a:endParaRPr lang="en-US" sz="21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100" dirty="0">
                <a:latin typeface="Times New Roman" pitchFamily="18" charset="0"/>
                <a:cs typeface="Times New Roman" pitchFamily="18" charset="0"/>
              </a:rPr>
              <a:t>Найти: Р</a:t>
            </a:r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CAD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  <a:p>
            <a:endParaRPr lang="ru-RU" sz="2100" dirty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8" name="Object 3">
            <a:extLst>
              <a:ext uri="{FF2B5EF4-FFF2-40B4-BE49-F238E27FC236}">
                <a16:creationId xmlns:a16="http://schemas.microsoft.com/office/drawing/2014/main" xmlns="" id="{179EBE3F-A30A-734C-AE42-F846B01C088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14745237"/>
              </p:ext>
            </p:extLst>
          </p:nvPr>
        </p:nvGraphicFramePr>
        <p:xfrm>
          <a:off x="5803986" y="1687367"/>
          <a:ext cx="257175" cy="241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3" name="Формула" r:id="rId3" imgW="164957" imgH="152268" progId="Equation.3">
                  <p:embed/>
                </p:oleObj>
              </mc:Choice>
              <mc:Fallback>
                <p:oleObj name="Формула" r:id="rId3" imgW="164957" imgH="152268" progId="Equation.3">
                  <p:embed/>
                  <p:pic>
                    <p:nvPicPr>
                      <p:cNvPr id="4098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03986" y="1687367"/>
                        <a:ext cx="257175" cy="2416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4">
            <a:extLst>
              <a:ext uri="{FF2B5EF4-FFF2-40B4-BE49-F238E27FC236}">
                <a16:creationId xmlns:a16="http://schemas.microsoft.com/office/drawing/2014/main" xmlns="" id="{0948A651-1145-834E-9546-54DD3066C7F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55958269"/>
              </p:ext>
            </p:extLst>
          </p:nvPr>
        </p:nvGraphicFramePr>
        <p:xfrm>
          <a:off x="4326422" y="2011216"/>
          <a:ext cx="257175" cy="2416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4" name="Формула" r:id="rId5" imgW="164957" imgH="152268" progId="Equation.3">
                  <p:embed/>
                </p:oleObj>
              </mc:Choice>
              <mc:Fallback>
                <p:oleObj name="Формула" r:id="rId5" imgW="164957" imgH="152268" progId="Equation.3">
                  <p:embed/>
                  <p:pic>
                    <p:nvPicPr>
                      <p:cNvPr id="4099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26422" y="2011216"/>
                        <a:ext cx="257175" cy="24169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5">
            <a:extLst>
              <a:ext uri="{FF2B5EF4-FFF2-40B4-BE49-F238E27FC236}">
                <a16:creationId xmlns:a16="http://schemas.microsoft.com/office/drawing/2014/main" xmlns="" id="{08002F6B-1452-DB4E-931A-5A5A7DF341C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94692932"/>
              </p:ext>
            </p:extLst>
          </p:nvPr>
        </p:nvGraphicFramePr>
        <p:xfrm>
          <a:off x="4379999" y="1687367"/>
          <a:ext cx="257175" cy="24050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Формула" r:id="rId6" imgW="164957" imgH="152268" progId="Equation.3">
                  <p:embed/>
                </p:oleObj>
              </mc:Choice>
              <mc:Fallback>
                <p:oleObj name="Формула" r:id="rId6" imgW="164957" imgH="152268" progId="Equation.3">
                  <p:embed/>
                  <p:pic>
                    <p:nvPicPr>
                      <p:cNvPr id="410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9999" y="1687367"/>
                        <a:ext cx="257175" cy="240506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" name="Группа 19">
            <a:extLst>
              <a:ext uri="{FF2B5EF4-FFF2-40B4-BE49-F238E27FC236}">
                <a16:creationId xmlns:a16="http://schemas.microsoft.com/office/drawing/2014/main" xmlns="" id="{37B3555D-2436-1341-9E53-5BA14B219B2E}"/>
              </a:ext>
            </a:extLst>
          </p:cNvPr>
          <p:cNvGrpSpPr>
            <a:grpSpLocks/>
          </p:cNvGrpSpPr>
          <p:nvPr/>
        </p:nvGrpSpPr>
        <p:grpSpPr bwMode="auto">
          <a:xfrm>
            <a:off x="805743" y="1051376"/>
            <a:ext cx="2983262" cy="3040747"/>
            <a:chOff x="539552" y="2708919"/>
            <a:chExt cx="3756561" cy="3836617"/>
          </a:xfrm>
        </p:grpSpPr>
        <p:sp>
          <p:nvSpPr>
            <p:cNvPr id="12" name="Полилиния 11">
              <a:extLst>
                <a:ext uri="{FF2B5EF4-FFF2-40B4-BE49-F238E27FC236}">
                  <a16:creationId xmlns:a16="http://schemas.microsoft.com/office/drawing/2014/main" xmlns="" id="{E551CF35-E123-354D-AF25-4FDDE4FBF6CB}"/>
                </a:ext>
              </a:extLst>
            </p:cNvPr>
            <p:cNvSpPr/>
            <p:nvPr/>
          </p:nvSpPr>
          <p:spPr>
            <a:xfrm>
              <a:off x="903281" y="5119999"/>
              <a:ext cx="3001818" cy="979054"/>
            </a:xfrm>
            <a:custGeom>
              <a:avLst/>
              <a:gdLst>
                <a:gd name="connsiteX0" fmla="*/ 0 w 3001818"/>
                <a:gd name="connsiteY0" fmla="*/ 64654 h 979054"/>
                <a:gd name="connsiteX1" fmla="*/ 1136072 w 3001818"/>
                <a:gd name="connsiteY1" fmla="*/ 979054 h 979054"/>
                <a:gd name="connsiteX2" fmla="*/ 3001818 w 3001818"/>
                <a:gd name="connsiteY2" fmla="*/ 0 h 979054"/>
                <a:gd name="connsiteX3" fmla="*/ 0 w 3001818"/>
                <a:gd name="connsiteY3" fmla="*/ 64654 h 9790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3001818" h="979054">
                  <a:moveTo>
                    <a:pt x="0" y="64654"/>
                  </a:moveTo>
                  <a:lnTo>
                    <a:pt x="1136072" y="979054"/>
                  </a:lnTo>
                  <a:lnTo>
                    <a:pt x="3001818" y="0"/>
                  </a:lnTo>
                  <a:lnTo>
                    <a:pt x="0" y="64654"/>
                  </a:lnTo>
                  <a:close/>
                </a:path>
              </a:pathLst>
            </a:custGeom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050"/>
            </a:p>
          </p:txBody>
        </p:sp>
        <p:sp>
          <p:nvSpPr>
            <p:cNvPr id="13" name="Полилиния 12">
              <a:extLst>
                <a:ext uri="{FF2B5EF4-FFF2-40B4-BE49-F238E27FC236}">
                  <a16:creationId xmlns:a16="http://schemas.microsoft.com/office/drawing/2014/main" xmlns="" id="{2882A07A-8063-6343-8C5D-6FCFEBD8DA04}"/>
                </a:ext>
              </a:extLst>
            </p:cNvPr>
            <p:cNvSpPr/>
            <p:nvPr/>
          </p:nvSpPr>
          <p:spPr>
            <a:xfrm>
              <a:off x="912865" y="3162599"/>
              <a:ext cx="2973013" cy="2022033"/>
            </a:xfrm>
            <a:custGeom>
              <a:avLst/>
              <a:gdLst>
                <a:gd name="connsiteX0" fmla="*/ 0 w 2974109"/>
                <a:gd name="connsiteY0" fmla="*/ 2022764 h 2022764"/>
                <a:gd name="connsiteX1" fmla="*/ 18473 w 2974109"/>
                <a:gd name="connsiteY1" fmla="*/ 0 h 2022764"/>
                <a:gd name="connsiteX2" fmla="*/ 2974109 w 2974109"/>
                <a:gd name="connsiteY2" fmla="*/ 1967346 h 2022764"/>
                <a:gd name="connsiteX3" fmla="*/ 0 w 2974109"/>
                <a:gd name="connsiteY3" fmla="*/ 2022764 h 202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2974109" h="2022764">
                  <a:moveTo>
                    <a:pt x="0" y="2022764"/>
                  </a:moveTo>
                  <a:lnTo>
                    <a:pt x="18473" y="0"/>
                  </a:lnTo>
                  <a:lnTo>
                    <a:pt x="2974109" y="1967346"/>
                  </a:lnTo>
                  <a:lnTo>
                    <a:pt x="0" y="2022764"/>
                  </a:lnTo>
                  <a:close/>
                </a:path>
              </a:pathLst>
            </a:custGeom>
            <a:noFill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050"/>
            </a:p>
          </p:txBody>
        </p:sp>
        <p:sp>
          <p:nvSpPr>
            <p:cNvPr id="14" name="Полилиния 13">
              <a:extLst>
                <a:ext uri="{FF2B5EF4-FFF2-40B4-BE49-F238E27FC236}">
                  <a16:creationId xmlns:a16="http://schemas.microsoft.com/office/drawing/2014/main" xmlns="" id="{6BA6B10D-D17A-B64C-B2AE-4EFB987D004F}"/>
                </a:ext>
              </a:extLst>
            </p:cNvPr>
            <p:cNvSpPr/>
            <p:nvPr/>
          </p:nvSpPr>
          <p:spPr>
            <a:xfrm>
              <a:off x="921860" y="3162599"/>
              <a:ext cx="1116942" cy="2917375"/>
            </a:xfrm>
            <a:custGeom>
              <a:avLst/>
              <a:gdLst>
                <a:gd name="connsiteX0" fmla="*/ 9237 w 1117600"/>
                <a:gd name="connsiteY0" fmla="*/ 0 h 2918691"/>
                <a:gd name="connsiteX1" fmla="*/ 1117600 w 1117600"/>
                <a:gd name="connsiteY1" fmla="*/ 2918691 h 2918691"/>
                <a:gd name="connsiteX2" fmla="*/ 0 w 1117600"/>
                <a:gd name="connsiteY2" fmla="*/ 2050473 h 2918691"/>
                <a:gd name="connsiteX3" fmla="*/ 9237 w 1117600"/>
                <a:gd name="connsiteY3" fmla="*/ 0 h 291869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117600" h="2918691">
                  <a:moveTo>
                    <a:pt x="9237" y="0"/>
                  </a:moveTo>
                  <a:lnTo>
                    <a:pt x="1117600" y="2918691"/>
                  </a:lnTo>
                  <a:lnTo>
                    <a:pt x="0" y="2050473"/>
                  </a:lnTo>
                  <a:lnTo>
                    <a:pt x="9237" y="0"/>
                  </a:lnTo>
                  <a:close/>
                </a:path>
              </a:pathLst>
            </a:custGeom>
            <a:noFill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050"/>
            </a:p>
          </p:txBody>
        </p:sp>
        <p:sp>
          <p:nvSpPr>
            <p:cNvPr id="15" name="TextBox 19">
              <a:extLst>
                <a:ext uri="{FF2B5EF4-FFF2-40B4-BE49-F238E27FC236}">
                  <a16:creationId xmlns:a16="http://schemas.microsoft.com/office/drawing/2014/main" xmlns="" id="{E1849F45-4963-394F-8544-9A4C8BF33A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43580" y="2708919"/>
              <a:ext cx="476776" cy="524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100">
                  <a:latin typeface="Times New Roman" pitchFamily="18" charset="0"/>
                  <a:cs typeface="Times New Roman" pitchFamily="18" charset="0"/>
                </a:rPr>
                <a:t>А</a:t>
              </a:r>
            </a:p>
          </p:txBody>
        </p:sp>
        <p:sp>
          <p:nvSpPr>
            <p:cNvPr id="16" name="TextBox 19">
              <a:extLst>
                <a:ext uri="{FF2B5EF4-FFF2-40B4-BE49-F238E27FC236}">
                  <a16:creationId xmlns:a16="http://schemas.microsoft.com/office/drawing/2014/main" xmlns="" id="{4E5C5A14-CF8C-9F44-8903-8B7CEA852BE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39552" y="5085185"/>
              <a:ext cx="458608" cy="524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 sz="2100">
                  <a:latin typeface="Times New Roman" pitchFamily="18" charset="0"/>
                  <a:cs typeface="Times New Roman" pitchFamily="18" charset="0"/>
                </a:rPr>
                <a:t>В</a:t>
              </a:r>
            </a:p>
          </p:txBody>
        </p:sp>
        <p:sp>
          <p:nvSpPr>
            <p:cNvPr id="17" name="TextBox 19">
              <a:extLst>
                <a:ext uri="{FF2B5EF4-FFF2-40B4-BE49-F238E27FC236}">
                  <a16:creationId xmlns:a16="http://schemas.microsoft.com/office/drawing/2014/main" xmlns="" id="{AE4EC639-FC8D-2543-9D70-0BB9405D7A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1680" y="6021288"/>
              <a:ext cx="458608" cy="524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100">
                  <a:latin typeface="Times New Roman" pitchFamily="18" charset="0"/>
                  <a:cs typeface="Times New Roman" pitchFamily="18" charset="0"/>
                </a:rPr>
                <a:t>C</a:t>
              </a:r>
              <a:endParaRPr lang="ru-RU" sz="210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TextBox 19">
              <a:extLst>
                <a:ext uri="{FF2B5EF4-FFF2-40B4-BE49-F238E27FC236}">
                  <a16:creationId xmlns:a16="http://schemas.microsoft.com/office/drawing/2014/main" xmlns="" id="{E7E5F059-66D3-8D44-AA30-5E1BF71E59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19337" y="5005269"/>
              <a:ext cx="476776" cy="524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100" dirty="0">
                  <a:latin typeface="Times New Roman" pitchFamily="18" charset="0"/>
                  <a:cs typeface="Times New Roman" pitchFamily="18" charset="0"/>
                </a:rPr>
                <a:t>D</a:t>
              </a:r>
              <a:endParaRPr lang="ru-RU" sz="21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Полилиния 18">
              <a:extLst>
                <a:ext uri="{FF2B5EF4-FFF2-40B4-BE49-F238E27FC236}">
                  <a16:creationId xmlns:a16="http://schemas.microsoft.com/office/drawing/2014/main" xmlns="" id="{B5B52C6D-A57F-E144-8942-7500F1BFCE33}"/>
                </a:ext>
              </a:extLst>
            </p:cNvPr>
            <p:cNvSpPr/>
            <p:nvPr/>
          </p:nvSpPr>
          <p:spPr>
            <a:xfrm>
              <a:off x="921860" y="5193646"/>
              <a:ext cx="590705" cy="157736"/>
            </a:xfrm>
            <a:custGeom>
              <a:avLst/>
              <a:gdLst>
                <a:gd name="connsiteX0" fmla="*/ 0 w 591128"/>
                <a:gd name="connsiteY0" fmla="*/ 0 h 157019"/>
                <a:gd name="connsiteX1" fmla="*/ 369455 w 591128"/>
                <a:gd name="connsiteY1" fmla="*/ 0 h 157019"/>
                <a:gd name="connsiteX2" fmla="*/ 591128 w 591128"/>
                <a:gd name="connsiteY2" fmla="*/ 157019 h 157019"/>
                <a:gd name="connsiteX3" fmla="*/ 221673 w 591128"/>
                <a:gd name="connsiteY3" fmla="*/ 157019 h 157019"/>
                <a:gd name="connsiteX4" fmla="*/ 0 w 591128"/>
                <a:gd name="connsiteY4" fmla="*/ 0 h 1570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91128" h="157019">
                  <a:moveTo>
                    <a:pt x="0" y="0"/>
                  </a:moveTo>
                  <a:lnTo>
                    <a:pt x="369455" y="0"/>
                  </a:lnTo>
                  <a:lnTo>
                    <a:pt x="591128" y="157019"/>
                  </a:lnTo>
                  <a:lnTo>
                    <a:pt x="221673" y="157019"/>
                  </a:lnTo>
                  <a:lnTo>
                    <a:pt x="0" y="0"/>
                  </a:lnTo>
                  <a:close/>
                </a:path>
              </a:pathLst>
            </a:cu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050"/>
            </a:p>
          </p:txBody>
        </p:sp>
        <p:sp>
          <p:nvSpPr>
            <p:cNvPr id="20" name="Месяц 19">
              <a:extLst>
                <a:ext uri="{FF2B5EF4-FFF2-40B4-BE49-F238E27FC236}">
                  <a16:creationId xmlns:a16="http://schemas.microsoft.com/office/drawing/2014/main" xmlns="" id="{4CB077BF-F6DB-CB4E-971E-34AD2D0DF1C6}"/>
                </a:ext>
              </a:extLst>
            </p:cNvPr>
            <p:cNvSpPr/>
            <p:nvPr/>
          </p:nvSpPr>
          <p:spPr>
            <a:xfrm rot="1263874">
              <a:off x="2983329" y="4690390"/>
              <a:ext cx="287856" cy="432649"/>
            </a:xfrm>
            <a:prstGeom prst="moon">
              <a:avLst>
                <a:gd name="adj" fmla="val 33966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050"/>
            </a:p>
          </p:txBody>
        </p:sp>
        <p:sp>
          <p:nvSpPr>
            <p:cNvPr id="21" name="Прямоугольник 26">
              <a:extLst>
                <a:ext uri="{FF2B5EF4-FFF2-40B4-BE49-F238E27FC236}">
                  <a16:creationId xmlns:a16="http://schemas.microsoft.com/office/drawing/2014/main" xmlns="" id="{6B45FC25-752A-714D-9BA6-37EF5F9FD41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11760" y="4653137"/>
              <a:ext cx="791664" cy="524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100">
                  <a:latin typeface="Times New Roman" pitchFamily="18" charset="0"/>
                  <a:cs typeface="Times New Roman" pitchFamily="18" charset="0"/>
                </a:rPr>
                <a:t>60</a:t>
              </a:r>
              <a:r>
                <a:rPr lang="ru-RU" sz="2100">
                  <a:latin typeface="Times New Roman" pitchFamily="18" charset="0"/>
                  <a:cs typeface="Times New Roman" pitchFamily="18" charset="0"/>
                </a:rPr>
                <a:t>° </a:t>
              </a:r>
              <a:endParaRPr lang="ru-RU" sz="2100">
                <a:latin typeface="Calibri" pitchFamily="34" charset="0"/>
              </a:endParaRPr>
            </a:p>
          </p:txBody>
        </p:sp>
        <p:sp>
          <p:nvSpPr>
            <p:cNvPr id="22" name="Месяц 21">
              <a:extLst>
                <a:ext uri="{FF2B5EF4-FFF2-40B4-BE49-F238E27FC236}">
                  <a16:creationId xmlns:a16="http://schemas.microsoft.com/office/drawing/2014/main" xmlns="" id="{B72AD847-A698-294A-B9CD-039FA1923AA6}"/>
                </a:ext>
              </a:extLst>
            </p:cNvPr>
            <p:cNvSpPr/>
            <p:nvPr/>
          </p:nvSpPr>
          <p:spPr>
            <a:xfrm rot="3042932">
              <a:off x="1624107" y="5526665"/>
              <a:ext cx="151728" cy="269865"/>
            </a:xfrm>
            <a:prstGeom prst="moon">
              <a:avLst>
                <a:gd name="adj" fmla="val 33966"/>
              </a:avLst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>
                <a:defRPr/>
              </a:pPr>
              <a:endParaRPr lang="ru-RU" sz="1050"/>
            </a:p>
          </p:txBody>
        </p:sp>
        <p:sp>
          <p:nvSpPr>
            <p:cNvPr id="23" name="Прямоугольник 26">
              <a:extLst>
                <a:ext uri="{FF2B5EF4-FFF2-40B4-BE49-F238E27FC236}">
                  <a16:creationId xmlns:a16="http://schemas.microsoft.com/office/drawing/2014/main" xmlns="" id="{B3C2B7BE-CC7F-544C-BC3D-887972AEC9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59631" y="5229199"/>
              <a:ext cx="791664" cy="5242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2100">
                  <a:latin typeface="Times New Roman" pitchFamily="18" charset="0"/>
                  <a:cs typeface="Times New Roman" pitchFamily="18" charset="0"/>
                </a:rPr>
                <a:t>30</a:t>
              </a:r>
              <a:r>
                <a:rPr lang="ru-RU" sz="2100">
                  <a:latin typeface="Times New Roman" pitchFamily="18" charset="0"/>
                  <a:cs typeface="Times New Roman" pitchFamily="18" charset="0"/>
                </a:rPr>
                <a:t>° </a:t>
              </a:r>
              <a:endParaRPr lang="ru-RU" sz="2100">
                <a:latin typeface="Calibri" pitchFamily="34" charset="0"/>
              </a:endParaRPr>
            </a:p>
          </p:txBody>
        </p:sp>
      </p:grpSp>
      <p:graphicFrame>
        <p:nvGraphicFramePr>
          <p:cNvPr id="24" name="Object 6">
            <a:extLst>
              <a:ext uri="{FF2B5EF4-FFF2-40B4-BE49-F238E27FC236}">
                <a16:creationId xmlns:a16="http://schemas.microsoft.com/office/drawing/2014/main" xmlns="" id="{825A1E04-AA6A-8F4D-92A3-5B719E77AB4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7930997"/>
              </p:ext>
            </p:extLst>
          </p:nvPr>
        </p:nvGraphicFramePr>
        <p:xfrm>
          <a:off x="5533715" y="1308748"/>
          <a:ext cx="263128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Формула" r:id="rId7" imgW="126720" imgH="164880" progId="Equation.3">
                  <p:embed/>
                </p:oleObj>
              </mc:Choice>
              <mc:Fallback>
                <p:oleObj name="Формула" r:id="rId7" imgW="126720" imgH="164880" progId="Equation.3">
                  <p:embed/>
                  <p:pic>
                    <p:nvPicPr>
                      <p:cNvPr id="4101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33715" y="1308748"/>
                        <a:ext cx="263128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5" name="Object 7">
            <a:extLst>
              <a:ext uri="{FF2B5EF4-FFF2-40B4-BE49-F238E27FC236}">
                <a16:creationId xmlns:a16="http://schemas.microsoft.com/office/drawing/2014/main" xmlns="" id="{65D3F1DE-6E2B-A349-A3DA-BA2B65F6C2D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32101313"/>
              </p:ext>
            </p:extLst>
          </p:nvPr>
        </p:nvGraphicFramePr>
        <p:xfrm>
          <a:off x="643818" y="3652863"/>
          <a:ext cx="263128" cy="342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Формула" r:id="rId9" imgW="126720" imgH="164880" progId="Equation.3">
                  <p:embed/>
                </p:oleObj>
              </mc:Choice>
              <mc:Fallback>
                <p:oleObj name="Формула" r:id="rId9" imgW="126720" imgH="164880" progId="Equation.3">
                  <p:embed/>
                  <p:pic>
                    <p:nvPicPr>
                      <p:cNvPr id="4102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3818" y="3652863"/>
                        <a:ext cx="263128" cy="3429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AA058CBD-2E99-794C-89BE-5AA2CEF3175B}"/>
              </a:ext>
            </a:extLst>
          </p:cNvPr>
          <p:cNvSpPr txBox="1"/>
          <p:nvPr/>
        </p:nvSpPr>
        <p:spPr bwMode="auto">
          <a:xfrm>
            <a:off x="1296885" y="4388785"/>
            <a:ext cx="1512094" cy="50783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ru-RU" sz="2700" b="1" dirty="0">
                <a:solidFill>
                  <a:schemeClr val="accent3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Ответ:  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xmlns="" id="{0E183547-838C-4745-9119-336FCE71B7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5743" y="2087191"/>
            <a:ext cx="319318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100">
                <a:latin typeface="Times New Roman" pitchFamily="18" charset="0"/>
                <a:cs typeface="Times New Roman" pitchFamily="18" charset="0"/>
              </a:rPr>
              <a:t>1</a:t>
            </a:r>
            <a:endParaRPr lang="ru-RU" sz="2100">
              <a:latin typeface="Calibri" pitchFamily="34" charset="0"/>
            </a:endParaRPr>
          </a:p>
        </p:txBody>
      </p:sp>
      <p:graphicFrame>
        <p:nvGraphicFramePr>
          <p:cNvPr id="28" name="Object 8">
            <a:extLst>
              <a:ext uri="{FF2B5EF4-FFF2-40B4-BE49-F238E27FC236}">
                <a16:creationId xmlns:a16="http://schemas.microsoft.com/office/drawing/2014/main" xmlns="" id="{009BA1A6-BA9E-0244-BA54-7DEA7B98DC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2882259"/>
              </p:ext>
            </p:extLst>
          </p:nvPr>
        </p:nvGraphicFramePr>
        <p:xfrm>
          <a:off x="4193381" y="3070383"/>
          <a:ext cx="4644628" cy="18466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Формула" r:id="rId10" imgW="3225600" imgH="1282680" progId="Equation.3">
                  <p:embed/>
                </p:oleObj>
              </mc:Choice>
              <mc:Fallback>
                <p:oleObj name="Формула" r:id="rId10" imgW="3225600" imgH="1282680" progId="Equation.3">
                  <p:embed/>
                  <p:pic>
                    <p:nvPicPr>
                      <p:cNvPr id="28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3381" y="3070383"/>
                        <a:ext cx="4644628" cy="184666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9" name="Object 9">
            <a:extLst>
              <a:ext uri="{FF2B5EF4-FFF2-40B4-BE49-F238E27FC236}">
                <a16:creationId xmlns:a16="http://schemas.microsoft.com/office/drawing/2014/main" xmlns="" id="{94B2354D-3E96-6149-851B-AD141D910A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11536136"/>
              </p:ext>
            </p:extLst>
          </p:nvPr>
        </p:nvGraphicFramePr>
        <p:xfrm>
          <a:off x="2492845" y="4341966"/>
          <a:ext cx="1365647" cy="62745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9" name="Формула" r:id="rId12" imgW="939600" imgH="431640" progId="Equation.3">
                  <p:embed/>
                </p:oleObj>
              </mc:Choice>
              <mc:Fallback>
                <p:oleObj name="Формула" r:id="rId12" imgW="939600" imgH="431640" progId="Equation.3">
                  <p:embed/>
                  <p:pic>
                    <p:nvPicPr>
                      <p:cNvPr id="3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92845" y="4341966"/>
                        <a:ext cx="1365647" cy="627459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259905285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91174"/>
            <a:ext cx="8951977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ЗАДАЧ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C79936-A048-D942-8C60-B12A02AF2BE8}"/>
              </a:ext>
            </a:extLst>
          </p:cNvPr>
          <p:cNvSpPr txBox="1"/>
          <p:nvPr/>
        </p:nvSpPr>
        <p:spPr>
          <a:xfrm>
            <a:off x="96011" y="827314"/>
            <a:ext cx="881481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5.30.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Расстояние от точки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 вершин квадрата равно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расстояние от точки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 плоскости квадрата, если сторона квадрата равна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Пусть АО перпендикуляр, опущенный из точки А на плоскость квадрата. Поскольку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AB = AC = AD = AF,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 и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OB = OC =OD = OF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и,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значит, О — точка пересечения диагоналей.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Тогда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Далее треугольник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AOF —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прямоугольный.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Так что</a:t>
            </a:r>
          </a:p>
          <a:p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4098" name="Picture 2">
            <a:hlinkClick r:id="rId3" tooltip="Нажмите, чтобы увеличить"/>
            <a:extLst>
              <a:ext uri="{FF2B5EF4-FFF2-40B4-BE49-F238E27FC236}">
                <a16:creationId xmlns:a16="http://schemas.microsoft.com/office/drawing/2014/main" xmlns="" id="{86785D92-0932-9148-8906-6E5426112E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8456" y="2987660"/>
            <a:ext cx="2279172" cy="19739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>
            <a:hlinkClick r:id="rId5" tooltip="Нажмите, чтобы увеличить"/>
            <a:extLst>
              <a:ext uri="{FF2B5EF4-FFF2-40B4-BE49-F238E27FC236}">
                <a16:creationId xmlns:a16="http://schemas.microsoft.com/office/drawing/2014/main" xmlns="" id="{93406743-199B-6043-AF83-44DB6BFBED3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359"/>
          <a:stretch/>
        </p:blipFill>
        <p:spPr bwMode="auto">
          <a:xfrm>
            <a:off x="1018903" y="3246530"/>
            <a:ext cx="1759131" cy="670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>
            <a:extLst>
              <a:ext uri="{FF2B5EF4-FFF2-40B4-BE49-F238E27FC236}">
                <a16:creationId xmlns:a16="http://schemas.microsoft.com/office/drawing/2014/main" xmlns="" id="{6DD35E84-59BC-4C4C-BFB7-61770B2EF3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597" y="4198962"/>
            <a:ext cx="4535273" cy="7480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905914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96011" y="91174"/>
            <a:ext cx="89519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9189" algn="ctr"/>
            <a:r>
              <a:rPr lang="ru-RU" sz="36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36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31C79936-A048-D942-8C60-B12A02AF2BE8}"/>
              </a:ext>
            </a:extLst>
          </p:cNvPr>
          <p:cNvSpPr txBox="1"/>
          <p:nvPr/>
        </p:nvSpPr>
        <p:spPr>
          <a:xfrm>
            <a:off x="96011" y="921010"/>
            <a:ext cx="881481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Задача 5.13</a:t>
            </a:r>
            <a:r>
              <a:rPr lang="ru-RU" sz="20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Через точки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B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проведены к плоскости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перпендикуляр и прямая, пересекающая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её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в точках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C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а отрезок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AB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не пересекает плоскость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a.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Найдите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расстояние между точками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B,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если </a:t>
            </a:r>
            <a:r>
              <a:rPr lang="en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AC=</a:t>
            </a:r>
            <a:r>
              <a:rPr lang="e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м</a:t>
            </a:r>
            <a:r>
              <a:rPr lang="ru-RU" sz="2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" sz="2000" i="1" dirty="0">
                <a:latin typeface="Arial" panose="020B0604020202020204" pitchFamily="34" charset="0"/>
                <a:cs typeface="Arial" panose="020B0604020202020204" pitchFamily="34" charset="0"/>
              </a:rPr>
              <a:t>BD=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 и </a:t>
            </a:r>
            <a:r>
              <a:rPr lang="en" sz="2000" i="1" dirty="0" smtClean="0">
                <a:latin typeface="Arial" panose="020B0604020202020204" pitchFamily="34" charset="0"/>
                <a:cs typeface="Arial" panose="020B0604020202020204" pitchFamily="34" charset="0"/>
              </a:rPr>
              <a:t>CD</a:t>
            </a:r>
            <a:r>
              <a:rPr lang="en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=2,4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м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x-none" sz="2000" b="1" i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</a:p>
          <a:p>
            <a:pPr algn="just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Проведем ВЕ ||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DC,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тогда </a:t>
            </a:r>
            <a:r>
              <a:rPr lang="en" sz="2000" dirty="0">
                <a:latin typeface="Arial" panose="020B0604020202020204" pitchFamily="34" charset="0"/>
                <a:cs typeface="Arial" panose="020B0604020202020204" pitchFamily="34" charset="0"/>
              </a:rPr>
              <a:t>BE ⊥ AC.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Так что</a:t>
            </a:r>
            <a:endParaRPr lang="x-none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x-none" sz="20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</a:p>
        </p:txBody>
      </p:sp>
      <p:pic>
        <p:nvPicPr>
          <p:cNvPr id="1026" name="Picture 2">
            <a:hlinkClick r:id="rId2" tooltip="Нажмите, чтобы увеличить"/>
            <a:extLst>
              <a:ext uri="{FF2B5EF4-FFF2-40B4-BE49-F238E27FC236}">
                <a16:creationId xmlns:a16="http://schemas.microsoft.com/office/drawing/2014/main" xmlns="" id="{BE31CD70-8163-1E40-804A-59114F459C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8041" y="2283282"/>
            <a:ext cx="2982786" cy="2446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hlinkClick r:id="rId4" tooltip="Нажмите, чтобы увеличить"/>
            <a:extLst>
              <a:ext uri="{FF2B5EF4-FFF2-40B4-BE49-F238E27FC236}">
                <a16:creationId xmlns:a16="http://schemas.microsoft.com/office/drawing/2014/main" xmlns="" id="{09D8CB59-8E73-3C4B-B918-5E0EC9B369C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1"/>
          <a:stretch/>
        </p:blipFill>
        <p:spPr bwMode="auto">
          <a:xfrm>
            <a:off x="233173" y="3271431"/>
            <a:ext cx="5721766" cy="951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9494361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38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l="65729" t="37066" r="18207" b="31387"/>
          <a:stretch/>
        </p:blipFill>
        <p:spPr>
          <a:xfrm>
            <a:off x="6722168" y="2018826"/>
            <a:ext cx="2325117" cy="25673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232342" y="1776055"/>
                <a:ext cx="6489826" cy="3254737"/>
              </a:xfrm>
              <a:prstGeom prst="rect">
                <a:avLst/>
              </a:prstGeom>
              <a:noFill/>
            </p:spPr>
            <p:txBody>
              <a:bodyPr wrap="square" lIns="68580" tIns="34290" rIns="68580" bIns="34290" rtlCol="0">
                <a:spAutoFit/>
              </a:bodyPr>
              <a:lstStyle/>
              <a:p>
                <a:r>
                  <a:rPr lang="ru-RU" sz="2300" b="1" i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Решение. </a:t>
                </a:r>
                <a:endParaRPr lang="en-US" sz="2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3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По условию </a:t>
                </a:r>
                <a14:m>
                  <m:oMath xmlns:m="http://schemas.openxmlformats.org/officeDocument/2006/math">
                    <m:r>
                      <a:rPr lang="en-US" sz="230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3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3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</m:oMath>
                </a14:m>
                <a:r>
                  <a:rPr lang="en-US" sz="23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 прямые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en-US" sz="23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 </a:t>
                </a:r>
                <a14:m>
                  <m:oMath xmlns:m="http://schemas.openxmlformats.org/officeDocument/2006/math">
                    <m:r>
                      <a:rPr lang="en-US" sz="23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</m:oMath>
                </a14:m>
                <a:r>
                  <a:rPr lang="ru-RU" sz="23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проведенные через плоскость</a:t>
                </a:r>
                <a:r>
                  <a:rPr lang="en-US" sz="23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𝛾</m:t>
                    </m:r>
                  </m:oMath>
                </a14:m>
                <a:r>
                  <a:rPr lang="en-US" sz="23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параллельны прямые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23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300" dirty="0" err="1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3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r>
                  <a:rPr lang="en-US" sz="23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лежат на плоскости </a:t>
                </a:r>
                <a14:m>
                  <m:oMath xmlns:m="http://schemas.openxmlformats.org/officeDocument/2006/math">
                    <m:r>
                      <a:rPr lang="en-US" sz="230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𝛾</m:t>
                    </m:r>
                  </m:oMath>
                </a14:m>
                <a:r>
                  <a:rPr lang="en-US" sz="23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3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 взаимно параллельны</a:t>
                </a:r>
                <a:r>
                  <a:rPr lang="en-US" sz="23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23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Значит</a:t>
                </a:r>
                <a:r>
                  <a:rPr lang="en-US" sz="23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𝐴𝐵𝐶𝐷</m:t>
                    </m:r>
                    <m:r>
                      <a:rPr lang="ru-RU" sz="2300" b="0" i="0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ru-RU" sz="23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параллелограмм. </a:t>
                </a:r>
              </a:p>
              <a:p>
                <a:r>
                  <a:rPr lang="ru-RU" sz="23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Из свойства о сторонах параллелограмм известно, что противоположные стороны равны</a:t>
                </a:r>
                <a:r>
                  <a:rPr lang="en-US" sz="23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3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23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en-US" sz="23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3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en-US" sz="23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3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15</m:t>
                    </m:r>
                    <m:r>
                      <a:rPr lang="en-US" sz="23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23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𝑐𝑚</m:t>
                    </m:r>
                    <m:r>
                      <a:rPr lang="en-US" sz="23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</m:t>
                    </m:r>
                  </m:oMath>
                </a14:m>
                <a:endParaRPr lang="en-US" sz="23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342" y="1776055"/>
                <a:ext cx="6489826" cy="3254737"/>
              </a:xfrm>
              <a:prstGeom prst="rect">
                <a:avLst/>
              </a:prstGeom>
              <a:blipFill>
                <a:blip r:embed="rId3"/>
                <a:stretch>
                  <a:fillRect l="-1758" t="-1556" r="-1563" b="-350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xmlns="" id="{9F6D1DB2-B556-A849-A28A-960D2B7CCBE6}"/>
                  </a:ext>
                </a:extLst>
              </p:cNvPr>
              <p:cNvSpPr txBox="1"/>
              <p:nvPr/>
            </p:nvSpPr>
            <p:spPr>
              <a:xfrm>
                <a:off x="118697" y="891935"/>
                <a:ext cx="8491034" cy="10156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x-none" sz="20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4.45.</a:t>
                </a:r>
                <a:r>
                  <a:rPr lang="x-non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Плоскость </a:t>
                </a:r>
                <a14:m>
                  <m:oMath xmlns:m="http://schemas.openxmlformats.org/officeDocument/2006/math">
                    <m:r>
                      <a:rPr lang="x-none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𝛾</m:t>
                    </m:r>
                    <m:r>
                      <a:rPr lang="en-US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проведенная через параллельные прямые</a:t>
                </a:r>
                <a:r>
                  <a:rPr lang="en-US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en-US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𝐶𝐷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пересекает параллельные плоскости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ru-RU" sz="2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и </m:t>
                    </m:r>
                    <m:r>
                      <a:rPr lang="en-US" sz="2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x-non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соответственно по прямым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en-US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и</a:t>
                </a:r>
                <a:r>
                  <a:rPr lang="en-US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ru-RU" sz="2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r>
                  <a:rPr lang="ru-RU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Найдите длину отрезка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x-none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если</a:t>
                </a:r>
                <a:r>
                  <a:rPr lang="en-US" sz="2000" dirty="0">
                    <a:solidFill>
                      <a:schemeClr val="tx1">
                        <a:lumMod val="95000"/>
                        <a:lumOff val="5000"/>
                      </a:schemeClr>
                    </a:solidFill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𝐵𝐷</m:t>
                    </m:r>
                    <m:r>
                      <a:rPr lang="ru-RU" sz="2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15</m:t>
                    </m:r>
                    <m:r>
                      <a:rPr lang="ru-RU" sz="2000" b="0" i="1" smtClean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см. </m:t>
                    </m:r>
                  </m:oMath>
                </a14:m>
                <a:endParaRPr lang="x-none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9F6D1DB2-B556-A849-A28A-960D2B7CCB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697" y="891935"/>
                <a:ext cx="8491034" cy="1015663"/>
              </a:xfrm>
              <a:prstGeom prst="rect">
                <a:avLst/>
              </a:prstGeom>
              <a:blipFill>
                <a:blip r:embed="rId4"/>
                <a:stretch>
                  <a:fillRect l="-747" t="-3704" b="-864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356194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38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697" y="841661"/>
            <a:ext cx="8928588" cy="24006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4.46.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Докажите, что через две произвольные скрещивающиеся прямые можно провести единственную пару параллельных плоскостей.</a:t>
            </a: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1200"/>
              </a:spcAft>
            </a:pPr>
            <a:r>
              <a:rPr lang="ru-RU" sz="2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</a:t>
            </a:r>
            <a:r>
              <a:rPr lang="en-US" sz="20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Мы знаем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что прямые не лежащие на одной плоскости и не пересекающиеся называются скрещивающимися. Значит, через две произвольные прямые можно провести бесконечно много плоскостей. Из них только единственная пара параллельных плоскостей будет проведена через две скрещивающиеся прямые</a:t>
            </a:r>
          </a:p>
        </p:txBody>
      </p:sp>
      <p:sp>
        <p:nvSpPr>
          <p:cNvPr id="7" name="Параллелограмм 6"/>
          <p:cNvSpPr/>
          <p:nvPr/>
        </p:nvSpPr>
        <p:spPr>
          <a:xfrm>
            <a:off x="3042458" y="3354537"/>
            <a:ext cx="2389909" cy="716972"/>
          </a:xfrm>
          <a:prstGeom prst="parallelogram">
            <a:avLst>
              <a:gd name="adj" fmla="val 96014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 flipV="1">
            <a:off x="3616036" y="3556276"/>
            <a:ext cx="997528" cy="2701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араллелограмм 10"/>
          <p:cNvSpPr/>
          <p:nvPr/>
        </p:nvSpPr>
        <p:spPr>
          <a:xfrm>
            <a:off x="2968335" y="4208320"/>
            <a:ext cx="2389909" cy="716972"/>
          </a:xfrm>
          <a:prstGeom prst="parallelogram">
            <a:avLst>
              <a:gd name="adj" fmla="val 96014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699164" y="4481942"/>
            <a:ext cx="654627" cy="2701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27027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38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55920" y="1676400"/>
            <a:ext cx="87913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Решение. </a:t>
            </a:r>
            <a:endParaRPr lang="ru-RU" sz="2400" dirty="0"/>
          </a:p>
        </p:txBody>
      </p:sp>
      <p:sp>
        <p:nvSpPr>
          <p:cNvPr id="4" name="Параллелограмм 3"/>
          <p:cNvSpPr/>
          <p:nvPr/>
        </p:nvSpPr>
        <p:spPr>
          <a:xfrm>
            <a:off x="6496049" y="2590800"/>
            <a:ext cx="2238375" cy="981075"/>
          </a:xfrm>
          <a:prstGeom prst="parallelogram">
            <a:avLst>
              <a:gd name="adj" fmla="val 5509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6629400" y="3228975"/>
                <a:ext cx="275717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𝜶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29400" y="3228975"/>
                <a:ext cx="275717" cy="369332"/>
              </a:xfrm>
              <a:prstGeom prst="rect">
                <a:avLst/>
              </a:prstGeom>
              <a:blipFill>
                <a:blip r:embed="rId3"/>
                <a:stretch>
                  <a:fillRect l="-15556" r="-155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Параллелограмм 17"/>
          <p:cNvSpPr/>
          <p:nvPr/>
        </p:nvSpPr>
        <p:spPr>
          <a:xfrm>
            <a:off x="6591299" y="3790950"/>
            <a:ext cx="2238375" cy="981075"/>
          </a:xfrm>
          <a:prstGeom prst="parallelogram">
            <a:avLst>
              <a:gd name="adj" fmla="val 55097"/>
            </a:avLst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6724650" y="4429125"/>
                <a:ext cx="27731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𝜷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4650" y="4429125"/>
                <a:ext cx="277319" cy="369332"/>
              </a:xfrm>
              <a:prstGeom prst="rect">
                <a:avLst/>
              </a:prstGeom>
              <a:blipFill>
                <a:blip r:embed="rId4"/>
                <a:stretch>
                  <a:fillRect l="-36957" r="-39130" b="-3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0" name="Прямая соединительная линия 19"/>
          <p:cNvCxnSpPr/>
          <p:nvPr/>
        </p:nvCxnSpPr>
        <p:spPr>
          <a:xfrm flipV="1">
            <a:off x="7116472" y="2946255"/>
            <a:ext cx="997528" cy="270163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905750" y="2600325"/>
                <a:ext cx="182742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𝒍</m:t>
                      </m:r>
                    </m:oMath>
                  </m:oMathPara>
                </a14:m>
                <a:endParaRPr lang="ru-RU" sz="24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05750" y="2600325"/>
                <a:ext cx="182742" cy="369332"/>
              </a:xfrm>
              <a:prstGeom prst="rect">
                <a:avLst/>
              </a:prstGeom>
              <a:blipFill>
                <a:blip r:embed="rId5"/>
                <a:stretch>
                  <a:fillRect l="-43333" r="-43333" b="-8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/>
              <p:cNvSpPr txBox="1"/>
              <p:nvPr/>
            </p:nvSpPr>
            <p:spPr>
              <a:xfrm>
                <a:off x="187308" y="2259479"/>
                <a:ext cx="6253528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По условию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Значит, все прямые лежащие на плоскости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параллельны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</m:oMath>
                </a14:m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, и наоборот все прямые лежащие на плоскости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</m:oMath>
                </a14:m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параллельны</a:t>
                </a:r>
                <a:r>
                  <a:rPr lang="en-US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ru-RU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. </m:t>
                    </m:r>
                  </m:oMath>
                </a14:m>
                <a:endParaRPr lang="en-US" sz="24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𝒍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4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𝜷</m:t>
                    </m:r>
                  </m:oMath>
                </a14:m>
                <a:r>
                  <a:rPr lang="en-US" sz="2400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b="1" i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TextBox 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308" y="2259479"/>
                <a:ext cx="6253528" cy="1938992"/>
              </a:xfrm>
              <a:prstGeom prst="rect">
                <a:avLst/>
              </a:prstGeom>
              <a:blipFill>
                <a:blip r:embed="rId6"/>
                <a:stretch>
                  <a:fillRect l="-1417" t="-2614" b="-6536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xmlns="" id="{C9693509-FFC1-0942-93EC-8A45A8BE33E1}"/>
                  </a:ext>
                </a:extLst>
              </p:cNvPr>
              <p:cNvSpPr txBox="1"/>
              <p:nvPr/>
            </p:nvSpPr>
            <p:spPr>
              <a:xfrm>
                <a:off x="187308" y="905444"/>
                <a:ext cx="8791365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x-none" sz="2400" b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4.47.</a:t>
                </a:r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Плоскости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||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</m:oMath>
                </a14:m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ru-RU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Д</a:t>
                </a:r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окажите, что произвольная прямая, лежащая на плоскости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𝛼</m:t>
                    </m:r>
                    <m:r>
                      <a:rPr lang="ru-RU" sz="24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 параллельна плоскости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𝛽</m:t>
                    </m:r>
                  </m:oMath>
                </a14:m>
                <a:r>
                  <a:rPr lang="x-none" sz="2400" dirty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C9693509-FFC1-0942-93EC-8A45A8BE33E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7308" y="905444"/>
                <a:ext cx="8791365" cy="830997"/>
              </a:xfrm>
              <a:prstGeom prst="rect">
                <a:avLst/>
              </a:prstGeom>
              <a:blipFill>
                <a:blip r:embed="rId7"/>
                <a:stretch>
                  <a:fillRect l="-1009" t="-6061" b="-1515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634227641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18697" y="127498"/>
            <a:ext cx="8928588" cy="654025"/>
          </a:xfrm>
          <a:prstGeom prst="rect">
            <a:avLst/>
          </a:prstGeom>
        </p:spPr>
        <p:txBody>
          <a:bodyPr wrap="square" lIns="68580" tIns="34290" rIns="68580" bIns="34290">
            <a:spAutoFit/>
          </a:bodyPr>
          <a:lstStyle/>
          <a:p>
            <a:pPr marL="29189" algn="ctr"/>
            <a:r>
              <a:rPr lang="ru-RU" sz="38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38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262141" y="2336343"/>
                <a:ext cx="6629400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а</a:t>
                </a:r>
                <a:r>
                  <a:rPr lang="ru-RU" sz="2000" b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) </a:t>
                </a: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Дано: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48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см</m:t>
                    </m:r>
                  </m:oMath>
                </a14:m>
                <a:r>
                  <a:rPr lang="ru-RU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36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см</m:t>
                    </m:r>
                  </m:oMath>
                </a14:m>
                <a:r>
                  <a:rPr lang="ru-RU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24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см</m:t>
                    </m:r>
                  </m:oMath>
                </a14:m>
                <a:r>
                  <a:rPr lang="ru-RU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ru-RU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141" y="2336343"/>
                <a:ext cx="6629400" cy="1631216"/>
              </a:xfrm>
              <a:prstGeom prst="rect">
                <a:avLst/>
              </a:prstGeom>
              <a:blipFill>
                <a:blip r:embed="rId2"/>
                <a:stretch>
                  <a:fillRect l="-956" t="-153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6" name="Прямая соединительная линия 5"/>
          <p:cNvCxnSpPr/>
          <p:nvPr/>
        </p:nvCxnSpPr>
        <p:spPr>
          <a:xfrm flipH="1">
            <a:off x="7335982" y="3543305"/>
            <a:ext cx="1409700" cy="100965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7335982" y="4476755"/>
            <a:ext cx="1171575" cy="7620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8507557" y="3543305"/>
            <a:ext cx="238125" cy="95250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8117032" y="3924305"/>
            <a:ext cx="114300" cy="561975"/>
          </a:xfrm>
          <a:prstGeom prst="line">
            <a:avLst/>
          </a:prstGeom>
          <a:ln w="38100"/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160741" y="4552955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60741" y="4552955"/>
                <a:ext cx="350481" cy="307777"/>
              </a:xfrm>
              <a:prstGeom prst="rect">
                <a:avLst/>
              </a:prstGeom>
              <a:blipFill>
                <a:blip r:embed="rId3"/>
                <a:stretch>
                  <a:fillRect l="-17544" r="-10526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TextBox 23"/>
          <p:cNvSpPr txBox="1"/>
          <p:nvPr/>
        </p:nvSpPr>
        <p:spPr>
          <a:xfrm>
            <a:off x="7201545" y="4202315"/>
            <a:ext cx="97263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i="1" dirty="0"/>
              <a:t>A</a:t>
            </a:r>
            <a:endParaRPr lang="ru-RU" sz="20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638203" y="3249105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38203" y="3249105"/>
                <a:ext cx="243656" cy="307777"/>
              </a:xfrm>
              <a:prstGeom prst="rect">
                <a:avLst/>
              </a:prstGeom>
              <a:blipFill>
                <a:blip r:embed="rId4"/>
                <a:stretch>
                  <a:fillRect l="-225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398991" y="4495805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98991" y="4495805"/>
                <a:ext cx="366511" cy="307777"/>
              </a:xfrm>
              <a:prstGeom prst="rect">
                <a:avLst/>
              </a:prstGeom>
              <a:blipFill>
                <a:blip r:embed="rId5"/>
                <a:stretch>
                  <a:fillRect l="-16667" r="-8333" b="-1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7941791" y="4514855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41791" y="4514855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7857" r="-8929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8102833" y="3601645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02833" y="3601645"/>
                <a:ext cx="218008" cy="307777"/>
              </a:xfrm>
              <a:prstGeom prst="rect">
                <a:avLst/>
              </a:prstGeom>
              <a:blipFill>
                <a:blip r:embed="rId7"/>
                <a:stretch>
                  <a:fillRect l="-25000" r="-27778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TextBox 29"/>
              <p:cNvSpPr txBox="1"/>
              <p:nvPr/>
            </p:nvSpPr>
            <p:spPr>
              <a:xfrm>
                <a:off x="239856" y="888740"/>
                <a:ext cx="8636154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4.64.</a:t>
                </a:r>
                <a:r>
                  <a:rPr lang="en-US" sz="20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Отрезок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параллельная проекция отрезка </a:t>
                </a:r>
                <a14:m>
                  <m:oMath xmlns:m="http://schemas.openxmlformats.org/officeDocument/2006/math">
                    <m:r>
                      <a:rPr lang="en-US" sz="20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Точка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параллельная проекция точки </a:t>
                </a:r>
                <a14:m>
                  <m:oMath xmlns:m="http://schemas.openxmlformats.org/officeDocument/2006/math">
                    <m:r>
                      <a:rPr lang="en-US" sz="2000" b="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отрезка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. 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48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см,  </m:t>
                    </m:r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36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см.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Найдите длину отрезка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ru-RU" sz="2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если длина отрезка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</m:oMath>
                </a14:m>
                <a:r>
                  <a:rPr lang="ru-RU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24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см;б)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см;</m:t>
                    </m:r>
                  </m:oMath>
                </a14:m>
                <a:r>
                  <a:rPr lang="en-US" sz="2000" i="0" dirty="0">
                    <a:latin typeface="+mj-lt"/>
                    <a:cs typeface="Arial" panose="020B0604020202020204" pitchFamily="34" charset="0"/>
                  </a:rPr>
                  <a:t> </a:t>
                </a:r>
                <a:r>
                  <a:rPr lang="ru-RU" sz="2000" i="0" dirty="0">
                    <a:latin typeface="+mj-lt"/>
                    <a:cs typeface="Arial" panose="020B0604020202020204" pitchFamily="34" charset="0"/>
                  </a:rPr>
                  <a:t>в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см;</m:t>
                    </m:r>
                  </m:oMath>
                </a14:m>
                <a:r>
                  <a:rPr lang="en-US" sz="2000" i="0" dirty="0">
                    <a:latin typeface="+mj-lt"/>
                    <a:cs typeface="Arial" panose="020B0604020202020204" pitchFamily="34" charset="0"/>
                  </a:rPr>
                  <a:t> </a:t>
                </a:r>
                <a:r>
                  <a:rPr lang="ru-RU" sz="2000" i="0" dirty="0">
                    <a:latin typeface="+mj-lt"/>
                    <a:cs typeface="Arial" panose="020B0604020202020204" pitchFamily="34" charset="0"/>
                  </a:rPr>
                  <a:t>г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)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32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см;д) 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36</m:t>
                    </m:r>
                    <m:r>
                      <a:rPr lang="en-US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см</m:t>
                    </m:r>
                  </m:oMath>
                </a14:m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0" name="TextBox 2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56" y="888740"/>
                <a:ext cx="8636154" cy="1323439"/>
              </a:xfrm>
              <a:prstGeom prst="rect">
                <a:avLst/>
              </a:prstGeom>
              <a:blipFill>
                <a:blip r:embed="rId8"/>
                <a:stretch>
                  <a:fillRect l="-734" t="-2857" b="-6667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xmlns="" id="{16CE4869-5DA9-0B4C-BA25-87276B7C8F22}"/>
                  </a:ext>
                </a:extLst>
              </p:cNvPr>
              <p:cNvSpPr/>
              <p:nvPr/>
            </p:nvSpPr>
            <p:spPr>
              <a:xfrm>
                <a:off x="2344040" y="2253465"/>
                <a:ext cx="5550772" cy="16693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Решение: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sSub>
                      <m:sSubPr>
                        <m:ctrlP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~∆</m:t>
                    </m:r>
                    <m:r>
                      <a:rPr 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sSub>
                      <m:sSubPr>
                        <m:ctrlP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20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ru-RU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ru-RU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𝐴𝐶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den>
                    </m:f>
                    <m:r>
                      <a:rPr 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ru-RU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ru-RU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𝐴𝐶</m:t>
                        </m:r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ru-RU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ru-RU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den>
                    </m:f>
                    <m:r>
                      <a:rPr 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24</m:t>
                        </m:r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48</m:t>
                        </m:r>
                      </m:den>
                    </m:f>
                    <m:r>
                      <a:rPr 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18</m:t>
                    </m:r>
                    <m:r>
                      <a:rPr 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см</m:t>
                    </m:r>
                  </m:oMath>
                </a14:m>
                <a:r>
                  <a:rPr lang="ru-RU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16CE4869-5DA9-0B4C-BA25-87276B7C8F2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4040" y="2253465"/>
                <a:ext cx="5550772" cy="1669368"/>
              </a:xfrm>
              <a:prstGeom prst="rect">
                <a:avLst/>
              </a:prstGeom>
              <a:blipFill>
                <a:blip r:embed="rId9"/>
                <a:stretch>
                  <a:fillRect l="-114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17904350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Прямая соединительная линия 16"/>
          <p:cNvCxnSpPr/>
          <p:nvPr/>
        </p:nvCxnSpPr>
        <p:spPr>
          <a:xfrm flipH="1">
            <a:off x="7356764" y="2317177"/>
            <a:ext cx="1409700" cy="100965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flipH="1">
            <a:off x="7356764" y="3250627"/>
            <a:ext cx="1171575" cy="7620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H="1">
            <a:off x="8528339" y="2317177"/>
            <a:ext cx="238125" cy="952500"/>
          </a:xfrm>
          <a:prstGeom prst="line">
            <a:avLst/>
          </a:prstGeom>
          <a:ln w="38100"/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H="1">
            <a:off x="8137814" y="2698177"/>
            <a:ext cx="114300" cy="561975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7181523" y="3326827"/>
                <a:ext cx="35048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𝑨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81523" y="3326827"/>
                <a:ext cx="350481" cy="307777"/>
              </a:xfrm>
              <a:prstGeom prst="rect">
                <a:avLst/>
              </a:prstGeom>
              <a:blipFill>
                <a:blip r:embed="rId3"/>
                <a:stretch>
                  <a:fillRect l="-15517" r="-8621" b="-18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2" name="TextBox 21"/>
          <p:cNvSpPr txBox="1"/>
          <p:nvPr/>
        </p:nvSpPr>
        <p:spPr>
          <a:xfrm>
            <a:off x="7222327" y="2976187"/>
            <a:ext cx="97263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2000" b="1" i="1" dirty="0"/>
              <a:t>A</a:t>
            </a:r>
            <a:endParaRPr lang="ru-RU" sz="20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658985" y="2022977"/>
                <a:ext cx="243656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𝑩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658985" y="2022977"/>
                <a:ext cx="243656" cy="307777"/>
              </a:xfrm>
              <a:prstGeom prst="rect">
                <a:avLst/>
              </a:prstGeom>
              <a:blipFill>
                <a:blip r:embed="rId4"/>
                <a:stretch>
                  <a:fillRect l="-22500" r="-25000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8419773" y="3269677"/>
                <a:ext cx="366511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19773" y="3269677"/>
                <a:ext cx="366511" cy="307777"/>
              </a:xfrm>
              <a:prstGeom prst="rect">
                <a:avLst/>
              </a:prstGeom>
              <a:blipFill>
                <a:blip r:embed="rId5"/>
                <a:stretch>
                  <a:fillRect l="-15000" r="-8333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7962573" y="3288727"/>
                <a:ext cx="340863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000" b="1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𝑪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 panose="02040503050406030204" pitchFamily="18" charset="0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2573" y="3288727"/>
                <a:ext cx="340863" cy="307777"/>
              </a:xfrm>
              <a:prstGeom prst="rect">
                <a:avLst/>
              </a:prstGeom>
              <a:blipFill>
                <a:blip r:embed="rId6"/>
                <a:stretch>
                  <a:fillRect l="-16071" r="-8929" b="-1568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8123615" y="2375517"/>
                <a:ext cx="218008" cy="307777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 panose="02040503050406030204" pitchFamily="18" charset="0"/>
                        </a:rPr>
                        <m:t>𝑪</m:t>
                      </m:r>
                    </m:oMath>
                  </m:oMathPara>
                </a14:m>
                <a:endParaRPr lang="ru-RU" sz="2000" b="1" dirty="0"/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3615" y="2375517"/>
                <a:ext cx="218008" cy="307777"/>
              </a:xfrm>
              <a:prstGeom prst="rect">
                <a:avLst/>
              </a:prstGeom>
              <a:blipFill>
                <a:blip r:embed="rId7"/>
                <a:stretch>
                  <a:fillRect l="-28571" r="-28571" b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xmlns="" id="{5D6A5CB6-CCC1-5B4A-A3EC-42654AF9B625}"/>
              </a:ext>
            </a:extLst>
          </p:cNvPr>
          <p:cNvSpPr/>
          <p:nvPr/>
        </p:nvSpPr>
        <p:spPr>
          <a:xfrm>
            <a:off x="2477386" y="173956"/>
            <a:ext cx="384175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9189" algn="ctr"/>
            <a:r>
              <a:rPr lang="ru-RU" sz="3200" b="1" dirty="0">
                <a:solidFill>
                  <a:schemeClr val="bg1"/>
                </a:solidFill>
                <a:latin typeface="Arial"/>
                <a:cs typeface="Arial"/>
              </a:rPr>
              <a:t>РЕШЕНИЕ ЗАДАЧ</a:t>
            </a:r>
            <a:endParaRPr lang="en-US" sz="32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xmlns="" id="{04F8D7E9-D9FF-914E-B134-29D13A65A7D1}"/>
                  </a:ext>
                </a:extLst>
              </p:cNvPr>
              <p:cNvSpPr txBox="1"/>
              <p:nvPr/>
            </p:nvSpPr>
            <p:spPr>
              <a:xfrm>
                <a:off x="241359" y="940534"/>
                <a:ext cx="6629400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б</a:t>
                </a:r>
                <a:r>
                  <a:rPr lang="ru-RU" sz="2000" b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) </a:t>
                </a: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Дано: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48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см</m:t>
                    </m:r>
                  </m:oMath>
                </a14:m>
                <a:r>
                  <a:rPr lang="ru-RU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36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см</m:t>
                    </m:r>
                  </m:oMath>
                </a14:m>
                <a:r>
                  <a:rPr lang="ru-RU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12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см</m:t>
                    </m:r>
                  </m:oMath>
                </a14:m>
                <a:r>
                  <a:rPr lang="ru-RU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ru-RU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4F8D7E9-D9FF-914E-B134-29D13A65A7D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359" y="940534"/>
                <a:ext cx="6629400" cy="1631216"/>
              </a:xfrm>
              <a:prstGeom prst="rect">
                <a:avLst/>
              </a:prstGeom>
              <a:blipFill>
                <a:blip r:embed="rId8"/>
                <a:stretch>
                  <a:fillRect l="-1149" t="-153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xmlns="" id="{E3967774-60C2-A44B-A90D-2605E0F76C4F}"/>
                  </a:ext>
                </a:extLst>
              </p:cNvPr>
              <p:cNvSpPr/>
              <p:nvPr/>
            </p:nvSpPr>
            <p:spPr>
              <a:xfrm>
                <a:off x="2323258" y="857656"/>
                <a:ext cx="5550772" cy="16693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Решение: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2000" b="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000" b="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sSub>
                      <m:sSubPr>
                        <m:ctrlP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000" b="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000" b="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~∆</m:t>
                    </m:r>
                    <m:r>
                      <a:rPr lang="en-US" sz="2000" b="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sSub>
                      <m:sSubPr>
                        <m:ctrlP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ru-RU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ru-RU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𝐴𝐶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den>
                    </m:f>
                    <m:r>
                      <a:rPr 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ru-RU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ru-RU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𝐴𝐶</m:t>
                        </m:r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ru-RU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ru-RU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den>
                    </m:f>
                    <m:r>
                      <a:rPr 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12</m:t>
                        </m:r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48</m:t>
                        </m:r>
                      </m:den>
                    </m:f>
                    <m:r>
                      <a:rPr 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9</m:t>
                    </m:r>
                    <m:r>
                      <a:rPr 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ru-RU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ru-RU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E3967774-60C2-A44B-A90D-2605E0F76C4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23258" y="857656"/>
                <a:ext cx="5550772" cy="1669368"/>
              </a:xfrm>
              <a:prstGeom prst="rect">
                <a:avLst/>
              </a:prstGeom>
              <a:blipFill>
                <a:blip r:embed="rId9"/>
                <a:stretch>
                  <a:fillRect l="-911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xmlns="" id="{36087A9A-C36E-0947-80EB-CE78115AAFD7}"/>
                  </a:ext>
                </a:extLst>
              </p:cNvPr>
              <p:cNvSpPr txBox="1"/>
              <p:nvPr/>
            </p:nvSpPr>
            <p:spPr>
              <a:xfrm>
                <a:off x="263403" y="2865950"/>
                <a:ext cx="6629400" cy="163121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ru-RU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в</a:t>
                </a:r>
                <a:r>
                  <a:rPr lang="ru-RU" sz="2000" b="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) </a:t>
                </a: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Дано: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48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см</m:t>
                    </m:r>
                  </m:oMath>
                </a14:m>
                <a:r>
                  <a:rPr lang="ru-RU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36</m:t>
                    </m:r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см</m:t>
                    </m:r>
                  </m:oMath>
                </a14:m>
                <a:r>
                  <a:rPr lang="ru-RU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2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8</m:t>
                    </m:r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см</m:t>
                    </m:r>
                  </m:oMath>
                </a14:m>
                <a:r>
                  <a:rPr lang="ru-RU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ru-RU" sz="2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ru-RU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7" name="TextBox 26">
                <a:extLst>
                  <a:ext uri="{FF2B5EF4-FFF2-40B4-BE49-F238E27FC236}">
                    <a16:creationId xmlns:a16="http://schemas.microsoft.com/office/drawing/2014/main" id="{36087A9A-C36E-0947-80EB-CE78115AAFD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403" y="2865950"/>
                <a:ext cx="6629400" cy="1631216"/>
              </a:xfrm>
              <a:prstGeom prst="rect">
                <a:avLst/>
              </a:prstGeom>
              <a:blipFill>
                <a:blip r:embed="rId10"/>
                <a:stretch>
                  <a:fillRect l="-956" t="-1538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xmlns="" id="{31BB9F55-C4E1-7145-B009-4FC41A4F1F53}"/>
                  </a:ext>
                </a:extLst>
              </p:cNvPr>
              <p:cNvSpPr/>
              <p:nvPr/>
            </p:nvSpPr>
            <p:spPr>
              <a:xfrm>
                <a:off x="2345302" y="2783072"/>
                <a:ext cx="5550772" cy="166936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ru-RU" sz="2000" b="1" i="1" dirty="0">
                    <a:solidFill>
                      <a:schemeClr val="accent1">
                        <a:lumMod val="75000"/>
                      </a:schemeClr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Решение:</a:t>
                </a:r>
              </a:p>
              <a:p>
                <a:pPr>
                  <a:lnSpc>
                    <a:spcPct val="150000"/>
                  </a:lnSpc>
                </a:pPr>
                <a14:m>
                  <m:oMath xmlns:m="http://schemas.openxmlformats.org/officeDocument/2006/math">
                    <m:r>
                      <a:rPr lang="ru-RU" sz="2000" b="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2000" b="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𝐴𝐵</m:t>
                    </m:r>
                    <m:sSub>
                      <m:sSubPr>
                        <m:ctrlP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𝐵</m:t>
                        </m:r>
                      </m:e>
                      <m:sub>
                        <m:r>
                          <a:rPr lang="en-US" sz="2000" b="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000" b="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~∆</m:t>
                    </m:r>
                    <m:r>
                      <a:rPr lang="en-US" sz="2000" b="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𝐴𝐶</m:t>
                    </m:r>
                    <m:sSub>
                      <m:sSubPr>
                        <m:ctrlP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b="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000" b="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ru-RU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>
                  <a:lnSpc>
                    <a:spcPct val="150000"/>
                  </a:lnSpc>
                </a:pPr>
                <a:r>
                  <a:rPr lang="en-US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ru-RU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ru-RU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𝐶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ru-RU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ru-RU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den>
                    </m:f>
                    <m:r>
                      <a:rPr 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𝐴𝐶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den>
                    </m:f>
                    <m:r>
                      <a:rPr 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ru-RU" sz="20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ru-RU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ru-RU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e>
                      <m:sub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𝐴𝐶</m:t>
                        </m:r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b>
                          <m:sSubPr>
                            <m:ctrlPr>
                              <a:rPr lang="ru-RU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𝐴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ru-RU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𝐵</m:t>
                            </m:r>
                          </m:e>
                          <m:sub>
                            <m:r>
                              <a:rPr lang="en-US" sz="2000" i="1">
                                <a:solidFill>
                                  <a:schemeClr val="tx1">
                                    <a:lumMod val="85000"/>
                                    <a:lumOff val="15000"/>
                                  </a:schemeClr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num>
                      <m:den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𝐴𝐵</m:t>
                        </m:r>
                      </m:den>
                    </m:f>
                    <m:r>
                      <a:rPr 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2000" b="0" i="1" smtClean="0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8</m:t>
                        </m:r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36</m:t>
                        </m:r>
                      </m:num>
                      <m:den>
                        <m:r>
                          <a:rPr lang="en-US" sz="2000" i="1">
                            <a:solidFill>
                              <a:schemeClr val="tx1">
                                <a:lumMod val="85000"/>
                                <a:lumOff val="15000"/>
                              </a:schemeClr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48</m:t>
                        </m:r>
                      </m:den>
                    </m:f>
                    <m:r>
                      <a:rPr 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2000" b="0" i="1" smtClean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6</m:t>
                    </m:r>
                    <m:r>
                      <a:rPr lang="en-US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ru-RU" sz="2000" i="1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см</m:t>
                    </m:r>
                  </m:oMath>
                </a14:m>
                <a:r>
                  <a:rPr lang="ru-RU" sz="2000" dirty="0">
                    <a:solidFill>
                      <a:schemeClr val="tx1">
                        <a:lumMod val="85000"/>
                        <a:lumOff val="15000"/>
                      </a:schemeClr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31BB9F55-C4E1-7145-B009-4FC41A4F1F5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45302" y="2783072"/>
                <a:ext cx="5550772" cy="1669368"/>
              </a:xfrm>
              <a:prstGeom prst="rect">
                <a:avLst/>
              </a:prstGeom>
              <a:blipFill>
                <a:blip r:embed="rId11"/>
                <a:stretch>
                  <a:fillRect l="-1142"/>
                </a:stretch>
              </a:blipFill>
            </p:spPr>
            <p:txBody>
              <a:bodyPr/>
              <a:lstStyle/>
              <a:p>
                <a:r>
                  <a:rPr lang="ru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79122286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ed432b62538a27f0f8e12ce167e538b21ff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1624</TotalTime>
  <Words>484</Words>
  <Application>Microsoft Office PowerPoint</Application>
  <PresentationFormat>Экран (16:9)</PresentationFormat>
  <Paragraphs>98</Paragraphs>
  <Slides>10</Slides>
  <Notes>1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Cambria Math</vt:lpstr>
      <vt:lpstr>Times New Roman</vt:lpstr>
      <vt:lpstr>Тема Office</vt:lpstr>
      <vt:lpstr>Формула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Закирова Ф.М</cp:lastModifiedBy>
  <cp:revision>184</cp:revision>
  <dcterms:created xsi:type="dcterms:W3CDTF">2021-01-07T07:05:37Z</dcterms:created>
  <dcterms:modified xsi:type="dcterms:W3CDTF">2021-02-25T07:48:54Z</dcterms:modified>
</cp:coreProperties>
</file>