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23"/>
  </p:notesMasterIdLst>
  <p:sldIdLst>
    <p:sldId id="413" r:id="rId3"/>
    <p:sldId id="286" r:id="rId4"/>
    <p:sldId id="269" r:id="rId5"/>
    <p:sldId id="273" r:id="rId6"/>
    <p:sldId id="272" r:id="rId7"/>
    <p:sldId id="287" r:id="rId8"/>
    <p:sldId id="288" r:id="rId9"/>
    <p:sldId id="289" r:id="rId10"/>
    <p:sldId id="274" r:id="rId11"/>
    <p:sldId id="279" r:id="rId12"/>
    <p:sldId id="276" r:id="rId13"/>
    <p:sldId id="277" r:id="rId14"/>
    <p:sldId id="414" r:id="rId15"/>
    <p:sldId id="275" r:id="rId16"/>
    <p:sldId id="415" r:id="rId17"/>
    <p:sldId id="421" r:id="rId18"/>
    <p:sldId id="422" r:id="rId19"/>
    <p:sldId id="423" r:id="rId20"/>
    <p:sldId id="424" r:id="rId21"/>
    <p:sldId id="284" r:id="rId22"/>
  </p:sldIdLst>
  <p:sldSz cx="5765800" cy="3244850"/>
  <p:notesSz cx="5765800" cy="3244850"/>
  <p:custDataLst>
    <p:tags r:id="rId2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4662"/>
  </p:normalViewPr>
  <p:slideViewPr>
    <p:cSldViewPr>
      <p:cViewPr varScale="1">
        <p:scale>
          <a:sx n="219" d="100"/>
          <a:sy n="219" d="100"/>
        </p:scale>
        <p:origin x="912" y="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C903E-0B20-4990-A751-066104FC4E76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E726F-7830-4022-9DAB-C72A275E2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4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20" y="1056311"/>
            <a:ext cx="2621914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2/25/21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26252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2/25/21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002723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36748510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id="{D097E301-20F6-48A3-9ACD-3637FCFD76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id="{9EB5AE9A-357C-4734-B4CF-9DFAF4392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id="{6FDBDA61-93C5-4C25-AF72-8C8711A0C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fld id="{99459BFC-2B9B-4CD7-AD07-239D26B99AF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71329704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6" y="1005902"/>
            <a:ext cx="490093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1" y="1817115"/>
            <a:ext cx="403606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2/25/21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029256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9052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2/25/21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466441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59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3"/>
            <a:ext cx="1824355" cy="2157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2/25/21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67593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3" r:id="rId6"/>
  </p:sldLayoutIdLst>
  <p:transition spd="slow">
    <p:wip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1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1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224"/>
              <a:t>2/25/21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defTabSz="914224"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603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ransition spd="slow">
    <p:wip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3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4266" y="-89186"/>
            <a:ext cx="5757267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696495" y="1413165"/>
            <a:ext cx="4022853" cy="1332920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spcBef>
                <a:spcPts val="1200"/>
              </a:spcBef>
            </a:pPr>
            <a:r>
              <a:rPr lang="ru-RU" sz="2500" b="1" dirty="0">
                <a:solidFill>
                  <a:srgbClr val="4F81BD"/>
                </a:solidFill>
                <a:latin typeface="Arial"/>
                <a:cs typeface="Arial"/>
              </a:rPr>
              <a:t>ТЕМА:</a:t>
            </a:r>
            <a:endParaRPr lang="en-US" sz="2500" b="1" dirty="0">
              <a:solidFill>
                <a:srgbClr val="4F81BD"/>
              </a:solidFill>
              <a:latin typeface="Arial"/>
              <a:cs typeface="Arial"/>
            </a:endParaRPr>
          </a:p>
          <a:p>
            <a:pPr marL="18405" defTabSz="914114">
              <a:spcBef>
                <a:spcPts val="1200"/>
              </a:spcBef>
            </a:pPr>
            <a:r>
              <a:rPr lang="ru-RU" sz="2400" b="1" dirty="0">
                <a:solidFill>
                  <a:schemeClr val="tx2"/>
                </a:solidFill>
                <a:latin typeface="Arial"/>
                <a:cs typeface="Arial"/>
              </a:rPr>
              <a:t>РЕШЕНИЕ ЗАДАЧ</a:t>
            </a:r>
          </a:p>
          <a:p>
            <a:pPr marL="18405" defTabSz="914114">
              <a:spcBef>
                <a:spcPts val="1200"/>
              </a:spcBef>
            </a:pPr>
            <a:r>
              <a:rPr lang="ru-RU" sz="2400" b="1" dirty="0">
                <a:solidFill>
                  <a:schemeClr val="tx2"/>
                </a:solidFill>
                <a:latin typeface="Arial"/>
                <a:cs typeface="Arial"/>
              </a:rPr>
              <a:t>(</a:t>
            </a:r>
            <a:r>
              <a:rPr lang="en-US" sz="2400" b="1" dirty="0">
                <a:solidFill>
                  <a:schemeClr val="tx2"/>
                </a:solidFill>
                <a:latin typeface="Arial"/>
                <a:cs typeface="Arial"/>
              </a:rPr>
              <a:t> 3 </a:t>
            </a:r>
            <a:r>
              <a:rPr lang="ru-RU" sz="2400" b="1" dirty="0">
                <a:solidFill>
                  <a:schemeClr val="tx2"/>
                </a:solidFill>
                <a:latin typeface="Arial"/>
                <a:cs typeface="Arial"/>
              </a:rPr>
              <a:t>часть)</a:t>
            </a:r>
            <a:endParaRPr lang="en-US" sz="2400" b="1" dirty="0">
              <a:solidFill>
                <a:srgbClr val="4F81BD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7837" y="1413165"/>
            <a:ext cx="344001" cy="36166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457789" y="68377"/>
            <a:ext cx="1153698" cy="67479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457790" y="68377"/>
            <a:ext cx="1153697" cy="66145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390102" y="38425"/>
            <a:ext cx="1188000" cy="432000"/>
          </a:xfrm>
          <a:prstGeom prst="rect">
            <a:avLst/>
          </a:prstGeom>
        </p:spPr>
        <p:txBody>
          <a:bodyPr vert="horz" wrap="square" lIns="0" tIns="15866" rIns="0" bIns="0" rtlCol="0">
            <a:spAutoFit/>
          </a:bodyPr>
          <a:lstStyle/>
          <a:p>
            <a:pPr algn="ctr" defTabSz="914114">
              <a:spcBef>
                <a:spcPts val="125"/>
              </a:spcBef>
            </a:pPr>
            <a:r>
              <a:rPr lang="en-US" sz="2200" b="1" spc="10" dirty="0">
                <a:solidFill>
                  <a:srgbClr val="FEFEFE"/>
                </a:solidFill>
                <a:latin typeface="Arial"/>
                <a:cs typeface="Arial"/>
              </a:rPr>
              <a:t> 10</a:t>
            </a:r>
            <a:endParaRPr lang="uz-Cyrl-UZ" sz="2200" b="1" spc="10" dirty="0">
              <a:solidFill>
                <a:srgbClr val="FEFEFE"/>
              </a:solidFill>
              <a:latin typeface="Arial"/>
              <a:cs typeface="Arial"/>
            </a:endParaRPr>
          </a:p>
          <a:p>
            <a:pPr algn="ctr" defTabSz="914114">
              <a:spcBef>
                <a:spcPts val="125"/>
              </a:spcBef>
            </a:pPr>
            <a:r>
              <a:rPr lang="ru-RU" sz="2200" b="1" spc="10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839258" y="208424"/>
            <a:ext cx="3360388" cy="537980"/>
          </a:xfrm>
          <a:prstGeom prst="rect">
            <a:avLst/>
          </a:prstGeom>
        </p:spPr>
        <p:txBody>
          <a:bodyPr vert="horz" wrap="square" lIns="0" tIns="146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2" algn="ctr" defTabSz="915274">
              <a:spcBef>
                <a:spcPts val="114"/>
              </a:spcBef>
              <a:defRPr/>
            </a:pPr>
            <a:r>
              <a:rPr lang="ru-RU" kern="0" spc="10" dirty="0">
                <a:solidFill>
                  <a:sysClr val="window" lastClr="FFFFFF"/>
                </a:solidFill>
              </a:rPr>
              <a:t>ГЕОМЕТРИЯ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349838" y="240781"/>
            <a:ext cx="364211" cy="50238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274"/>
            <a:endParaRPr>
              <a:solidFill>
                <a:prstClr val="black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6726" y="1585489"/>
            <a:ext cx="1554761" cy="124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7837" y="1927225"/>
            <a:ext cx="344001" cy="9906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319547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AE3BE4EC-417D-46A0-BE88-73E4C219EFE8}"/>
              </a:ext>
            </a:extLst>
          </p:cNvPr>
          <p:cNvSpPr txBox="1"/>
          <p:nvPr/>
        </p:nvSpPr>
        <p:spPr>
          <a:xfrm>
            <a:off x="368300" y="647394"/>
            <a:ext cx="5105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Прямой параллелепипед, основания которого являются прямоугольниками называется </a:t>
            </a:r>
            <a:r>
              <a:rPr lang="ru-RU" sz="1400" dirty="0">
                <a:solidFill>
                  <a:srgbClr val="AC00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прямоугольным</a:t>
            </a:r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70330485-81AA-47CE-AFC9-648471F51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2437" y="2866179"/>
            <a:ext cx="2960926" cy="296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325" i="1" dirty="0">
                <a:solidFill>
                  <a:srgbClr val="40458C"/>
                </a:solidFill>
                <a:latin typeface="Cambria" panose="02040503050406030204" pitchFamily="18" charset="0"/>
              </a:rPr>
              <a:t>все грани – прямоугольники </a:t>
            </a:r>
            <a:endParaRPr lang="ru-RU" altLang="ru-RU" sz="1135" dirty="0"/>
          </a:p>
        </p:txBody>
      </p:sp>
      <p:grpSp>
        <p:nvGrpSpPr>
          <p:cNvPr id="12293" name="Группа 44">
            <a:extLst>
              <a:ext uri="{FF2B5EF4-FFF2-40B4-BE49-F238E27FC236}">
                <a16:creationId xmlns:a16="http://schemas.microsoft.com/office/drawing/2014/main" id="{7C16F733-5287-47FB-8BCA-F03B2704FD4D}"/>
              </a:ext>
            </a:extLst>
          </p:cNvPr>
          <p:cNvGrpSpPr>
            <a:grpSpLocks/>
          </p:cNvGrpSpPr>
          <p:nvPr/>
        </p:nvGrpSpPr>
        <p:grpSpPr bwMode="auto">
          <a:xfrm>
            <a:off x="1834333" y="1309958"/>
            <a:ext cx="2097135" cy="1627792"/>
            <a:chOff x="2355916" y="2768967"/>
            <a:chExt cx="4432168" cy="3439258"/>
          </a:xfrm>
        </p:grpSpPr>
        <p:sp>
          <p:nvSpPr>
            <p:cNvPr id="41" name="Полилиния 40">
              <a:extLst>
                <a:ext uri="{FF2B5EF4-FFF2-40B4-BE49-F238E27FC236}">
                  <a16:creationId xmlns:a16="http://schemas.microsoft.com/office/drawing/2014/main" id="{A9A4E00C-06CE-43C9-BBE1-A4871A8638A4}"/>
                </a:ext>
              </a:extLst>
            </p:cNvPr>
            <p:cNvSpPr/>
            <p:nvPr/>
          </p:nvSpPr>
          <p:spPr bwMode="auto">
            <a:xfrm>
              <a:off x="3102769" y="3857625"/>
              <a:ext cx="316706" cy="190500"/>
            </a:xfrm>
            <a:custGeom>
              <a:avLst/>
              <a:gdLst>
                <a:gd name="connsiteX0" fmla="*/ 0 w 261937"/>
                <a:gd name="connsiteY0" fmla="*/ 0 h 173831"/>
                <a:gd name="connsiteX1" fmla="*/ 261937 w 261937"/>
                <a:gd name="connsiteY1" fmla="*/ 0 h 173831"/>
                <a:gd name="connsiteX2" fmla="*/ 104775 w 261937"/>
                <a:gd name="connsiteY2" fmla="*/ 173831 h 173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1937" h="173831">
                  <a:moveTo>
                    <a:pt x="0" y="0"/>
                  </a:moveTo>
                  <a:lnTo>
                    <a:pt x="261937" y="0"/>
                  </a:lnTo>
                  <a:lnTo>
                    <a:pt x="104775" y="173831"/>
                  </a:lnTo>
                </a:path>
              </a:pathLst>
            </a:custGeom>
            <a:grpFill/>
            <a:ln w="12700" cap="flat" cmpd="sng" algn="ctr">
              <a:solidFill>
                <a:srgbClr val="FF0A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ru-RU" sz="852"/>
            </a:p>
          </p:txBody>
        </p:sp>
        <p:grpSp>
          <p:nvGrpSpPr>
            <p:cNvPr id="12295" name="Группа 22">
              <a:extLst>
                <a:ext uri="{FF2B5EF4-FFF2-40B4-BE49-F238E27FC236}">
                  <a16:creationId xmlns:a16="http://schemas.microsoft.com/office/drawing/2014/main" id="{79628F53-303B-4E35-8E48-19677FAB07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55916" y="2768967"/>
              <a:ext cx="4432168" cy="3439258"/>
              <a:chOff x="2318266" y="3023490"/>
              <a:chExt cx="4432168" cy="3439258"/>
            </a:xfrm>
          </p:grpSpPr>
          <p:sp>
            <p:nvSpPr>
              <p:cNvPr id="24" name="Полилиния 23">
                <a:extLst>
                  <a:ext uri="{FF2B5EF4-FFF2-40B4-BE49-F238E27FC236}">
                    <a16:creationId xmlns:a16="http://schemas.microsoft.com/office/drawing/2014/main" id="{9AC54AC2-53B9-4076-A1F6-3F63F32DB573}"/>
                  </a:ext>
                </a:extLst>
              </p:cNvPr>
              <p:cNvSpPr/>
              <p:nvPr/>
            </p:nvSpPr>
            <p:spPr bwMode="auto">
              <a:xfrm>
                <a:off x="5592476" y="5288486"/>
                <a:ext cx="201555" cy="358070"/>
              </a:xfrm>
              <a:custGeom>
                <a:avLst/>
                <a:gdLst>
                  <a:gd name="connsiteX0" fmla="*/ 0 w 169682"/>
                  <a:gd name="connsiteY0" fmla="*/ 179110 h 367646"/>
                  <a:gd name="connsiteX1" fmla="*/ 169682 w 169682"/>
                  <a:gd name="connsiteY1" fmla="*/ 0 h 367646"/>
                  <a:gd name="connsiteX2" fmla="*/ 169682 w 169682"/>
                  <a:gd name="connsiteY2" fmla="*/ 367646 h 3676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9682" h="367646">
                    <a:moveTo>
                      <a:pt x="0" y="179110"/>
                    </a:moveTo>
                    <a:lnTo>
                      <a:pt x="169682" y="0"/>
                    </a:lnTo>
                    <a:lnTo>
                      <a:pt x="169682" y="367646"/>
                    </a:lnTo>
                  </a:path>
                </a:pathLst>
              </a:custGeom>
              <a:grpFill/>
              <a:ln w="12700" cap="flat" cmpd="sng" algn="ctr">
                <a:solidFill>
                  <a:srgbClr val="FF0A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 sz="852"/>
              </a:p>
            </p:txBody>
          </p:sp>
          <p:sp>
            <p:nvSpPr>
              <p:cNvPr id="25" name="Прямоугольник 24">
                <a:extLst>
                  <a:ext uri="{FF2B5EF4-FFF2-40B4-BE49-F238E27FC236}">
                    <a16:creationId xmlns:a16="http://schemas.microsoft.com/office/drawing/2014/main" id="{864E5005-B181-42EE-8EA0-5950FE703484}"/>
                  </a:ext>
                </a:extLst>
              </p:cNvPr>
              <p:cNvSpPr/>
              <p:nvPr/>
            </p:nvSpPr>
            <p:spPr bwMode="auto">
              <a:xfrm>
                <a:off x="5229397" y="5465263"/>
                <a:ext cx="358219" cy="386499"/>
              </a:xfrm>
              <a:prstGeom prst="rect">
                <a:avLst/>
              </a:prstGeom>
              <a:grpFill/>
              <a:ln w="12700" cap="flat" cmpd="sng" algn="ctr">
                <a:solidFill>
                  <a:srgbClr val="FF0A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ru-RU" sz="852"/>
              </a:p>
            </p:txBody>
          </p:sp>
          <p:grpSp>
            <p:nvGrpSpPr>
              <p:cNvPr id="4" name="Группа 53">
                <a:extLst>
                  <a:ext uri="{FF2B5EF4-FFF2-40B4-BE49-F238E27FC236}">
                    <a16:creationId xmlns:a16="http://schemas.microsoft.com/office/drawing/2014/main" id="{34482BC4-082B-4F13-90BB-EA0663D744B1}"/>
                  </a:ext>
                </a:extLst>
              </p:cNvPr>
              <p:cNvGrpSpPr/>
              <p:nvPr/>
            </p:nvGrpSpPr>
            <p:grpSpPr>
              <a:xfrm>
                <a:off x="2861810" y="3617536"/>
                <a:ext cx="3425869" cy="2232248"/>
                <a:chOff x="2861810" y="3617536"/>
                <a:chExt cx="3425869" cy="2232248"/>
              </a:xfrm>
              <a:noFill/>
            </p:grpSpPr>
            <p:sp>
              <p:nvSpPr>
                <p:cNvPr id="38" name="Куб 37">
                  <a:extLst>
                    <a:ext uri="{FF2B5EF4-FFF2-40B4-BE49-F238E27FC236}">
                      <a16:creationId xmlns:a16="http://schemas.microsoft.com/office/drawing/2014/main" id="{D9CC46A2-95B5-4BA3-BAA6-92CBF627D06F}"/>
                    </a:ext>
                  </a:extLst>
                </p:cNvPr>
                <p:cNvSpPr/>
                <p:nvPr/>
              </p:nvSpPr>
              <p:spPr bwMode="auto">
                <a:xfrm>
                  <a:off x="2861810" y="3617536"/>
                  <a:ext cx="3420380" cy="2232248"/>
                </a:xfrm>
                <a:prstGeom prst="cube">
                  <a:avLst>
                    <a:gd name="adj" fmla="val 30912"/>
                  </a:avLst>
                </a:prstGeom>
                <a:grpFill/>
                <a:ln w="19050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ru-RU" sz="1703">
                    <a:latin typeface="Times New Roman" pitchFamily="18" charset="0"/>
                  </a:endParaRPr>
                </a:p>
              </p:txBody>
            </p:sp>
            <p:sp>
              <p:nvSpPr>
                <p:cNvPr id="36" name="Полилиния 35">
                  <a:extLst>
                    <a:ext uri="{FF2B5EF4-FFF2-40B4-BE49-F238E27FC236}">
                      <a16:creationId xmlns:a16="http://schemas.microsoft.com/office/drawing/2014/main" id="{07076B7C-A365-4078-AC6F-2D9A34A2CE55}"/>
                    </a:ext>
                  </a:extLst>
                </p:cNvPr>
                <p:cNvSpPr/>
                <p:nvPr/>
              </p:nvSpPr>
              <p:spPr bwMode="auto">
                <a:xfrm>
                  <a:off x="3557589" y="3619893"/>
                  <a:ext cx="2730090" cy="1542657"/>
                </a:xfrm>
                <a:custGeom>
                  <a:avLst/>
                  <a:gdLst>
                    <a:gd name="connsiteX0" fmla="*/ 0 w 2667785"/>
                    <a:gd name="connsiteY0" fmla="*/ 0 h 1583703"/>
                    <a:gd name="connsiteX1" fmla="*/ 0 w 2667785"/>
                    <a:gd name="connsiteY1" fmla="*/ 1583703 h 1583703"/>
                    <a:gd name="connsiteX2" fmla="*/ 2667785 w 2667785"/>
                    <a:gd name="connsiteY2" fmla="*/ 1583703 h 15837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667785" h="1583703">
                      <a:moveTo>
                        <a:pt x="0" y="0"/>
                      </a:moveTo>
                      <a:lnTo>
                        <a:pt x="0" y="1583703"/>
                      </a:lnTo>
                      <a:lnTo>
                        <a:pt x="2667785" y="1583703"/>
                      </a:lnTo>
                    </a:path>
                  </a:pathLst>
                </a:custGeom>
                <a:grpFill/>
                <a:ln w="19050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/>
                <a:lstStyle/>
                <a:p>
                  <a:pPr>
                    <a:defRPr/>
                  </a:pPr>
                  <a:endParaRPr lang="ru-RU" sz="852" i="1"/>
                </a:p>
              </p:txBody>
            </p:sp>
            <p:cxnSp>
              <p:nvCxnSpPr>
                <p:cNvPr id="37" name="Прямая соединительная линия 36">
                  <a:extLst>
                    <a:ext uri="{FF2B5EF4-FFF2-40B4-BE49-F238E27FC236}">
                      <a16:creationId xmlns:a16="http://schemas.microsoft.com/office/drawing/2014/main" id="{F275A8B9-EABD-4512-8544-8AA915035200}"/>
                    </a:ext>
                  </a:extLst>
                </p:cNvPr>
                <p:cNvCxnSpPr>
                  <a:stCxn id="36" idx="1"/>
                </p:cNvCxnSpPr>
                <p:nvPr/>
              </p:nvCxnSpPr>
              <p:spPr bwMode="auto">
                <a:xfrm flipH="1">
                  <a:off x="2871788" y="5162550"/>
                  <a:ext cx="685801" cy="685800"/>
                </a:xfrm>
                <a:prstGeom prst="line">
                  <a:avLst/>
                </a:prstGeom>
                <a:grpFill/>
                <a:ln w="19050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D70E183-1883-4FEC-92DB-5958D88BB6BB}"/>
                  </a:ext>
                </a:extLst>
              </p:cNvPr>
              <p:cNvSpPr txBox="1"/>
              <p:nvPr/>
            </p:nvSpPr>
            <p:spPr>
              <a:xfrm>
                <a:off x="2599246" y="5775347"/>
                <a:ext cx="328602" cy="68740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 sz="1514" i="1" dirty="0"/>
                  <a:t>А</a:t>
                </a: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147930F-7AF4-4ED0-80EF-D4345AB37130}"/>
                  </a:ext>
                </a:extLst>
              </p:cNvPr>
              <p:cNvSpPr txBox="1"/>
              <p:nvPr/>
            </p:nvSpPr>
            <p:spPr>
              <a:xfrm>
                <a:off x="5424910" y="5757889"/>
                <a:ext cx="328602" cy="68740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 sz="1514" i="1" dirty="0"/>
                  <a:t>В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1C0134B-798B-4834-AB15-2A97676FF4B8}"/>
                  </a:ext>
                </a:extLst>
              </p:cNvPr>
              <p:cNvSpPr txBox="1"/>
              <p:nvPr/>
            </p:nvSpPr>
            <p:spPr>
              <a:xfrm>
                <a:off x="6091641" y="5073892"/>
                <a:ext cx="328602" cy="68740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 sz="1514" i="1" dirty="0"/>
                  <a:t>С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6D64CEDC-B74C-4DD0-8A34-F64CFA0650CA}"/>
                  </a:ext>
                </a:extLst>
              </p:cNvPr>
              <p:cNvSpPr txBox="1"/>
              <p:nvPr/>
            </p:nvSpPr>
            <p:spPr>
              <a:xfrm>
                <a:off x="2318266" y="3994733"/>
                <a:ext cx="687369" cy="1179719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 sz="1514" i="1" dirty="0"/>
                  <a:t>А</a:t>
                </a:r>
                <a:r>
                  <a:rPr lang="ru-RU" sz="1514" i="1" baseline="-25000" dirty="0"/>
                  <a:t>1</a:t>
                </a:r>
                <a:endParaRPr lang="ru-RU" sz="1514" i="1" dirty="0"/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C646C80-2077-4FB6-B813-914CAD463E99}"/>
                  </a:ext>
                </a:extLst>
              </p:cNvPr>
              <p:cNvSpPr txBox="1"/>
              <p:nvPr/>
            </p:nvSpPr>
            <p:spPr>
              <a:xfrm>
                <a:off x="3461231" y="5045326"/>
                <a:ext cx="328604" cy="68740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1514" i="1" dirty="0"/>
                  <a:t>D</a:t>
                </a:r>
                <a:endParaRPr lang="ru-RU" sz="1514" i="1" dirty="0"/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CEFB506-8ED4-403F-BAAE-6B14D08FDB5C}"/>
                  </a:ext>
                </a:extLst>
              </p:cNvPr>
              <p:cNvSpPr txBox="1"/>
              <p:nvPr/>
            </p:nvSpPr>
            <p:spPr>
              <a:xfrm>
                <a:off x="3016745" y="3023490"/>
                <a:ext cx="688954" cy="1179719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1514" i="1" dirty="0"/>
                  <a:t>D</a:t>
                </a:r>
                <a:r>
                  <a:rPr lang="ru-RU" sz="1514" i="1" baseline="-25000" dirty="0"/>
                  <a:t>1</a:t>
                </a:r>
                <a:endParaRPr lang="ru-RU" sz="1514" i="1" dirty="0"/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9E375867-F7D6-4F7D-8868-33AA44EA5FEA}"/>
                  </a:ext>
                </a:extLst>
              </p:cNvPr>
              <p:cNvSpPr txBox="1"/>
              <p:nvPr/>
            </p:nvSpPr>
            <p:spPr>
              <a:xfrm>
                <a:off x="5563019" y="4078845"/>
                <a:ext cx="687369" cy="1179719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1514" i="1" dirty="0"/>
                  <a:t>B</a:t>
                </a:r>
                <a:r>
                  <a:rPr lang="ru-RU" sz="1514" i="1" baseline="-25000" dirty="0"/>
                  <a:t>1</a:t>
                </a:r>
                <a:endParaRPr lang="ru-RU" sz="1514" i="1" dirty="0"/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9C7D6310-8AF0-4ADD-ACBD-AA0A68ACFEE3}"/>
                  </a:ext>
                </a:extLst>
              </p:cNvPr>
              <p:cNvSpPr txBox="1"/>
              <p:nvPr/>
            </p:nvSpPr>
            <p:spPr>
              <a:xfrm>
                <a:off x="6063067" y="3061578"/>
                <a:ext cx="687367" cy="1179719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1514" i="1" dirty="0"/>
                  <a:t>C</a:t>
                </a:r>
                <a:r>
                  <a:rPr lang="ru-RU" sz="1514" i="1" baseline="-25000" dirty="0"/>
                  <a:t>1</a:t>
                </a:r>
                <a:endParaRPr lang="ru-RU" sz="1514" i="1" dirty="0"/>
              </a:p>
            </p:txBody>
          </p:sp>
        </p:grp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A0D78BB8-80C9-49F4-8640-04F22886E463}"/>
              </a:ext>
            </a:extLst>
          </p:cNvPr>
          <p:cNvSpPr txBox="1"/>
          <p:nvPr/>
        </p:nvSpPr>
        <p:spPr>
          <a:xfrm>
            <a:off x="215900" y="41413"/>
            <a:ext cx="5486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ПРЯМОУГОЛЬНЫЙ ПАРАЛЛЕЛЕПИПЕД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204F2F11-3DA2-4068-A2D3-25FC8CEADEF6}"/>
              </a:ext>
            </a:extLst>
          </p:cNvPr>
          <p:cNvSpPr txBox="1"/>
          <p:nvPr/>
        </p:nvSpPr>
        <p:spPr>
          <a:xfrm>
            <a:off x="215900" y="720327"/>
            <a:ext cx="5257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Длины трёх рёбер, имеющих общую вершину, назовём </a:t>
            </a:r>
            <a:r>
              <a:rPr lang="ru-RU" sz="1400" dirty="0">
                <a:solidFill>
                  <a:srgbClr val="AC00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измерениями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прямоугольного параллелепипеда</a:t>
            </a:r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9CC16D78-05E0-4FA9-9FC5-EE58D8C7234A}"/>
              </a:ext>
            </a:extLst>
          </p:cNvPr>
          <p:cNvSpPr/>
          <p:nvPr/>
        </p:nvSpPr>
        <p:spPr>
          <a:xfrm>
            <a:off x="1358900" y="2841625"/>
            <a:ext cx="2960926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400" dirty="0">
                <a:solidFill>
                  <a:srgbClr val="AC00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длина, ширина и высота</a:t>
            </a:r>
          </a:p>
        </p:txBody>
      </p:sp>
      <p:grpSp>
        <p:nvGrpSpPr>
          <p:cNvPr id="13317" name="Группа 22">
            <a:extLst>
              <a:ext uri="{FF2B5EF4-FFF2-40B4-BE49-F238E27FC236}">
                <a16:creationId xmlns:a16="http://schemas.microsoft.com/office/drawing/2014/main" id="{92D66A9D-EE31-4431-891E-73196FC0D9C8}"/>
              </a:ext>
            </a:extLst>
          </p:cNvPr>
          <p:cNvGrpSpPr>
            <a:grpSpLocks/>
          </p:cNvGrpSpPr>
          <p:nvPr/>
        </p:nvGrpSpPr>
        <p:grpSpPr bwMode="auto">
          <a:xfrm>
            <a:off x="1834333" y="1332491"/>
            <a:ext cx="2097135" cy="1627042"/>
            <a:chOff x="2318266" y="3023490"/>
            <a:chExt cx="4432168" cy="3439306"/>
          </a:xfrm>
        </p:grpSpPr>
        <p:grpSp>
          <p:nvGrpSpPr>
            <p:cNvPr id="3" name="Группа 53">
              <a:extLst>
                <a:ext uri="{FF2B5EF4-FFF2-40B4-BE49-F238E27FC236}">
                  <a16:creationId xmlns:a16="http://schemas.microsoft.com/office/drawing/2014/main" id="{AB88C367-5AAB-4CFE-BF20-46DFBE5524F2}"/>
                </a:ext>
              </a:extLst>
            </p:cNvPr>
            <p:cNvGrpSpPr/>
            <p:nvPr/>
          </p:nvGrpSpPr>
          <p:grpSpPr>
            <a:xfrm>
              <a:off x="2861810" y="3617536"/>
              <a:ext cx="3425869" cy="2232248"/>
              <a:chOff x="2861810" y="3617536"/>
              <a:chExt cx="3425869" cy="2232248"/>
            </a:xfrm>
            <a:noFill/>
          </p:grpSpPr>
          <p:sp>
            <p:nvSpPr>
              <p:cNvPr id="38" name="Куб 37">
                <a:extLst>
                  <a:ext uri="{FF2B5EF4-FFF2-40B4-BE49-F238E27FC236}">
                    <a16:creationId xmlns:a16="http://schemas.microsoft.com/office/drawing/2014/main" id="{DC277B32-3497-4832-9335-1B3EEFB3EE36}"/>
                  </a:ext>
                </a:extLst>
              </p:cNvPr>
              <p:cNvSpPr/>
              <p:nvPr/>
            </p:nvSpPr>
            <p:spPr bwMode="auto">
              <a:xfrm>
                <a:off x="2861810" y="3617536"/>
                <a:ext cx="3420380" cy="2232248"/>
              </a:xfrm>
              <a:prstGeom prst="cube">
                <a:avLst>
                  <a:gd name="adj" fmla="val 30912"/>
                </a:avLst>
              </a:prstGeom>
              <a:grpFill/>
              <a:ln w="1905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1703">
                  <a:latin typeface="Times New Roman" pitchFamily="18" charset="0"/>
                </a:endParaRPr>
              </a:p>
            </p:txBody>
          </p:sp>
          <p:sp>
            <p:nvSpPr>
              <p:cNvPr id="36" name="Полилиния 35">
                <a:extLst>
                  <a:ext uri="{FF2B5EF4-FFF2-40B4-BE49-F238E27FC236}">
                    <a16:creationId xmlns:a16="http://schemas.microsoft.com/office/drawing/2014/main" id="{782CFC11-73F0-47C9-900D-A37977AC8E6E}"/>
                  </a:ext>
                </a:extLst>
              </p:cNvPr>
              <p:cNvSpPr/>
              <p:nvPr/>
            </p:nvSpPr>
            <p:spPr bwMode="auto">
              <a:xfrm>
                <a:off x="3557589" y="3619893"/>
                <a:ext cx="2730090" cy="1542657"/>
              </a:xfrm>
              <a:custGeom>
                <a:avLst/>
                <a:gdLst>
                  <a:gd name="connsiteX0" fmla="*/ 0 w 2667785"/>
                  <a:gd name="connsiteY0" fmla="*/ 0 h 1583703"/>
                  <a:gd name="connsiteX1" fmla="*/ 0 w 2667785"/>
                  <a:gd name="connsiteY1" fmla="*/ 1583703 h 1583703"/>
                  <a:gd name="connsiteX2" fmla="*/ 2667785 w 2667785"/>
                  <a:gd name="connsiteY2" fmla="*/ 1583703 h 15837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667785" h="1583703">
                    <a:moveTo>
                      <a:pt x="0" y="0"/>
                    </a:moveTo>
                    <a:lnTo>
                      <a:pt x="0" y="1583703"/>
                    </a:lnTo>
                    <a:lnTo>
                      <a:pt x="2667785" y="1583703"/>
                    </a:lnTo>
                  </a:path>
                </a:pathLst>
              </a:custGeom>
              <a:grpFill/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 sz="852" i="1"/>
              </a:p>
            </p:txBody>
          </p:sp>
          <p:cxnSp>
            <p:nvCxnSpPr>
              <p:cNvPr id="37" name="Прямая соединительная линия 36">
                <a:extLst>
                  <a:ext uri="{FF2B5EF4-FFF2-40B4-BE49-F238E27FC236}">
                    <a16:creationId xmlns:a16="http://schemas.microsoft.com/office/drawing/2014/main" id="{5BDB6E11-13FC-4557-BD83-E6A6219B5BFA}"/>
                  </a:ext>
                </a:extLst>
              </p:cNvPr>
              <p:cNvCxnSpPr>
                <a:stCxn id="36" idx="1"/>
              </p:cNvCxnSpPr>
              <p:nvPr/>
            </p:nvCxnSpPr>
            <p:spPr bwMode="auto">
              <a:xfrm flipH="1">
                <a:off x="2871788" y="5162550"/>
                <a:ext cx="685801" cy="685800"/>
              </a:xfrm>
              <a:prstGeom prst="line">
                <a:avLst/>
              </a:prstGeom>
              <a:grpFill/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7A5DD7A-276F-4624-BF8F-BFFB1660B075}"/>
                </a:ext>
              </a:extLst>
            </p:cNvPr>
            <p:cNvSpPr txBox="1"/>
            <p:nvPr/>
          </p:nvSpPr>
          <p:spPr>
            <a:xfrm>
              <a:off x="2599246" y="5775069"/>
              <a:ext cx="328602" cy="68772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1514" i="1" dirty="0"/>
                <a:t>А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E2E4D178-380A-4AED-BB6A-A18F7F7B6B8D}"/>
                </a:ext>
              </a:extLst>
            </p:cNvPr>
            <p:cNvSpPr txBox="1"/>
            <p:nvPr/>
          </p:nvSpPr>
          <p:spPr>
            <a:xfrm>
              <a:off x="5477298" y="5752840"/>
              <a:ext cx="328604" cy="68772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1514" i="1" dirty="0"/>
                <a:t>В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61016991-D4F4-4D17-AABA-9E9CC2500378}"/>
                </a:ext>
              </a:extLst>
            </p:cNvPr>
            <p:cNvSpPr txBox="1"/>
            <p:nvPr/>
          </p:nvSpPr>
          <p:spPr>
            <a:xfrm>
              <a:off x="6091641" y="5073280"/>
              <a:ext cx="328602" cy="68772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1514" i="1" dirty="0"/>
                <a:t>С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32BF7F1-6AD6-4DE0-BC74-5F38F1E243E3}"/>
                </a:ext>
              </a:extLst>
            </p:cNvPr>
            <p:cNvSpPr txBox="1"/>
            <p:nvPr/>
          </p:nvSpPr>
          <p:spPr>
            <a:xfrm>
              <a:off x="2318266" y="3995195"/>
              <a:ext cx="687369" cy="118027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1514" i="1" dirty="0"/>
                <a:t>А</a:t>
              </a:r>
              <a:r>
                <a:rPr lang="ru-RU" sz="1514" i="1" baseline="-25000" dirty="0"/>
                <a:t>1</a:t>
              </a:r>
              <a:endParaRPr lang="ru-RU" sz="1514" i="1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A743865F-C75A-4B98-9F24-D35D09BF46A4}"/>
                </a:ext>
              </a:extLst>
            </p:cNvPr>
            <p:cNvSpPr txBox="1"/>
            <p:nvPr/>
          </p:nvSpPr>
          <p:spPr>
            <a:xfrm>
              <a:off x="3461231" y="5046289"/>
              <a:ext cx="328604" cy="68772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514" i="1" dirty="0"/>
                <a:t>D</a:t>
              </a:r>
              <a:endParaRPr lang="ru-RU" sz="1514" i="1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06C41DC6-0BEA-43C7-AEBC-C250510D90C8}"/>
                </a:ext>
              </a:extLst>
            </p:cNvPr>
            <p:cNvSpPr txBox="1"/>
            <p:nvPr/>
          </p:nvSpPr>
          <p:spPr>
            <a:xfrm>
              <a:off x="3016745" y="3023490"/>
              <a:ext cx="688954" cy="118027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514" i="1" dirty="0"/>
                <a:t>D</a:t>
              </a:r>
              <a:r>
                <a:rPr lang="ru-RU" sz="1514" i="1" baseline="-25000" dirty="0"/>
                <a:t>1</a:t>
              </a:r>
              <a:endParaRPr lang="ru-RU" sz="1514" i="1" dirty="0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9186D1EB-628A-4019-B2AB-E96B18B7D49E}"/>
                </a:ext>
              </a:extLst>
            </p:cNvPr>
            <p:cNvSpPr txBox="1"/>
            <p:nvPr/>
          </p:nvSpPr>
          <p:spPr>
            <a:xfrm>
              <a:off x="5563019" y="4079347"/>
              <a:ext cx="687369" cy="118027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514" i="1" dirty="0"/>
                <a:t>B</a:t>
              </a:r>
              <a:r>
                <a:rPr lang="ru-RU" sz="1514" i="1" baseline="-25000" dirty="0"/>
                <a:t>1</a:t>
              </a:r>
              <a:endParaRPr lang="ru-RU" sz="1514" i="1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A78C3203-7886-4D40-AAD3-B1877B1D4CF1}"/>
                </a:ext>
              </a:extLst>
            </p:cNvPr>
            <p:cNvSpPr txBox="1"/>
            <p:nvPr/>
          </p:nvSpPr>
          <p:spPr>
            <a:xfrm>
              <a:off x="6063067" y="3061596"/>
              <a:ext cx="687367" cy="118027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514" i="1" dirty="0"/>
                <a:t>C</a:t>
              </a:r>
              <a:r>
                <a:rPr lang="ru-RU" sz="1514" i="1" baseline="-25000" dirty="0"/>
                <a:t>1</a:t>
              </a:r>
              <a:endParaRPr lang="ru-RU" sz="1514" i="1" dirty="0"/>
            </a:p>
          </p:txBody>
        </p:sp>
      </p:grpSp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id="{0EF8F844-5DEB-45D5-95BE-443F4C59B421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383148" y="1940150"/>
            <a:ext cx="0" cy="725585"/>
          </a:xfrm>
          <a:prstGeom prst="line">
            <a:avLst/>
          </a:prstGeom>
          <a:noFill/>
          <a:ln w="25400" algn="ctr">
            <a:solidFill>
              <a:srgbClr val="FF0A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4" name="Прямая соединительная линия 63">
            <a:extLst>
              <a:ext uri="{FF2B5EF4-FFF2-40B4-BE49-F238E27FC236}">
                <a16:creationId xmlns:a16="http://schemas.microsoft.com/office/drawing/2014/main" id="{57678747-C497-4EEE-86D2-230D8943DD4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383148" y="2343503"/>
            <a:ext cx="326739" cy="324485"/>
          </a:xfrm>
          <a:prstGeom prst="line">
            <a:avLst/>
          </a:prstGeom>
          <a:noFill/>
          <a:ln w="25400" algn="ctr">
            <a:solidFill>
              <a:srgbClr val="FF0A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" name="Прямая соединительная линия 69">
            <a:extLst>
              <a:ext uri="{FF2B5EF4-FFF2-40B4-BE49-F238E27FC236}">
                <a16:creationId xmlns:a16="http://schemas.microsoft.com/office/drawing/2014/main" id="{9C50C58A-B176-4E93-A56D-4BEE84C911B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093471" y="2670241"/>
            <a:ext cx="1289677" cy="0"/>
          </a:xfrm>
          <a:prstGeom prst="line">
            <a:avLst/>
          </a:prstGeom>
          <a:noFill/>
          <a:ln w="25400" algn="ctr">
            <a:solidFill>
              <a:srgbClr val="FF0A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BC3C3634-D079-434D-8B1B-810F7E7CD59A}"/>
              </a:ext>
            </a:extLst>
          </p:cNvPr>
          <p:cNvSpPr txBox="1"/>
          <p:nvPr/>
        </p:nvSpPr>
        <p:spPr>
          <a:xfrm>
            <a:off x="215900" y="41413"/>
            <a:ext cx="5486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ПРЯМОУГОЛЬНЫЙ ПАРАЛЛЕЛЕПИПЕД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E0D19F19-95C2-4242-B110-020528C6F496}"/>
              </a:ext>
            </a:extLst>
          </p:cNvPr>
          <p:cNvSpPr txBox="1"/>
          <p:nvPr/>
        </p:nvSpPr>
        <p:spPr>
          <a:xfrm>
            <a:off x="292100" y="724834"/>
            <a:ext cx="51053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Прямоугольный параллелепипед, все грани которого – равные квадраты называется </a:t>
            </a:r>
            <a:r>
              <a:rPr lang="ru-RU" sz="1400" dirty="0">
                <a:solidFill>
                  <a:srgbClr val="AC00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кубом</a:t>
            </a:r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15E83819-3402-4550-A7AC-533C69C3C0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2437" y="2858022"/>
            <a:ext cx="2960926" cy="296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325" i="1" dirty="0">
                <a:solidFill>
                  <a:srgbClr val="40458C"/>
                </a:solidFill>
                <a:latin typeface="Arial" panose="020B0604020202020204" pitchFamily="34" charset="0"/>
              </a:rPr>
              <a:t>все грани – равные квадраты </a:t>
            </a:r>
            <a:endParaRPr lang="ru-RU" altLang="ru-RU" sz="1135" dirty="0">
              <a:latin typeface="Arial" panose="020B0604020202020204" pitchFamily="34" charset="0"/>
            </a:endParaRPr>
          </a:p>
        </p:txBody>
      </p:sp>
      <p:grpSp>
        <p:nvGrpSpPr>
          <p:cNvPr id="14341" name="Группа 44">
            <a:extLst>
              <a:ext uri="{FF2B5EF4-FFF2-40B4-BE49-F238E27FC236}">
                <a16:creationId xmlns:a16="http://schemas.microsoft.com/office/drawing/2014/main" id="{0FD15935-7676-4178-91E3-E4E1AE1CD5BF}"/>
              </a:ext>
            </a:extLst>
          </p:cNvPr>
          <p:cNvGrpSpPr>
            <a:grpSpLocks/>
          </p:cNvGrpSpPr>
          <p:nvPr/>
        </p:nvGrpSpPr>
        <p:grpSpPr bwMode="auto">
          <a:xfrm>
            <a:off x="2354861" y="1336998"/>
            <a:ext cx="1056078" cy="1058332"/>
            <a:chOff x="3455876" y="3249891"/>
            <a:chExt cx="2232248" cy="2236509"/>
          </a:xfrm>
        </p:grpSpPr>
        <p:sp>
          <p:nvSpPr>
            <p:cNvPr id="35" name="Полилиния 34">
              <a:extLst>
                <a:ext uri="{FF2B5EF4-FFF2-40B4-BE49-F238E27FC236}">
                  <a16:creationId xmlns:a16="http://schemas.microsoft.com/office/drawing/2014/main" id="{3C4961B2-F44E-4A58-BDA7-72120B4C9F17}"/>
                </a:ext>
              </a:extLst>
            </p:cNvPr>
            <p:cNvSpPr/>
            <p:nvPr/>
          </p:nvSpPr>
          <p:spPr bwMode="auto">
            <a:xfrm>
              <a:off x="4143332" y="3253066"/>
              <a:ext cx="1528916" cy="1560318"/>
            </a:xfrm>
            <a:custGeom>
              <a:avLst/>
              <a:gdLst>
                <a:gd name="connsiteX0" fmla="*/ 0 w 2667785"/>
                <a:gd name="connsiteY0" fmla="*/ 0 h 1583703"/>
                <a:gd name="connsiteX1" fmla="*/ 0 w 2667785"/>
                <a:gd name="connsiteY1" fmla="*/ 1583703 h 1583703"/>
                <a:gd name="connsiteX2" fmla="*/ 2667785 w 2667785"/>
                <a:gd name="connsiteY2" fmla="*/ 1583703 h 1583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67785" h="1583703">
                  <a:moveTo>
                    <a:pt x="0" y="0"/>
                  </a:moveTo>
                  <a:lnTo>
                    <a:pt x="0" y="1583703"/>
                  </a:lnTo>
                  <a:lnTo>
                    <a:pt x="2667785" y="1583703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ru-RU" sz="852" i="1"/>
            </a:p>
          </p:txBody>
        </p:sp>
        <p:cxnSp>
          <p:nvCxnSpPr>
            <p:cNvPr id="14349" name="Прямая соединительная линия 41">
              <a:extLst>
                <a:ext uri="{FF2B5EF4-FFF2-40B4-BE49-F238E27FC236}">
                  <a16:creationId xmlns:a16="http://schemas.microsoft.com/office/drawing/2014/main" id="{B83AB6C9-9A6B-4C92-9254-55BAFB33CC83}"/>
                </a:ext>
              </a:extLst>
            </p:cNvPr>
            <p:cNvCxnSpPr>
              <a:cxnSpLocks noChangeShapeType="1"/>
              <a:stCxn id="35" idx="1"/>
            </p:cNvCxnSpPr>
            <p:nvPr/>
          </p:nvCxnSpPr>
          <p:spPr bwMode="auto">
            <a:xfrm flipH="1">
              <a:off x="3462339" y="4812777"/>
              <a:ext cx="681036" cy="673623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50" name="Куб 25">
              <a:extLst>
                <a:ext uri="{FF2B5EF4-FFF2-40B4-BE49-F238E27FC236}">
                  <a16:creationId xmlns:a16="http://schemas.microsoft.com/office/drawing/2014/main" id="{E897F8EC-08CC-4E63-94CF-97382420C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5876" y="3249891"/>
              <a:ext cx="2232248" cy="2232248"/>
            </a:xfrm>
            <a:prstGeom prst="cube">
              <a:avLst>
                <a:gd name="adj" fmla="val 30912"/>
              </a:avLst>
            </a:prstGeom>
            <a:solidFill>
              <a:srgbClr val="FF0AFF">
                <a:alpha val="30196"/>
              </a:srgbClr>
            </a:solidFill>
            <a:ln w="1905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ru-RU" altLang="ru-RU" sz="1703">
                <a:latin typeface="Times New Roman" panose="02020603050405020304" pitchFamily="18" charset="0"/>
              </a:endParaRPr>
            </a:p>
          </p:txBody>
        </p:sp>
      </p:grp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8E2D8FB0-C9F9-4A06-B254-31412D492F99}"/>
              </a:ext>
            </a:extLst>
          </p:cNvPr>
          <p:cNvSpPr/>
          <p:nvPr/>
        </p:nvSpPr>
        <p:spPr>
          <a:xfrm>
            <a:off x="2155813" y="2571094"/>
            <a:ext cx="1454174" cy="3253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514" i="1" dirty="0">
                <a:solidFill>
                  <a:srgbClr val="AC00AC"/>
                </a:solidFill>
              </a:rPr>
              <a:t>d</a:t>
            </a:r>
            <a:r>
              <a:rPr lang="en-US" sz="1514" i="1" baseline="30000" dirty="0">
                <a:solidFill>
                  <a:srgbClr val="AC00AC"/>
                </a:solidFill>
              </a:rPr>
              <a:t>2</a:t>
            </a:r>
            <a:r>
              <a:rPr lang="en-US" sz="1514" i="1" dirty="0">
                <a:solidFill>
                  <a:srgbClr val="AC00AC"/>
                </a:solidFill>
              </a:rPr>
              <a:t> = </a:t>
            </a:r>
            <a:r>
              <a:rPr lang="ru-RU" sz="1514" i="1" dirty="0">
                <a:solidFill>
                  <a:srgbClr val="AC00AC"/>
                </a:solidFill>
              </a:rPr>
              <a:t>3</a:t>
            </a:r>
            <a:r>
              <a:rPr lang="en-US" sz="1514" i="1" dirty="0">
                <a:solidFill>
                  <a:srgbClr val="AC00AC"/>
                </a:solidFill>
              </a:rPr>
              <a:t>a</a:t>
            </a:r>
            <a:r>
              <a:rPr lang="en-US" sz="1514" i="1" baseline="30000" dirty="0">
                <a:solidFill>
                  <a:srgbClr val="AC00AC"/>
                </a:solidFill>
              </a:rPr>
              <a:t>2</a:t>
            </a:r>
            <a:endParaRPr lang="ru-RU" sz="1514" i="1" baseline="30000" dirty="0">
              <a:solidFill>
                <a:srgbClr val="AC00AC"/>
              </a:solidFill>
            </a:endParaRPr>
          </a:p>
        </p:txBody>
      </p: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ABF358CD-ED91-46C4-A870-1B30BEB9AD2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691364" y="1337750"/>
            <a:ext cx="387579" cy="1053074"/>
          </a:xfrm>
          <a:prstGeom prst="line">
            <a:avLst/>
          </a:prstGeom>
          <a:noFill/>
          <a:ln w="31750" algn="ctr">
            <a:solidFill>
              <a:srgbClr val="FF0A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885B5BE1-C018-4ADF-906B-AE0C5D54F21D}"/>
              </a:ext>
            </a:extLst>
          </p:cNvPr>
          <p:cNvSpPr txBox="1"/>
          <p:nvPr/>
        </p:nvSpPr>
        <p:spPr>
          <a:xfrm>
            <a:off x="2882900" y="1680262"/>
            <a:ext cx="155483" cy="3253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514" i="1" dirty="0">
                <a:solidFill>
                  <a:srgbClr val="FF0AFF"/>
                </a:solidFill>
              </a:rPr>
              <a:t>d</a:t>
            </a:r>
            <a:endParaRPr lang="ru-RU" sz="1514" i="1" dirty="0">
              <a:solidFill>
                <a:srgbClr val="FF0AFF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E387541-0B7C-450F-B9DF-DB0CD82C0781}"/>
              </a:ext>
            </a:extLst>
          </p:cNvPr>
          <p:cNvSpPr txBox="1"/>
          <p:nvPr/>
        </p:nvSpPr>
        <p:spPr>
          <a:xfrm>
            <a:off x="2632776" y="2309703"/>
            <a:ext cx="155482" cy="3253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514" i="1" dirty="0">
                <a:solidFill>
                  <a:srgbClr val="AC00AC"/>
                </a:solidFill>
              </a:rPr>
              <a:t>a</a:t>
            </a:r>
            <a:endParaRPr lang="ru-RU" sz="1514" i="1" dirty="0">
              <a:solidFill>
                <a:srgbClr val="AC00AC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328D47A-8642-438E-882B-9049CCBFE733}"/>
              </a:ext>
            </a:extLst>
          </p:cNvPr>
          <p:cNvSpPr txBox="1"/>
          <p:nvPr/>
        </p:nvSpPr>
        <p:spPr>
          <a:xfrm>
            <a:off x="3225412" y="2117416"/>
            <a:ext cx="155483" cy="3253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514" i="1" dirty="0">
                <a:solidFill>
                  <a:srgbClr val="AC00AC"/>
                </a:solidFill>
              </a:rPr>
              <a:t>a</a:t>
            </a:r>
            <a:endParaRPr lang="ru-RU" sz="1514" i="1" dirty="0">
              <a:solidFill>
                <a:srgbClr val="AC00AC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3FCE11B-A452-4867-8C58-B07278574303}"/>
              </a:ext>
            </a:extLst>
          </p:cNvPr>
          <p:cNvSpPr txBox="1"/>
          <p:nvPr/>
        </p:nvSpPr>
        <p:spPr>
          <a:xfrm>
            <a:off x="3060916" y="1819220"/>
            <a:ext cx="155482" cy="3253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514" i="1" dirty="0">
                <a:solidFill>
                  <a:srgbClr val="AC00AC"/>
                </a:solidFill>
              </a:rPr>
              <a:t>a</a:t>
            </a:r>
            <a:endParaRPr lang="ru-RU" sz="1514" i="1" dirty="0">
              <a:solidFill>
                <a:srgbClr val="AC00AC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F015ED-7B0F-42F7-AF17-C2ACB9BD8B33}"/>
              </a:ext>
            </a:extLst>
          </p:cNvPr>
          <p:cNvSpPr txBox="1"/>
          <p:nvPr/>
        </p:nvSpPr>
        <p:spPr>
          <a:xfrm>
            <a:off x="215900" y="41413"/>
            <a:ext cx="5486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КУБ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46" grpId="0"/>
      <p:bldP spid="48" grpId="0"/>
      <p:bldP spid="51" grpId="0"/>
      <p:bldP spid="52" grpId="0"/>
      <p:bldP spid="5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www.karils.ru/photo/album_02/01.JPG">
            <a:extLst>
              <a:ext uri="{FF2B5EF4-FFF2-40B4-BE49-F238E27FC236}">
                <a16:creationId xmlns:a16="http://schemas.microsoft.com/office/drawing/2014/main" id="{2A576412-990A-403B-9AE3-5817045807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622" y="647760"/>
            <a:ext cx="3401889" cy="2271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43E3CB0-ECA3-460A-9CDF-E97289ACDE68}"/>
              </a:ext>
            </a:extLst>
          </p:cNvPr>
          <p:cNvSpPr txBox="1"/>
          <p:nvPr/>
        </p:nvSpPr>
        <p:spPr>
          <a:xfrm>
            <a:off x="75119" y="140566"/>
            <a:ext cx="5702300" cy="36933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Пример параллелепипеда в архитектуре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DDFC89D6-A035-4277-B2C8-D380A248C269}"/>
              </a:ext>
            </a:extLst>
          </p:cNvPr>
          <p:cNvSpPr txBox="1">
            <a:spLocks/>
          </p:cNvSpPr>
          <p:nvPr/>
        </p:nvSpPr>
        <p:spPr>
          <a:xfrm>
            <a:off x="0" y="25468"/>
            <a:ext cx="5765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Примеры использования формы параллелепипеда            в быту</a:t>
            </a:r>
            <a:endParaRPr lang="ru-RU" sz="1400" b="1" i="1" cap="all" baseline="-250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651" name="Picture 6" descr="http://www.v063.ru/upload/iblock/03f/glglqy.jpg">
            <a:extLst>
              <a:ext uri="{FF2B5EF4-FFF2-40B4-BE49-F238E27FC236}">
                <a16:creationId xmlns:a16="http://schemas.microsoft.com/office/drawing/2014/main" id="{487C28F0-27F7-4BB4-9998-14E7E52B84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8417" y="636952"/>
            <a:ext cx="1514263" cy="1133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10" descr="http://uks-ekb.ru/uploads/5%281%29.jpg">
            <a:extLst>
              <a:ext uri="{FF2B5EF4-FFF2-40B4-BE49-F238E27FC236}">
                <a16:creationId xmlns:a16="http://schemas.microsoft.com/office/drawing/2014/main" id="{117D9027-2FB1-4721-BAB9-C86A7454F6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91803">
            <a:off x="2905127" y="1630080"/>
            <a:ext cx="2356272" cy="1549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Рисунок 7" descr="Рисунок1.jpg">
            <a:extLst>
              <a:ext uri="{FF2B5EF4-FFF2-40B4-BE49-F238E27FC236}">
                <a16:creationId xmlns:a16="http://schemas.microsoft.com/office/drawing/2014/main" id="{F5279A09-D681-494C-8CE3-4D3B0C2442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299" y="850769"/>
            <a:ext cx="2214310" cy="168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7" name="Group 4"/>
          <p:cNvGrpSpPr>
            <a:grpSpLocks noChangeAspect="1"/>
          </p:cNvGrpSpPr>
          <p:nvPr/>
        </p:nvGrpSpPr>
        <p:grpSpPr bwMode="auto">
          <a:xfrm>
            <a:off x="821820" y="531795"/>
            <a:ext cx="2587272" cy="2491474"/>
            <a:chOff x="2280" y="9721"/>
            <a:chExt cx="3812" cy="3623"/>
          </a:xfrm>
        </p:grpSpPr>
        <p:sp>
          <p:nvSpPr>
            <p:cNvPr id="1038" name="AutoShape 5"/>
            <p:cNvSpPr>
              <a:spLocks noChangeAspect="1" noChangeArrowheads="1"/>
            </p:cNvSpPr>
            <p:nvPr/>
          </p:nvSpPr>
          <p:spPr bwMode="auto">
            <a:xfrm>
              <a:off x="2280" y="9721"/>
              <a:ext cx="3812" cy="36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135" b="1"/>
            </a:p>
          </p:txBody>
        </p:sp>
        <p:sp>
          <p:nvSpPr>
            <p:cNvPr id="1039" name="AutoShape 6"/>
            <p:cNvSpPr>
              <a:spLocks noChangeArrowheads="1"/>
            </p:cNvSpPr>
            <p:nvPr/>
          </p:nvSpPr>
          <p:spPr bwMode="auto">
            <a:xfrm>
              <a:off x="2704" y="10139"/>
              <a:ext cx="2963" cy="1115"/>
            </a:xfrm>
            <a:prstGeom prst="parallelogram">
              <a:avLst>
                <a:gd name="adj" fmla="val 66435"/>
              </a:avLst>
            </a:prstGeom>
            <a:solidFill>
              <a:srgbClr val="FFFFFF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040" name="AutoShape 7"/>
            <p:cNvSpPr>
              <a:spLocks noChangeArrowheads="1"/>
            </p:cNvSpPr>
            <p:nvPr/>
          </p:nvSpPr>
          <p:spPr bwMode="auto">
            <a:xfrm>
              <a:off x="2704" y="11951"/>
              <a:ext cx="2962" cy="1115"/>
            </a:xfrm>
            <a:prstGeom prst="parallelogram">
              <a:avLst>
                <a:gd name="adj" fmla="val 66413"/>
              </a:avLst>
            </a:prstGeom>
            <a:solidFill>
              <a:srgbClr val="FFFFFF"/>
            </a:solidFill>
            <a:ln w="19050">
              <a:solidFill>
                <a:schemeClr val="bg2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ru-RU" sz="1135" b="1"/>
            </a:p>
          </p:txBody>
        </p:sp>
        <p:sp>
          <p:nvSpPr>
            <p:cNvPr id="1041" name="Line 8"/>
            <p:cNvSpPr>
              <a:spLocks noChangeShapeType="1"/>
            </p:cNvSpPr>
            <p:nvPr/>
          </p:nvSpPr>
          <p:spPr bwMode="auto">
            <a:xfrm>
              <a:off x="5668" y="10139"/>
              <a:ext cx="0" cy="1812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042" name="Line 9"/>
            <p:cNvSpPr>
              <a:spLocks noChangeShapeType="1"/>
            </p:cNvSpPr>
            <p:nvPr/>
          </p:nvSpPr>
          <p:spPr bwMode="auto">
            <a:xfrm>
              <a:off x="2704" y="11254"/>
              <a:ext cx="1" cy="1812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043" name="Line 10"/>
            <p:cNvSpPr>
              <a:spLocks noChangeShapeType="1"/>
            </p:cNvSpPr>
            <p:nvPr/>
          </p:nvSpPr>
          <p:spPr bwMode="auto">
            <a:xfrm flipH="1">
              <a:off x="4962" y="11254"/>
              <a:ext cx="1" cy="1812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044" name="Line 11"/>
            <p:cNvSpPr>
              <a:spLocks noChangeShapeType="1"/>
            </p:cNvSpPr>
            <p:nvPr/>
          </p:nvSpPr>
          <p:spPr bwMode="auto">
            <a:xfrm flipH="1">
              <a:off x="3409" y="10139"/>
              <a:ext cx="1" cy="1812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045" name="Line 12"/>
            <p:cNvSpPr>
              <a:spLocks noChangeShapeType="1"/>
            </p:cNvSpPr>
            <p:nvPr/>
          </p:nvSpPr>
          <p:spPr bwMode="auto">
            <a:xfrm>
              <a:off x="2704" y="13066"/>
              <a:ext cx="2258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046" name="Line 13"/>
            <p:cNvSpPr>
              <a:spLocks noChangeShapeType="1"/>
            </p:cNvSpPr>
            <p:nvPr/>
          </p:nvSpPr>
          <p:spPr bwMode="auto">
            <a:xfrm flipH="1">
              <a:off x="4962" y="11951"/>
              <a:ext cx="706" cy="1115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047" name="Line 14"/>
            <p:cNvSpPr>
              <a:spLocks noChangeShapeType="1"/>
            </p:cNvSpPr>
            <p:nvPr/>
          </p:nvSpPr>
          <p:spPr bwMode="auto">
            <a:xfrm flipH="1">
              <a:off x="4963" y="11393"/>
              <a:ext cx="705" cy="1673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048" name="Line 15"/>
            <p:cNvSpPr>
              <a:spLocks noChangeShapeType="1"/>
            </p:cNvSpPr>
            <p:nvPr/>
          </p:nvSpPr>
          <p:spPr bwMode="auto">
            <a:xfrm flipH="1">
              <a:off x="3409" y="11393"/>
              <a:ext cx="2259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049" name="Line 16"/>
            <p:cNvSpPr>
              <a:spLocks noChangeShapeType="1"/>
            </p:cNvSpPr>
            <p:nvPr/>
          </p:nvSpPr>
          <p:spPr bwMode="auto">
            <a:xfrm flipH="1">
              <a:off x="2704" y="11393"/>
              <a:ext cx="705" cy="1673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050" name="Line 17"/>
            <p:cNvSpPr>
              <a:spLocks noChangeShapeType="1"/>
            </p:cNvSpPr>
            <p:nvPr/>
          </p:nvSpPr>
          <p:spPr bwMode="auto">
            <a:xfrm flipH="1">
              <a:off x="2986" y="11393"/>
              <a:ext cx="423" cy="167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1051" name="Line 18"/>
            <p:cNvSpPr>
              <a:spLocks noChangeShapeType="1"/>
            </p:cNvSpPr>
            <p:nvPr/>
          </p:nvSpPr>
          <p:spPr bwMode="auto">
            <a:xfrm flipH="1">
              <a:off x="2986" y="11951"/>
              <a:ext cx="423" cy="1115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 sz="852"/>
            </a:p>
          </p:txBody>
        </p:sp>
      </p:grpSp>
      <p:sp>
        <p:nvSpPr>
          <p:cNvPr id="1028" name="Text Box 19"/>
          <p:cNvSpPr txBox="1">
            <a:spLocks noChangeArrowheads="1"/>
          </p:cNvSpPr>
          <p:nvPr/>
        </p:nvSpPr>
        <p:spPr bwMode="auto">
          <a:xfrm>
            <a:off x="940497" y="2712304"/>
            <a:ext cx="280846" cy="266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35" b="1"/>
              <a:t>N</a:t>
            </a:r>
            <a:endParaRPr lang="ru-RU" sz="1135" b="1"/>
          </a:p>
        </p:txBody>
      </p:sp>
      <p:sp>
        <p:nvSpPr>
          <p:cNvPr id="1029" name="Text Box 20"/>
          <p:cNvSpPr txBox="1">
            <a:spLocks noChangeArrowheads="1"/>
          </p:cNvSpPr>
          <p:nvPr/>
        </p:nvSpPr>
        <p:spPr bwMode="auto">
          <a:xfrm>
            <a:off x="906697" y="1418120"/>
            <a:ext cx="238106" cy="339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946" b="1"/>
              <a:t>N</a:t>
            </a:r>
            <a:r>
              <a:rPr lang="ru-RU" sz="662" b="1"/>
              <a:t>1</a:t>
            </a:r>
          </a:p>
        </p:txBody>
      </p:sp>
      <p:sp>
        <p:nvSpPr>
          <p:cNvPr id="1030" name="Text Box 21"/>
          <p:cNvSpPr txBox="1">
            <a:spLocks noChangeArrowheads="1"/>
          </p:cNvSpPr>
          <p:nvPr/>
        </p:nvSpPr>
        <p:spPr bwMode="auto">
          <a:xfrm>
            <a:off x="2985053" y="1826730"/>
            <a:ext cx="264816" cy="266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35" b="1"/>
              <a:t>K</a:t>
            </a:r>
            <a:endParaRPr lang="ru-RU" sz="1135" b="1"/>
          </a:p>
        </p:txBody>
      </p:sp>
      <p:sp>
        <p:nvSpPr>
          <p:cNvPr id="1031" name="Text Box 22"/>
          <p:cNvSpPr txBox="1">
            <a:spLocks noChangeArrowheads="1"/>
          </p:cNvSpPr>
          <p:nvPr/>
        </p:nvSpPr>
        <p:spPr bwMode="auto">
          <a:xfrm>
            <a:off x="3053405" y="531795"/>
            <a:ext cx="306494" cy="266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135" b="1"/>
              <a:t>к</a:t>
            </a:r>
            <a:r>
              <a:rPr lang="ru-RU" sz="757" b="1"/>
              <a:t>1</a:t>
            </a:r>
          </a:p>
        </p:txBody>
      </p:sp>
      <p:sp>
        <p:nvSpPr>
          <p:cNvPr id="1032" name="Text Box 23"/>
          <p:cNvSpPr txBox="1">
            <a:spLocks noChangeArrowheads="1"/>
          </p:cNvSpPr>
          <p:nvPr/>
        </p:nvSpPr>
        <p:spPr bwMode="auto">
          <a:xfrm>
            <a:off x="1520364" y="531795"/>
            <a:ext cx="332142" cy="266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135" b="1"/>
              <a:t>м</a:t>
            </a:r>
            <a:r>
              <a:rPr lang="ru-RU" sz="662" b="1"/>
              <a:t>1</a:t>
            </a:r>
          </a:p>
        </p:txBody>
      </p:sp>
      <p:sp>
        <p:nvSpPr>
          <p:cNvPr id="1033" name="Text Box 24"/>
          <p:cNvSpPr txBox="1">
            <a:spLocks noChangeArrowheads="1"/>
          </p:cNvSpPr>
          <p:nvPr/>
        </p:nvSpPr>
        <p:spPr bwMode="auto">
          <a:xfrm>
            <a:off x="2712396" y="2746856"/>
            <a:ext cx="261610" cy="266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35" b="1"/>
              <a:t>P</a:t>
            </a:r>
            <a:endParaRPr lang="ru-RU" sz="1135" b="1"/>
          </a:p>
        </p:txBody>
      </p:sp>
      <p:sp>
        <p:nvSpPr>
          <p:cNvPr id="1034" name="Text Box 25"/>
          <p:cNvSpPr txBox="1">
            <a:spLocks noChangeArrowheads="1"/>
          </p:cNvSpPr>
          <p:nvPr/>
        </p:nvSpPr>
        <p:spPr bwMode="auto">
          <a:xfrm>
            <a:off x="2439738" y="1315967"/>
            <a:ext cx="311304" cy="266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35" b="1"/>
              <a:t>P</a:t>
            </a:r>
            <a:r>
              <a:rPr lang="en-US" sz="757" b="1"/>
              <a:t>1</a:t>
            </a:r>
            <a:endParaRPr lang="ru-RU" sz="757" b="1"/>
          </a:p>
        </p:txBody>
      </p:sp>
      <p:sp>
        <p:nvSpPr>
          <p:cNvPr id="1035" name="Text Box 26"/>
          <p:cNvSpPr txBox="1">
            <a:spLocks noChangeArrowheads="1"/>
          </p:cNvSpPr>
          <p:nvPr/>
        </p:nvSpPr>
        <p:spPr bwMode="auto">
          <a:xfrm>
            <a:off x="1622516" y="1826730"/>
            <a:ext cx="311304" cy="266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35" b="1"/>
              <a:t>M</a:t>
            </a:r>
            <a:endParaRPr lang="ru-RU" sz="1135" b="1"/>
          </a:p>
        </p:txBody>
      </p:sp>
      <p:sp>
        <p:nvSpPr>
          <p:cNvPr id="1036" name="Text Box 27"/>
          <p:cNvSpPr txBox="1">
            <a:spLocks noChangeArrowheads="1"/>
          </p:cNvSpPr>
          <p:nvPr/>
        </p:nvSpPr>
        <p:spPr bwMode="auto">
          <a:xfrm>
            <a:off x="3452502" y="1702204"/>
            <a:ext cx="1944998" cy="1588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2226" indent="-162226"/>
            <a:r>
              <a:rPr lang="ru-RU" sz="14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</a:p>
          <a:p>
            <a:pPr marL="162226" indent="-162226">
              <a:buFontTx/>
              <a:buAutoNum type="arabicParenR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а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³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= 27 → а = 3.</a:t>
            </a:r>
          </a:p>
          <a:p>
            <a:pPr marL="162226" indent="-162226">
              <a:buFontTx/>
              <a:buAutoNum type="arabicParenR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= 6а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162226" indent="-162226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= 6∙9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= 54 (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62226" indent="-162226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2226" indent="-162226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Ответ: 54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</a:p>
          <a:p>
            <a:pPr marL="162226" indent="-162226"/>
            <a:endParaRPr lang="ru-RU" sz="1325" b="1" dirty="0">
              <a:cs typeface="Arial" pitchFamily="34" charset="0"/>
            </a:endParaRPr>
          </a:p>
        </p:txBody>
      </p:sp>
      <p:sp>
        <p:nvSpPr>
          <p:cNvPr id="1037" name="Text Box 28"/>
          <p:cNvSpPr txBox="1">
            <a:spLocks noChangeArrowheads="1"/>
          </p:cNvSpPr>
          <p:nvPr/>
        </p:nvSpPr>
        <p:spPr bwMode="auto">
          <a:xfrm>
            <a:off x="3267150" y="623872"/>
            <a:ext cx="2498650" cy="1128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1.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Объём куба равен 27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³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Найдите площадь полной поверхности куба.</a:t>
            </a:r>
          </a:p>
          <a:p>
            <a:endParaRPr lang="ru-RU" sz="1135" dirty="0"/>
          </a:p>
        </p:txBody>
      </p:sp>
      <p:graphicFrame>
        <p:nvGraphicFramePr>
          <p:cNvPr id="1026" name="Object 29"/>
          <p:cNvGraphicFramePr>
            <a:graphicFrameLocks noChangeAspect="1"/>
          </p:cNvGraphicFramePr>
          <p:nvPr/>
        </p:nvGraphicFramePr>
        <p:xfrm>
          <a:off x="2855860" y="1571349"/>
          <a:ext cx="54081" cy="1021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1026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860" y="1571349"/>
                        <a:ext cx="54081" cy="1021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object 6">
            <a:extLst>
              <a:ext uri="{FF2B5EF4-FFF2-40B4-BE49-F238E27FC236}">
                <a16:creationId xmlns:a16="http://schemas.microsoft.com/office/drawing/2014/main" id="{857E3C8D-A463-4A45-912F-C247534A8B1C}"/>
              </a:ext>
            </a:extLst>
          </p:cNvPr>
          <p:cNvSpPr txBox="1">
            <a:spLocks/>
          </p:cNvSpPr>
          <p:nvPr/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spcBef>
                <a:spcPts val="130"/>
              </a:spcBef>
            </a:pPr>
            <a:r>
              <a:rPr lang="ru-RU" sz="2400" b="1" kern="0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61D62C-A24F-4B93-AE48-10F2444352CE}"/>
              </a:ext>
            </a:extLst>
          </p:cNvPr>
          <p:cNvSpPr txBox="1"/>
          <p:nvPr/>
        </p:nvSpPr>
        <p:spPr>
          <a:xfrm>
            <a:off x="139700" y="534483"/>
            <a:ext cx="54864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Основанием прямой призмы является равнобедренная трапеция с основаниями 21 см и 9 см и высотой 8 см. Найдите площадь боковой поверхности, если боковое ребро равно 10 см.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9502161-870F-4638-89E6-BCF992D385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900" y="1546225"/>
            <a:ext cx="1990725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533321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B2A936-4EE7-4B54-842B-DFF8442FC2FA}"/>
              </a:ext>
            </a:extLst>
          </p:cNvPr>
          <p:cNvSpPr txBox="1"/>
          <p:nvPr/>
        </p:nvSpPr>
        <p:spPr>
          <a:xfrm>
            <a:off x="167261" y="708025"/>
            <a:ext cx="378243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b="0" i="1" dirty="0">
                <a:solidFill>
                  <a:srgbClr val="333333"/>
                </a:solidFill>
                <a:effectLst/>
                <a:latin typeface="PT Sans"/>
              </a:rPr>
              <a:t>Дано: </a:t>
            </a:r>
          </a:p>
          <a:p>
            <a:pPr algn="l"/>
            <a:r>
              <a:rPr lang="en-US" b="0" i="1" dirty="0">
                <a:solidFill>
                  <a:srgbClr val="333333"/>
                </a:solidFill>
                <a:effectLst/>
                <a:latin typeface="PT Sans"/>
              </a:rPr>
              <a:t>AD </a:t>
            </a:r>
            <a:r>
              <a:rPr lang="en-US" b="0" i="0" dirty="0">
                <a:solidFill>
                  <a:srgbClr val="333333"/>
                </a:solidFill>
                <a:effectLst/>
                <a:latin typeface="PT Sans"/>
              </a:rPr>
              <a:t>∥ </a:t>
            </a:r>
            <a:r>
              <a:rPr lang="en-US" b="0" i="1" dirty="0">
                <a:solidFill>
                  <a:srgbClr val="333333"/>
                </a:solidFill>
                <a:effectLst/>
                <a:latin typeface="PT Sans"/>
              </a:rPr>
              <a:t>BC, AB = CD,</a:t>
            </a:r>
            <a:endParaRPr lang="en-US" b="0" i="0" dirty="0">
              <a:solidFill>
                <a:srgbClr val="333333"/>
              </a:solidFill>
              <a:effectLst/>
              <a:latin typeface="PT Sans"/>
            </a:endParaRPr>
          </a:p>
          <a:p>
            <a:pPr algn="l"/>
            <a:r>
              <a:rPr lang="en-US" b="0" i="1" dirty="0">
                <a:solidFill>
                  <a:srgbClr val="333333"/>
                </a:solidFill>
                <a:effectLst/>
                <a:latin typeface="PT Sans"/>
              </a:rPr>
              <a:t>AD = </a:t>
            </a:r>
            <a:r>
              <a:rPr lang="en-US" b="0" i="0" dirty="0">
                <a:solidFill>
                  <a:srgbClr val="333333"/>
                </a:solidFill>
                <a:effectLst/>
                <a:latin typeface="PT Sans"/>
              </a:rPr>
              <a:t>21</a:t>
            </a:r>
            <a:r>
              <a:rPr lang="ru-RU" b="0" i="0" dirty="0">
                <a:solidFill>
                  <a:srgbClr val="333333"/>
                </a:solidFill>
                <a:effectLst/>
                <a:latin typeface="PT Sans"/>
              </a:rPr>
              <a:t> см</a:t>
            </a:r>
            <a:r>
              <a:rPr lang="ru-RU" b="0" i="1" dirty="0">
                <a:solidFill>
                  <a:srgbClr val="333333"/>
                </a:solidFill>
                <a:effectLst/>
                <a:latin typeface="PT Sans"/>
              </a:rPr>
              <a:t>, </a:t>
            </a:r>
            <a:r>
              <a:rPr lang="en-US" b="0" i="1" dirty="0">
                <a:solidFill>
                  <a:srgbClr val="333333"/>
                </a:solidFill>
                <a:effectLst/>
                <a:latin typeface="PT Sans"/>
              </a:rPr>
              <a:t>BC = </a:t>
            </a:r>
            <a:r>
              <a:rPr lang="en-US" b="0" i="0" dirty="0">
                <a:solidFill>
                  <a:srgbClr val="333333"/>
                </a:solidFill>
                <a:effectLst/>
                <a:latin typeface="PT Sans"/>
              </a:rPr>
              <a:t>9</a:t>
            </a:r>
            <a:r>
              <a:rPr lang="ru-RU" b="0" i="0" dirty="0">
                <a:solidFill>
                  <a:srgbClr val="333333"/>
                </a:solidFill>
                <a:effectLst/>
                <a:latin typeface="PT Sans"/>
              </a:rPr>
              <a:t> см</a:t>
            </a:r>
            <a:r>
              <a:rPr lang="ru-RU" b="0" i="1" dirty="0">
                <a:solidFill>
                  <a:srgbClr val="333333"/>
                </a:solidFill>
                <a:effectLst/>
                <a:latin typeface="PT Sans"/>
              </a:rPr>
              <a:t>, </a:t>
            </a:r>
            <a:r>
              <a:rPr lang="en-US" b="0" i="1" dirty="0">
                <a:solidFill>
                  <a:srgbClr val="333333"/>
                </a:solidFill>
                <a:effectLst/>
                <a:latin typeface="PT Sans"/>
              </a:rPr>
              <a:t>BH = </a:t>
            </a:r>
            <a:r>
              <a:rPr lang="en-US" b="0" i="0" dirty="0">
                <a:solidFill>
                  <a:srgbClr val="333333"/>
                </a:solidFill>
                <a:effectLst/>
                <a:latin typeface="PT Sans"/>
              </a:rPr>
              <a:t>8 </a:t>
            </a:r>
            <a:r>
              <a:rPr lang="ru-RU" b="0" i="0" dirty="0">
                <a:solidFill>
                  <a:srgbClr val="333333"/>
                </a:solidFill>
                <a:effectLst/>
                <a:latin typeface="PT Sans"/>
              </a:rPr>
              <a:t>см,</a:t>
            </a:r>
          </a:p>
          <a:p>
            <a:pPr algn="l"/>
            <a:r>
              <a:rPr lang="ru-RU" b="0" i="1" dirty="0">
                <a:solidFill>
                  <a:srgbClr val="333333"/>
                </a:solidFill>
                <a:effectLst/>
                <a:latin typeface="PT Sans"/>
              </a:rPr>
              <a:t>АА</a:t>
            </a:r>
            <a:r>
              <a:rPr lang="ru-RU" b="0" i="1" baseline="-25000" dirty="0">
                <a:solidFill>
                  <a:srgbClr val="333333"/>
                </a:solidFill>
                <a:effectLst/>
                <a:latin typeface="PT Sans"/>
              </a:rPr>
              <a:t>1</a:t>
            </a:r>
            <a:r>
              <a:rPr lang="ru-RU" b="0" i="0" dirty="0">
                <a:solidFill>
                  <a:srgbClr val="333333"/>
                </a:solidFill>
                <a:effectLst/>
                <a:latin typeface="PT Sans"/>
              </a:rPr>
              <a:t> ⊥ </a:t>
            </a:r>
            <a:r>
              <a:rPr lang="ru-RU" b="0" i="1" dirty="0">
                <a:solidFill>
                  <a:srgbClr val="333333"/>
                </a:solidFill>
                <a:effectLst/>
                <a:latin typeface="PT Sans"/>
              </a:rPr>
              <a:t>АВС</a:t>
            </a:r>
            <a:r>
              <a:rPr lang="ru-RU" b="0" i="0" dirty="0">
                <a:solidFill>
                  <a:srgbClr val="333333"/>
                </a:solidFill>
                <a:effectLst/>
                <a:latin typeface="PT Sans"/>
              </a:rPr>
              <a:t>, </a:t>
            </a:r>
            <a:r>
              <a:rPr lang="ru-RU" b="0" i="1" dirty="0">
                <a:solidFill>
                  <a:srgbClr val="333333"/>
                </a:solidFill>
                <a:effectLst/>
                <a:latin typeface="PT Sans"/>
              </a:rPr>
              <a:t>АА</a:t>
            </a:r>
            <a:r>
              <a:rPr lang="ru-RU" b="0" i="1" baseline="-25000" dirty="0">
                <a:solidFill>
                  <a:srgbClr val="333333"/>
                </a:solidFill>
                <a:effectLst/>
                <a:latin typeface="PT Sans"/>
              </a:rPr>
              <a:t>1</a:t>
            </a:r>
            <a:r>
              <a:rPr lang="ru-RU" b="0" i="0" dirty="0">
                <a:solidFill>
                  <a:srgbClr val="333333"/>
                </a:solidFill>
                <a:effectLst/>
                <a:latin typeface="PT Sans"/>
              </a:rPr>
              <a:t> = 10 см. </a:t>
            </a:r>
          </a:p>
          <a:p>
            <a:pPr algn="l"/>
            <a:r>
              <a:rPr lang="ru-RU" b="0" i="1" dirty="0">
                <a:solidFill>
                  <a:srgbClr val="333333"/>
                </a:solidFill>
                <a:effectLst/>
                <a:latin typeface="PT Sans"/>
              </a:rPr>
              <a:t>Найти: </a:t>
            </a:r>
            <a:r>
              <a:rPr lang="en-US" b="0" i="1" dirty="0">
                <a:solidFill>
                  <a:srgbClr val="333333"/>
                </a:solidFill>
                <a:effectLst/>
                <a:latin typeface="PT Sans"/>
              </a:rPr>
              <a:t>S</a:t>
            </a:r>
            <a:r>
              <a:rPr lang="ru-RU" b="0" i="1" baseline="-25000" dirty="0">
                <a:solidFill>
                  <a:srgbClr val="333333"/>
                </a:solidFill>
                <a:effectLst/>
                <a:latin typeface="PT Sans"/>
              </a:rPr>
              <a:t>бок</a:t>
            </a:r>
            <a:endParaRPr lang="ru-RU" b="0" i="0" dirty="0">
              <a:solidFill>
                <a:srgbClr val="333333"/>
              </a:solidFill>
              <a:effectLst/>
              <a:latin typeface="PT Sans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DB637D0-DC88-4E62-8A33-787F0D6CE3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2064" y="1546225"/>
            <a:ext cx="22764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0316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2F6C869D-F0AF-49E9-89D8-B9F970EDE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00" y="493326"/>
            <a:ext cx="54102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Решение: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Рассмотрим трапецию 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ABCD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.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ВН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и 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CG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– высоты трапеции. 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AD = 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21 см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, BC = 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9 см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. 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Так как трапеция 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ABСD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равнобокая, то </a:t>
            </a:r>
            <a:r>
              <a:rPr kumimoji="0" lang="ru-RU" altLang="ru-RU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HG = BC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= 9 см,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                                           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9">
            <a:extLst>
              <a:ext uri="{FF2B5EF4-FFF2-40B4-BE49-F238E27FC236}">
                <a16:creationId xmlns:a16="http://schemas.microsoft.com/office/drawing/2014/main" id="{77471190-43FA-43C4-B2CE-3EEF33A8A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576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  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                                   </a:t>
            </a: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(см).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82" name="Picture 10">
            <a:extLst>
              <a:ext uri="{FF2B5EF4-FFF2-40B4-BE49-F238E27FC236}">
                <a16:creationId xmlns:a16="http://schemas.microsoft.com/office/drawing/2014/main" id="{0C6ED14C-CB3F-4AE1-822C-BDCF91816D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84" y="2045461"/>
            <a:ext cx="2455691" cy="310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>
            <a:extLst>
              <a:ext uri="{FF2B5EF4-FFF2-40B4-BE49-F238E27FC236}">
                <a16:creationId xmlns:a16="http://schemas.microsoft.com/office/drawing/2014/main" id="{26DC456D-D4F3-4E28-A18C-3A74512371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100" y="2171248"/>
            <a:ext cx="2352675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93151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53448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400" spc="5" dirty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sz="2400"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id="{6409C7E2-A080-421C-ADE9-F907759E4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75" y="-53975"/>
            <a:ext cx="2257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>
            <a:extLst>
              <a:ext uri="{FF2B5EF4-FFF2-40B4-BE49-F238E27FC236}">
                <a16:creationId xmlns:a16="http://schemas.microsoft.com/office/drawing/2014/main" id="{26DC456D-D4F3-4E28-A18C-3A74512371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525" y="2109153"/>
            <a:ext cx="2352675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5">
            <a:extLst>
              <a:ext uri="{FF2B5EF4-FFF2-40B4-BE49-F238E27FC236}">
                <a16:creationId xmlns:a16="http://schemas.microsoft.com/office/drawing/2014/main" id="{EFECB27E-49C5-4874-8819-8CBF525DBE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00" y="672935"/>
            <a:ext cx="5181600" cy="140038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Рассмотрим треугольник ∆</a:t>
            </a:r>
            <a:r>
              <a:rPr kumimoji="0" lang="ru-RU" altLang="ru-RU" sz="1100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АВН</a:t>
            </a: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и найдем сторону </a:t>
            </a:r>
            <a:r>
              <a:rPr kumimoji="0" lang="ru-RU" altLang="ru-RU" sz="1100" b="0" i="1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АВ</a:t>
            </a: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по теореме Пифагора: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  </a:t>
            </a:r>
            <a:r>
              <a:rPr kumimoji="0" lang="ru-RU" altLang="ru-RU" sz="15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                                                     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Найдем периметр основания.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  </a:t>
            </a:r>
            <a:r>
              <a:rPr kumimoji="0" lang="ru-RU" altLang="ru-RU" sz="13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                                                                                      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Применяем формулу для площади боковой поверхности: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  </a:t>
            </a:r>
            <a:r>
              <a:rPr kumimoji="0" lang="ru-RU" altLang="ru-RU" sz="13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                                                                           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Ответ: 500 см</a:t>
            </a:r>
            <a:r>
              <a:rPr kumimoji="0" lang="ru-RU" altLang="ru-RU" sz="800" b="0" i="0" u="none" strike="noStrike" cap="none" normalizeH="0" baseline="30000" dirty="0">
                <a:ln>
                  <a:noFill/>
                </a:ln>
                <a:solidFill>
                  <a:srgbClr val="333333"/>
                </a:solidFill>
                <a:effectLst/>
                <a:latin typeface="PT Sans"/>
              </a:rPr>
              <a:t>2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102" name="Picture 6">
            <a:extLst>
              <a:ext uri="{FF2B5EF4-FFF2-40B4-BE49-F238E27FC236}">
                <a16:creationId xmlns:a16="http://schemas.microsoft.com/office/drawing/2014/main" id="{11885DC8-CD2A-411B-AD90-1BC2E6AA98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896876"/>
            <a:ext cx="2790825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>
            <a:extLst>
              <a:ext uri="{FF2B5EF4-FFF2-40B4-BE49-F238E27FC236}">
                <a16:creationId xmlns:a16="http://schemas.microsoft.com/office/drawing/2014/main" id="{92184393-E5A9-4C0F-B24E-E9107B87A0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1286777"/>
            <a:ext cx="3971925" cy="209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>
            <a:extLst>
              <a:ext uri="{FF2B5EF4-FFF2-40B4-BE49-F238E27FC236}">
                <a16:creationId xmlns:a16="http://schemas.microsoft.com/office/drawing/2014/main" id="{47DE03D9-5414-4363-BFC0-F165F2C7B3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1674750"/>
            <a:ext cx="3438525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6997155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1">
            <a:extLst>
              <a:ext uri="{FF2B5EF4-FFF2-40B4-BE49-F238E27FC236}">
                <a16:creationId xmlns:a16="http://schemas.microsoft.com/office/drawing/2014/main" id="{CC137E89-D406-489E-A286-130FB1F649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1851025"/>
            <a:ext cx="1833491" cy="1203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A24539C-ABBA-4BFB-801A-79B9D92F7341}"/>
              </a:ext>
            </a:extLst>
          </p:cNvPr>
          <p:cNvSpPr txBox="1"/>
          <p:nvPr/>
        </p:nvSpPr>
        <p:spPr>
          <a:xfrm>
            <a:off x="292100" y="682310"/>
            <a:ext cx="3505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00" b="1" u="sng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33CC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Параллелепипед</a:t>
            </a:r>
            <a:r>
              <a:rPr lang="en-US" sz="1400" b="1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</a:p>
          <a:p>
            <a:pPr>
              <a:defRPr/>
            </a:pPr>
            <a:endParaRPr lang="ru-RU" sz="1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четырёхугольная призма, основаниями которой являются параллелограммы. </a:t>
            </a:r>
          </a:p>
        </p:txBody>
      </p:sp>
      <p:pic>
        <p:nvPicPr>
          <p:cNvPr id="4100" name="Рисунок 3">
            <a:extLst>
              <a:ext uri="{FF2B5EF4-FFF2-40B4-BE49-F238E27FC236}">
                <a16:creationId xmlns:a16="http://schemas.microsoft.com/office/drawing/2014/main" id="{8F58C98D-97F5-4D53-982D-FD5733E9B7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6024" y="656842"/>
            <a:ext cx="1548815" cy="1724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Box 4">
            <a:extLst>
              <a:ext uri="{FF2B5EF4-FFF2-40B4-BE49-F238E27FC236}">
                <a16:creationId xmlns:a16="http://schemas.microsoft.com/office/drawing/2014/main" id="{FFA068A8-A9FD-4968-A6F8-F0AD59144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5474" y="2315660"/>
            <a:ext cx="179622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dirty="0">
                <a:latin typeface="Arial" panose="020B0604020202020204" pitchFamily="34" charset="0"/>
              </a:rPr>
              <a:t>Все шесть граней параллелепипеда - параллелограммы.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9489A3-6DA7-4A8C-9D5C-A0742DFFF60E}"/>
              </a:ext>
            </a:extLst>
          </p:cNvPr>
          <p:cNvSpPr txBox="1"/>
          <p:nvPr/>
        </p:nvSpPr>
        <p:spPr>
          <a:xfrm>
            <a:off x="1206500" y="41413"/>
            <a:ext cx="37200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ПАРАЛЛЕЛЕПИПЕД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500" y="102424"/>
            <a:ext cx="5638800" cy="553998"/>
          </a:xfrm>
        </p:spPr>
        <p:txBody>
          <a:bodyPr/>
          <a:lstStyle/>
          <a:p>
            <a:r>
              <a:rPr lang="ru-RU" sz="1800" dirty="0"/>
              <a:t>ЗАДАНИЕ ДЛЯ САМОСТОЯТЕЛЬНОГО РЕШЕНИЯ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1846659"/>
          </a:xfrm>
        </p:spPr>
        <p:txBody>
          <a:bodyPr/>
          <a:lstStyle/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900" y="1546225"/>
            <a:ext cx="1751337" cy="1495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616AE02-FE96-4CE5-8EA7-E8581CA1E4F8}"/>
              </a:ext>
            </a:extLst>
          </p:cNvPr>
          <p:cNvSpPr txBox="1"/>
          <p:nvPr/>
        </p:nvSpPr>
        <p:spPr>
          <a:xfrm>
            <a:off x="139700" y="787466"/>
            <a:ext cx="54864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70488" algn="ctr"/>
            <a:r>
              <a:rPr lang="ru-RU" sz="2400" b="1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Стр. 141</a:t>
            </a:r>
            <a:br>
              <a:rPr lang="ru-RU" sz="2400" b="1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10</a:t>
            </a:r>
            <a:endParaRPr lang="ru-RU" altLang="ru-RU" sz="240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577697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Группа 22">
            <a:extLst>
              <a:ext uri="{FF2B5EF4-FFF2-40B4-BE49-F238E27FC236}">
                <a16:creationId xmlns:a16="http://schemas.microsoft.com/office/drawing/2014/main" id="{F6A75B91-690C-4D21-B663-E9E3DE51E291}"/>
              </a:ext>
            </a:extLst>
          </p:cNvPr>
          <p:cNvGrpSpPr>
            <a:grpSpLocks/>
          </p:cNvGrpSpPr>
          <p:nvPr/>
        </p:nvGrpSpPr>
        <p:grpSpPr bwMode="auto">
          <a:xfrm>
            <a:off x="1808149" y="1243987"/>
            <a:ext cx="1879309" cy="1149218"/>
            <a:chOff x="3043239" y="2133600"/>
            <a:chExt cx="3971924" cy="2428876"/>
          </a:xfrm>
        </p:grpSpPr>
        <p:sp>
          <p:nvSpPr>
            <p:cNvPr id="5136" name="Параллелограмм 13">
              <a:extLst>
                <a:ext uri="{FF2B5EF4-FFF2-40B4-BE49-F238E27FC236}">
                  <a16:creationId xmlns:a16="http://schemas.microsoft.com/office/drawing/2014/main" id="{95E5DE11-B335-4DCE-A062-1AA618B50F3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662364" y="2138361"/>
              <a:ext cx="3348038" cy="1518183"/>
            </a:xfrm>
            <a:prstGeom prst="parallelogram">
              <a:avLst>
                <a:gd name="adj" fmla="val 60492"/>
              </a:avLst>
            </a:prstGeom>
            <a:solidFill>
              <a:srgbClr val="96A5E2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prstDash val="dash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ru-RU" altLang="ru-RU" sz="1703">
                <a:latin typeface="Times New Roman" panose="02020603050405020304" pitchFamily="18" charset="0"/>
              </a:endParaRPr>
            </a:p>
          </p:txBody>
        </p:sp>
        <p:sp>
          <p:nvSpPr>
            <p:cNvPr id="5137" name="Полилиния 16">
              <a:extLst>
                <a:ext uri="{FF2B5EF4-FFF2-40B4-BE49-F238E27FC236}">
                  <a16:creationId xmlns:a16="http://schemas.microsoft.com/office/drawing/2014/main" id="{62531F2F-D0BC-4D76-9334-D54FA4BD454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8000" y="2143126"/>
              <a:ext cx="1524000" cy="2419350"/>
            </a:xfrm>
            <a:custGeom>
              <a:avLst/>
              <a:gdLst>
                <a:gd name="T0" fmla="*/ 609600 w 1524000"/>
                <a:gd name="T1" fmla="*/ 0 h 2443162"/>
                <a:gd name="T2" fmla="*/ 1524000 w 1524000"/>
                <a:gd name="T3" fmla="*/ 1455701 h 2443162"/>
                <a:gd name="T4" fmla="*/ 909638 w 1524000"/>
                <a:gd name="T5" fmla="*/ 2326400 h 2443162"/>
                <a:gd name="T6" fmla="*/ 0 w 1524000"/>
                <a:gd name="T7" fmla="*/ 879770 h 2443162"/>
                <a:gd name="T8" fmla="*/ 609600 w 1524000"/>
                <a:gd name="T9" fmla="*/ 0 h 24431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24000"/>
                <a:gd name="T16" fmla="*/ 0 h 2443162"/>
                <a:gd name="T17" fmla="*/ 1524000 w 1524000"/>
                <a:gd name="T18" fmla="*/ 2443162 h 24431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24000" h="2443162">
                  <a:moveTo>
                    <a:pt x="609600" y="0"/>
                  </a:moveTo>
                  <a:lnTo>
                    <a:pt x="1524000" y="1528762"/>
                  </a:lnTo>
                  <a:lnTo>
                    <a:pt x="909638" y="2443162"/>
                  </a:lnTo>
                  <a:lnTo>
                    <a:pt x="0" y="923925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96A5E2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rgbClr val="000000"/>
                  </a:solidFill>
                  <a:prstDash val="dash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ru-RU" sz="852"/>
            </a:p>
          </p:txBody>
        </p:sp>
        <p:sp>
          <p:nvSpPr>
            <p:cNvPr id="5138" name="Параллелограмм 14">
              <a:extLst>
                <a:ext uri="{FF2B5EF4-FFF2-40B4-BE49-F238E27FC236}">
                  <a16:creationId xmlns:a16="http://schemas.microsoft.com/office/drawing/2014/main" id="{673019A7-A606-4924-8F92-78390B18F8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2401" y="3651126"/>
              <a:ext cx="3043237" cy="911350"/>
            </a:xfrm>
            <a:prstGeom prst="parallelogram">
              <a:avLst>
                <a:gd name="adj" fmla="val 67079"/>
              </a:avLst>
            </a:prstGeom>
            <a:solidFill>
              <a:srgbClr val="96A5E2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prstDash val="dash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ru-RU" altLang="ru-RU" sz="1703">
                <a:latin typeface="Times New Roman" panose="02020603050405020304" pitchFamily="18" charset="0"/>
              </a:endParaRPr>
            </a:p>
          </p:txBody>
        </p:sp>
        <p:sp>
          <p:nvSpPr>
            <p:cNvPr id="5139" name="Параллелограмм 10">
              <a:extLst>
                <a:ext uri="{FF2B5EF4-FFF2-40B4-BE49-F238E27FC236}">
                  <a16:creationId xmlns:a16="http://schemas.microsoft.com/office/drawing/2014/main" id="{89D6DD08-283F-4F20-AE59-4C99D945705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043239" y="3052762"/>
              <a:ext cx="3348038" cy="1503893"/>
            </a:xfrm>
            <a:prstGeom prst="parallelogram">
              <a:avLst>
                <a:gd name="adj" fmla="val 60500"/>
              </a:avLst>
            </a:prstGeom>
            <a:solidFill>
              <a:srgbClr val="96A5E2">
                <a:alpha val="50195"/>
              </a:srgbClr>
            </a:solidFill>
            <a:ln w="1905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ru-RU" altLang="ru-RU" sz="1703">
                <a:latin typeface="Times New Roman" panose="02020603050405020304" pitchFamily="18" charset="0"/>
              </a:endParaRPr>
            </a:p>
          </p:txBody>
        </p:sp>
        <p:sp>
          <p:nvSpPr>
            <p:cNvPr id="5140" name="Параллелограмм 5">
              <a:extLst>
                <a:ext uri="{FF2B5EF4-FFF2-40B4-BE49-F238E27FC236}">
                  <a16:creationId xmlns:a16="http://schemas.microsoft.com/office/drawing/2014/main" id="{E7B79484-7D2D-4AA9-8655-7785456434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3239" y="2138363"/>
              <a:ext cx="3047999" cy="914400"/>
            </a:xfrm>
            <a:prstGeom prst="parallelogram">
              <a:avLst>
                <a:gd name="adj" fmla="val 67083"/>
              </a:avLst>
            </a:prstGeom>
            <a:solidFill>
              <a:srgbClr val="657BD4">
                <a:alpha val="50195"/>
              </a:srgbClr>
            </a:solidFill>
            <a:ln w="1905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ru-RU" altLang="ru-RU" sz="1703">
                <a:latin typeface="Times New Roman" panose="02020603050405020304" pitchFamily="18" charset="0"/>
              </a:endParaRPr>
            </a:p>
          </p:txBody>
        </p:sp>
        <p:sp>
          <p:nvSpPr>
            <p:cNvPr id="5141" name="Полилиния 15">
              <a:extLst>
                <a:ext uri="{FF2B5EF4-FFF2-40B4-BE49-F238E27FC236}">
                  <a16:creationId xmlns:a16="http://schemas.microsoft.com/office/drawing/2014/main" id="{86C680D8-0FF8-4583-91D0-C6CB90C346C5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6400" y="2138363"/>
              <a:ext cx="1524000" cy="2419350"/>
            </a:xfrm>
            <a:custGeom>
              <a:avLst/>
              <a:gdLst>
                <a:gd name="T0" fmla="*/ 609600 w 1524000"/>
                <a:gd name="T1" fmla="*/ 0 h 2443162"/>
                <a:gd name="T2" fmla="*/ 1524000 w 1524000"/>
                <a:gd name="T3" fmla="*/ 1455701 h 2443162"/>
                <a:gd name="T4" fmla="*/ 909638 w 1524000"/>
                <a:gd name="T5" fmla="*/ 2326400 h 2443162"/>
                <a:gd name="T6" fmla="*/ 0 w 1524000"/>
                <a:gd name="T7" fmla="*/ 879770 h 2443162"/>
                <a:gd name="T8" fmla="*/ 609600 w 1524000"/>
                <a:gd name="T9" fmla="*/ 0 h 24431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24000"/>
                <a:gd name="T16" fmla="*/ 0 h 2443162"/>
                <a:gd name="T17" fmla="*/ 1524000 w 1524000"/>
                <a:gd name="T18" fmla="*/ 2443162 h 24431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24000" h="2443162">
                  <a:moveTo>
                    <a:pt x="609600" y="0"/>
                  </a:moveTo>
                  <a:lnTo>
                    <a:pt x="1524000" y="1528762"/>
                  </a:lnTo>
                  <a:lnTo>
                    <a:pt x="909638" y="2443162"/>
                  </a:lnTo>
                  <a:lnTo>
                    <a:pt x="0" y="923925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2D44A4">
                <a:alpha val="50195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ru-RU" sz="852"/>
            </a:p>
          </p:txBody>
        </p:sp>
        <p:sp>
          <p:nvSpPr>
            <p:cNvPr id="5142" name="Полилиния 17">
              <a:extLst>
                <a:ext uri="{FF2B5EF4-FFF2-40B4-BE49-F238E27FC236}">
                  <a16:creationId xmlns:a16="http://schemas.microsoft.com/office/drawing/2014/main" id="{1AABF77B-B949-4035-B03C-83065EF025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7600" y="2133600"/>
              <a:ext cx="3357563" cy="1528763"/>
            </a:xfrm>
            <a:custGeom>
              <a:avLst/>
              <a:gdLst>
                <a:gd name="T0" fmla="*/ 0 w 3357563"/>
                <a:gd name="T1" fmla="*/ 0 h 1528763"/>
                <a:gd name="T2" fmla="*/ 923925 w 3357563"/>
                <a:gd name="T3" fmla="*/ 1528763 h 1528763"/>
                <a:gd name="T4" fmla="*/ 3357563 w 3357563"/>
                <a:gd name="T5" fmla="*/ 1528763 h 1528763"/>
                <a:gd name="T6" fmla="*/ 0 60000 65536"/>
                <a:gd name="T7" fmla="*/ 0 60000 65536"/>
                <a:gd name="T8" fmla="*/ 0 60000 65536"/>
                <a:gd name="T9" fmla="*/ 0 w 3357563"/>
                <a:gd name="T10" fmla="*/ 0 h 1528763"/>
                <a:gd name="T11" fmla="*/ 3357563 w 3357563"/>
                <a:gd name="T12" fmla="*/ 1528763 h 152876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57563" h="1528763">
                  <a:moveTo>
                    <a:pt x="0" y="0"/>
                  </a:moveTo>
                  <a:lnTo>
                    <a:pt x="923925" y="1528763"/>
                  </a:lnTo>
                  <a:lnTo>
                    <a:pt x="3357563" y="1528763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852"/>
            </a:p>
          </p:txBody>
        </p:sp>
        <p:cxnSp>
          <p:nvCxnSpPr>
            <p:cNvPr id="5143" name="Прямая соединительная линия 19">
              <a:extLst>
                <a:ext uri="{FF2B5EF4-FFF2-40B4-BE49-F238E27FC236}">
                  <a16:creationId xmlns:a16="http://schemas.microsoft.com/office/drawing/2014/main" id="{063DE25B-F2FA-483B-B0C3-5BAA27A09A15}"/>
                </a:ext>
              </a:extLst>
            </p:cNvPr>
            <p:cNvCxnSpPr>
              <a:cxnSpLocks noChangeShapeType="1"/>
              <a:stCxn id="5142" idx="1"/>
              <a:endCxn id="5137" idx="2"/>
            </p:cNvCxnSpPr>
            <p:nvPr/>
          </p:nvCxnSpPr>
          <p:spPr bwMode="auto">
            <a:xfrm flipH="1">
              <a:off x="3957638" y="3662363"/>
              <a:ext cx="623887" cy="900113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33" name="Прямая со стрелкой 32">
            <a:extLst>
              <a:ext uri="{FF2B5EF4-FFF2-40B4-BE49-F238E27FC236}">
                <a16:creationId xmlns:a16="http://schemas.microsoft.com/office/drawing/2014/main" id="{4412BF68-C37C-45DD-BC37-49458E074394}"/>
              </a:ext>
            </a:extLst>
          </p:cNvPr>
          <p:cNvCxnSpPr>
            <a:cxnSpLocks noChangeShapeType="1"/>
            <a:stCxn id="35" idx="0"/>
          </p:cNvCxnSpPr>
          <p:nvPr/>
        </p:nvCxnSpPr>
        <p:spPr bwMode="auto">
          <a:xfrm flipV="1">
            <a:off x="1711630" y="2393957"/>
            <a:ext cx="968573" cy="44766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Прямая со стрелкой 33">
            <a:extLst>
              <a:ext uri="{FF2B5EF4-FFF2-40B4-BE49-F238E27FC236}">
                <a16:creationId xmlns:a16="http://schemas.microsoft.com/office/drawing/2014/main" id="{DE378CC0-F669-4F38-9EC9-73C385E5BA3C}"/>
              </a:ext>
            </a:extLst>
          </p:cNvPr>
          <p:cNvCxnSpPr>
            <a:cxnSpLocks noChangeShapeType="1"/>
            <a:stCxn id="35" idx="0"/>
          </p:cNvCxnSpPr>
          <p:nvPr/>
        </p:nvCxnSpPr>
        <p:spPr bwMode="auto">
          <a:xfrm flipV="1">
            <a:off x="1711630" y="2134819"/>
            <a:ext cx="701173" cy="706806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72AA649B-A280-4F95-BF08-B21545A42739}"/>
              </a:ext>
            </a:extLst>
          </p:cNvPr>
          <p:cNvSpPr txBox="1"/>
          <p:nvPr/>
        </p:nvSpPr>
        <p:spPr>
          <a:xfrm>
            <a:off x="1206500" y="2841625"/>
            <a:ext cx="1010260" cy="29623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325" b="1" i="1" dirty="0"/>
              <a:t>Ребра (12)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364AF4F-69C3-44FE-922E-229EF5E8B7AB}"/>
              </a:ext>
            </a:extLst>
          </p:cNvPr>
          <p:cNvSpPr txBox="1"/>
          <p:nvPr/>
        </p:nvSpPr>
        <p:spPr>
          <a:xfrm>
            <a:off x="3184206" y="2839372"/>
            <a:ext cx="1695284" cy="29623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325" b="1" i="1" dirty="0"/>
              <a:t>Боковые грани (4)</a:t>
            </a:r>
          </a:p>
        </p:txBody>
      </p:sp>
      <p:cxnSp>
        <p:nvCxnSpPr>
          <p:cNvPr id="37" name="Прямая со стрелкой 36">
            <a:extLst>
              <a:ext uri="{FF2B5EF4-FFF2-40B4-BE49-F238E27FC236}">
                <a16:creationId xmlns:a16="http://schemas.microsoft.com/office/drawing/2014/main" id="{602C5CBF-A2F6-4DBA-9EFD-4B4DE5A4B8C8}"/>
              </a:ext>
            </a:extLst>
          </p:cNvPr>
          <p:cNvCxnSpPr>
            <a:cxnSpLocks noChangeShapeType="1"/>
            <a:stCxn id="35" idx="0"/>
            <a:endCxn id="5139" idx="5"/>
          </p:cNvCxnSpPr>
          <p:nvPr/>
        </p:nvCxnSpPr>
        <p:spPr bwMode="auto">
          <a:xfrm flipV="1">
            <a:off x="1711630" y="2034669"/>
            <a:ext cx="311767" cy="806956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Прямая со стрелкой 37">
            <a:extLst>
              <a:ext uri="{FF2B5EF4-FFF2-40B4-BE49-F238E27FC236}">
                <a16:creationId xmlns:a16="http://schemas.microsoft.com/office/drawing/2014/main" id="{EE800914-3E13-441B-84BA-C74F351CFFAA}"/>
              </a:ext>
            </a:extLst>
          </p:cNvPr>
          <p:cNvCxnSpPr>
            <a:cxnSpLocks noChangeShapeType="1"/>
            <a:stCxn id="36" idx="0"/>
          </p:cNvCxnSpPr>
          <p:nvPr/>
        </p:nvCxnSpPr>
        <p:spPr bwMode="auto">
          <a:xfrm flipH="1" flipV="1">
            <a:off x="3300632" y="1821601"/>
            <a:ext cx="731216" cy="1017771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Прямая со стрелкой 38">
            <a:extLst>
              <a:ext uri="{FF2B5EF4-FFF2-40B4-BE49-F238E27FC236}">
                <a16:creationId xmlns:a16="http://schemas.microsoft.com/office/drawing/2014/main" id="{E3733FFF-150D-46B4-A642-461B4B97376A}"/>
              </a:ext>
            </a:extLst>
          </p:cNvPr>
          <p:cNvCxnSpPr>
            <a:cxnSpLocks noChangeShapeType="1"/>
            <a:stCxn id="40" idx="2"/>
            <a:endCxn id="5141" idx="0"/>
          </p:cNvCxnSpPr>
          <p:nvPr/>
        </p:nvCxnSpPr>
        <p:spPr bwMode="auto">
          <a:xfrm flipH="1">
            <a:off x="3252557" y="790602"/>
            <a:ext cx="712817" cy="455639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A78D1B47-85C1-4716-8465-F4A11318E863}"/>
              </a:ext>
            </a:extLst>
          </p:cNvPr>
          <p:cNvSpPr txBox="1"/>
          <p:nvPr/>
        </p:nvSpPr>
        <p:spPr>
          <a:xfrm>
            <a:off x="3360720" y="494367"/>
            <a:ext cx="1209308" cy="29623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325" b="1" i="1" dirty="0"/>
              <a:t>Вершины (8)</a:t>
            </a:r>
          </a:p>
        </p:txBody>
      </p:sp>
      <p:cxnSp>
        <p:nvCxnSpPr>
          <p:cNvPr id="41" name="Прямая со стрелкой 40">
            <a:extLst>
              <a:ext uri="{FF2B5EF4-FFF2-40B4-BE49-F238E27FC236}">
                <a16:creationId xmlns:a16="http://schemas.microsoft.com/office/drawing/2014/main" id="{4EDCDC0A-9835-4AC8-BB90-4070144AC0EE}"/>
              </a:ext>
            </a:extLst>
          </p:cNvPr>
          <p:cNvCxnSpPr>
            <a:cxnSpLocks noChangeShapeType="1"/>
            <a:stCxn id="40" idx="2"/>
            <a:endCxn id="5141" idx="1"/>
          </p:cNvCxnSpPr>
          <p:nvPr/>
        </p:nvCxnSpPr>
        <p:spPr bwMode="auto">
          <a:xfrm flipH="1">
            <a:off x="3685204" y="790602"/>
            <a:ext cx="280170" cy="11376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Прямая со стрелкой 41">
            <a:extLst>
              <a:ext uri="{FF2B5EF4-FFF2-40B4-BE49-F238E27FC236}">
                <a16:creationId xmlns:a16="http://schemas.microsoft.com/office/drawing/2014/main" id="{9986F784-470E-40A9-912D-7C3553CC74A1}"/>
              </a:ext>
            </a:extLst>
          </p:cNvPr>
          <p:cNvCxnSpPr>
            <a:cxnSpLocks noChangeShapeType="1"/>
            <a:stCxn id="43" idx="2"/>
          </p:cNvCxnSpPr>
          <p:nvPr/>
        </p:nvCxnSpPr>
        <p:spPr bwMode="auto">
          <a:xfrm>
            <a:off x="1846457" y="783090"/>
            <a:ext cx="793936" cy="64266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EDC82E94-5453-4796-8D9D-82F9C9EE8A6C}"/>
              </a:ext>
            </a:extLst>
          </p:cNvPr>
          <p:cNvSpPr txBox="1"/>
          <p:nvPr/>
        </p:nvSpPr>
        <p:spPr>
          <a:xfrm>
            <a:off x="1199740" y="486855"/>
            <a:ext cx="1293433" cy="29623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325" b="1" i="1" dirty="0"/>
              <a:t>Основания (2)</a:t>
            </a:r>
          </a:p>
        </p:txBody>
      </p:sp>
      <p:cxnSp>
        <p:nvCxnSpPr>
          <p:cNvPr id="72" name="Прямая со стрелкой 71">
            <a:extLst>
              <a:ext uri="{FF2B5EF4-FFF2-40B4-BE49-F238E27FC236}">
                <a16:creationId xmlns:a16="http://schemas.microsoft.com/office/drawing/2014/main" id="{A64F3A6A-22E5-4A82-ADC4-F3C09E38024A}"/>
              </a:ext>
            </a:extLst>
          </p:cNvPr>
          <p:cNvCxnSpPr>
            <a:cxnSpLocks noChangeShapeType="1"/>
            <a:stCxn id="36" idx="0"/>
          </p:cNvCxnSpPr>
          <p:nvPr/>
        </p:nvCxnSpPr>
        <p:spPr bwMode="auto">
          <a:xfrm flipH="1" flipV="1">
            <a:off x="2966382" y="2237722"/>
            <a:ext cx="1065466" cy="601650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" name="Прямая со стрелкой 84">
            <a:extLst>
              <a:ext uri="{FF2B5EF4-FFF2-40B4-BE49-F238E27FC236}">
                <a16:creationId xmlns:a16="http://schemas.microsoft.com/office/drawing/2014/main" id="{40D71535-6292-4B48-9AA8-9459EECD58C3}"/>
              </a:ext>
            </a:extLst>
          </p:cNvPr>
          <p:cNvCxnSpPr>
            <a:cxnSpLocks noChangeShapeType="1"/>
            <a:stCxn id="43" idx="2"/>
          </p:cNvCxnSpPr>
          <p:nvPr/>
        </p:nvCxnSpPr>
        <p:spPr bwMode="auto">
          <a:xfrm>
            <a:off x="1846457" y="783090"/>
            <a:ext cx="825483" cy="1333701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CB41485A-7FE2-4DD0-BF91-B2495DCE6246}"/>
              </a:ext>
            </a:extLst>
          </p:cNvPr>
          <p:cNvSpPr txBox="1"/>
          <p:nvPr/>
        </p:nvSpPr>
        <p:spPr>
          <a:xfrm>
            <a:off x="1206500" y="41413"/>
            <a:ext cx="37200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ПАРАЛЛЕЛЕПИПЕД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40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Полилиния 32">
            <a:extLst>
              <a:ext uri="{FF2B5EF4-FFF2-40B4-BE49-F238E27FC236}">
                <a16:creationId xmlns:a16="http://schemas.microsoft.com/office/drawing/2014/main" id="{7D28838A-5871-4EFE-96B5-8F88536F6C06}"/>
              </a:ext>
            </a:extLst>
          </p:cNvPr>
          <p:cNvSpPr/>
          <p:nvPr/>
        </p:nvSpPr>
        <p:spPr bwMode="auto">
          <a:xfrm>
            <a:off x="3186353" y="1576607"/>
            <a:ext cx="721078" cy="1144711"/>
          </a:xfrm>
          <a:custGeom>
            <a:avLst/>
            <a:gdLst>
              <a:gd name="connsiteX0" fmla="*/ 609600 w 1524000"/>
              <a:gd name="connsiteY0" fmla="*/ 0 h 2443162"/>
              <a:gd name="connsiteX1" fmla="*/ 1524000 w 1524000"/>
              <a:gd name="connsiteY1" fmla="*/ 1528762 h 2443162"/>
              <a:gd name="connsiteX2" fmla="*/ 909638 w 1524000"/>
              <a:gd name="connsiteY2" fmla="*/ 2443162 h 2443162"/>
              <a:gd name="connsiteX3" fmla="*/ 0 w 1524000"/>
              <a:gd name="connsiteY3" fmla="*/ 923925 h 2443162"/>
              <a:gd name="connsiteX4" fmla="*/ 609600 w 1524000"/>
              <a:gd name="connsiteY4" fmla="*/ 0 h 2443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4000" h="2443162">
                <a:moveTo>
                  <a:pt x="609600" y="0"/>
                </a:moveTo>
                <a:lnTo>
                  <a:pt x="1524000" y="1528762"/>
                </a:lnTo>
                <a:lnTo>
                  <a:pt x="909638" y="2443162"/>
                </a:lnTo>
                <a:lnTo>
                  <a:pt x="0" y="923925"/>
                </a:lnTo>
                <a:lnTo>
                  <a:pt x="609600" y="0"/>
                </a:lnTo>
                <a:close/>
              </a:path>
            </a:pathLst>
          </a:custGeom>
          <a:solidFill>
            <a:schemeClr val="tx1">
              <a:lumMod val="20000"/>
              <a:lumOff val="80000"/>
            </a:schemeClr>
          </a:solidFill>
          <a:ln w="12700" cap="flat" cmpd="sng" algn="ctr">
            <a:noFill/>
            <a:prstDash val="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1703" i="1"/>
          </a:p>
        </p:txBody>
      </p:sp>
      <p:sp>
        <p:nvSpPr>
          <p:cNvPr id="6" name="Параллелограмм 5">
            <a:extLst>
              <a:ext uri="{FF2B5EF4-FFF2-40B4-BE49-F238E27FC236}">
                <a16:creationId xmlns:a16="http://schemas.microsoft.com/office/drawing/2014/main" id="{69E244C8-BC3C-45FC-8400-AEB69FF90814}"/>
              </a:ext>
            </a:extLst>
          </p:cNvPr>
          <p:cNvSpPr/>
          <p:nvPr/>
        </p:nvSpPr>
        <p:spPr bwMode="auto">
          <a:xfrm>
            <a:off x="2029624" y="1575855"/>
            <a:ext cx="1442156" cy="432647"/>
          </a:xfrm>
          <a:prstGeom prst="parallelogram">
            <a:avLst>
              <a:gd name="adj" fmla="val 6708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1703" i="1"/>
          </a:p>
        </p:txBody>
      </p:sp>
      <p:sp>
        <p:nvSpPr>
          <p:cNvPr id="17" name="Полилиния 16">
            <a:extLst>
              <a:ext uri="{FF2B5EF4-FFF2-40B4-BE49-F238E27FC236}">
                <a16:creationId xmlns:a16="http://schemas.microsoft.com/office/drawing/2014/main" id="{4EE1325E-1715-492E-93E1-957F23F1B3C7}"/>
              </a:ext>
            </a:extLst>
          </p:cNvPr>
          <p:cNvSpPr/>
          <p:nvPr/>
        </p:nvSpPr>
        <p:spPr bwMode="auto">
          <a:xfrm>
            <a:off x="2031878" y="1578109"/>
            <a:ext cx="728589" cy="1140955"/>
          </a:xfrm>
          <a:custGeom>
            <a:avLst/>
            <a:gdLst>
              <a:gd name="connsiteX0" fmla="*/ 609600 w 1524000"/>
              <a:gd name="connsiteY0" fmla="*/ 0 h 2443162"/>
              <a:gd name="connsiteX1" fmla="*/ 1524000 w 1524000"/>
              <a:gd name="connsiteY1" fmla="*/ 1528762 h 2443162"/>
              <a:gd name="connsiteX2" fmla="*/ 909638 w 1524000"/>
              <a:gd name="connsiteY2" fmla="*/ 2443162 h 2443162"/>
              <a:gd name="connsiteX3" fmla="*/ 0 w 1524000"/>
              <a:gd name="connsiteY3" fmla="*/ 923925 h 2443162"/>
              <a:gd name="connsiteX4" fmla="*/ 609600 w 1524000"/>
              <a:gd name="connsiteY4" fmla="*/ 0 h 2443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4000" h="2443162">
                <a:moveTo>
                  <a:pt x="609600" y="0"/>
                </a:moveTo>
                <a:lnTo>
                  <a:pt x="1524000" y="1528762"/>
                </a:lnTo>
                <a:lnTo>
                  <a:pt x="909638" y="2443162"/>
                </a:lnTo>
                <a:lnTo>
                  <a:pt x="0" y="923925"/>
                </a:lnTo>
                <a:lnTo>
                  <a:pt x="609600" y="0"/>
                </a:lnTo>
                <a:close/>
              </a:path>
            </a:pathLst>
          </a:custGeom>
          <a:solidFill>
            <a:schemeClr val="tx1">
              <a:lumMod val="20000"/>
              <a:lumOff val="80000"/>
            </a:schemeClr>
          </a:solidFill>
          <a:ln w="12700" cap="flat" cmpd="sng" algn="ctr">
            <a:noFill/>
            <a:prstDash val="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1703" i="1"/>
          </a:p>
        </p:txBody>
      </p:sp>
      <p:sp>
        <p:nvSpPr>
          <p:cNvPr id="15" name="Параллелограмм 14">
            <a:extLst>
              <a:ext uri="{FF2B5EF4-FFF2-40B4-BE49-F238E27FC236}">
                <a16:creationId xmlns:a16="http://schemas.microsoft.com/office/drawing/2014/main" id="{C177CB7B-0D30-4B94-8C29-D1414D6EBC60}"/>
              </a:ext>
            </a:extLst>
          </p:cNvPr>
          <p:cNvSpPr/>
          <p:nvPr/>
        </p:nvSpPr>
        <p:spPr bwMode="auto">
          <a:xfrm>
            <a:off x="2464525" y="2291676"/>
            <a:ext cx="1439902" cy="431144"/>
          </a:xfrm>
          <a:prstGeom prst="parallelogram">
            <a:avLst>
              <a:gd name="adj" fmla="val 67083"/>
            </a:avLst>
          </a:prstGeom>
          <a:noFill/>
          <a:ln w="12700" cap="flat" cmpd="sng" algn="ctr">
            <a:noFill/>
            <a:prstDash val="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1703" i="1"/>
          </a:p>
        </p:txBody>
      </p:sp>
      <p:sp>
        <p:nvSpPr>
          <p:cNvPr id="11" name="Параллелограмм 10">
            <a:extLst>
              <a:ext uri="{FF2B5EF4-FFF2-40B4-BE49-F238E27FC236}">
                <a16:creationId xmlns:a16="http://schemas.microsoft.com/office/drawing/2014/main" id="{3B5A6C04-EC39-4EBD-B2A3-F4B5DC90CC49}"/>
              </a:ext>
            </a:extLst>
          </p:cNvPr>
          <p:cNvSpPr/>
          <p:nvPr/>
        </p:nvSpPr>
        <p:spPr bwMode="auto">
          <a:xfrm flipV="1">
            <a:off x="2029625" y="2008502"/>
            <a:ext cx="1584118" cy="712064"/>
          </a:xfrm>
          <a:prstGeom prst="parallelogram">
            <a:avLst>
              <a:gd name="adj" fmla="val 60496"/>
            </a:avLst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 sz="1703" i="1"/>
          </a:p>
        </p:txBody>
      </p:sp>
      <p:sp>
        <p:nvSpPr>
          <p:cNvPr id="16" name="Полилиния 15">
            <a:extLst>
              <a:ext uri="{FF2B5EF4-FFF2-40B4-BE49-F238E27FC236}">
                <a16:creationId xmlns:a16="http://schemas.microsoft.com/office/drawing/2014/main" id="{953D2DA1-05C9-423A-A336-697E5F3E8042}"/>
              </a:ext>
            </a:extLst>
          </p:cNvPr>
          <p:cNvSpPr/>
          <p:nvPr/>
        </p:nvSpPr>
        <p:spPr bwMode="auto">
          <a:xfrm>
            <a:off x="3185603" y="1575856"/>
            <a:ext cx="721078" cy="1141706"/>
          </a:xfrm>
          <a:custGeom>
            <a:avLst/>
            <a:gdLst>
              <a:gd name="connsiteX0" fmla="*/ 609600 w 1524000"/>
              <a:gd name="connsiteY0" fmla="*/ 0 h 2443162"/>
              <a:gd name="connsiteX1" fmla="*/ 1524000 w 1524000"/>
              <a:gd name="connsiteY1" fmla="*/ 1528762 h 2443162"/>
              <a:gd name="connsiteX2" fmla="*/ 909638 w 1524000"/>
              <a:gd name="connsiteY2" fmla="*/ 2443162 h 2443162"/>
              <a:gd name="connsiteX3" fmla="*/ 0 w 1524000"/>
              <a:gd name="connsiteY3" fmla="*/ 923925 h 2443162"/>
              <a:gd name="connsiteX4" fmla="*/ 609600 w 1524000"/>
              <a:gd name="connsiteY4" fmla="*/ 0 h 2443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4000" h="2443162">
                <a:moveTo>
                  <a:pt x="609600" y="0"/>
                </a:moveTo>
                <a:lnTo>
                  <a:pt x="1524000" y="1528762"/>
                </a:lnTo>
                <a:lnTo>
                  <a:pt x="909638" y="2443162"/>
                </a:lnTo>
                <a:lnTo>
                  <a:pt x="0" y="923925"/>
                </a:lnTo>
                <a:lnTo>
                  <a:pt x="609600" y="0"/>
                </a:lnTo>
                <a:close/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1703" i="1"/>
          </a:p>
        </p:txBody>
      </p:sp>
      <p:sp>
        <p:nvSpPr>
          <p:cNvPr id="18" name="Полилиния 17">
            <a:extLst>
              <a:ext uri="{FF2B5EF4-FFF2-40B4-BE49-F238E27FC236}">
                <a16:creationId xmlns:a16="http://schemas.microsoft.com/office/drawing/2014/main" id="{D936ECBC-088A-486E-9395-CF5B954A9364}"/>
              </a:ext>
            </a:extLst>
          </p:cNvPr>
          <p:cNvSpPr/>
          <p:nvPr/>
        </p:nvSpPr>
        <p:spPr bwMode="auto">
          <a:xfrm>
            <a:off x="2320309" y="1573602"/>
            <a:ext cx="1588624" cy="723331"/>
          </a:xfrm>
          <a:custGeom>
            <a:avLst/>
            <a:gdLst>
              <a:gd name="connsiteX0" fmla="*/ 0 w 3357563"/>
              <a:gd name="connsiteY0" fmla="*/ 0 h 1528763"/>
              <a:gd name="connsiteX1" fmla="*/ 923925 w 3357563"/>
              <a:gd name="connsiteY1" fmla="*/ 1528763 h 1528763"/>
              <a:gd name="connsiteX2" fmla="*/ 3357563 w 3357563"/>
              <a:gd name="connsiteY2" fmla="*/ 1528763 h 1528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563" h="1528763">
                <a:moveTo>
                  <a:pt x="0" y="0"/>
                </a:moveTo>
                <a:lnTo>
                  <a:pt x="923925" y="1528763"/>
                </a:lnTo>
                <a:lnTo>
                  <a:pt x="3357563" y="1528763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endParaRPr lang="ru-RU" sz="852" i="1"/>
          </a:p>
        </p:txBody>
      </p:sp>
      <p:cxnSp>
        <p:nvCxnSpPr>
          <p:cNvPr id="6153" name="Прямая соединительная линия 19">
            <a:extLst>
              <a:ext uri="{FF2B5EF4-FFF2-40B4-BE49-F238E27FC236}">
                <a16:creationId xmlns:a16="http://schemas.microsoft.com/office/drawing/2014/main" id="{1CD3ACBB-BBB3-41C3-8C66-DE495D0B6AB4}"/>
              </a:ext>
            </a:extLst>
          </p:cNvPr>
          <p:cNvCxnSpPr>
            <a:cxnSpLocks noChangeShapeType="1"/>
            <a:stCxn id="18" idx="1"/>
          </p:cNvCxnSpPr>
          <p:nvPr/>
        </p:nvCxnSpPr>
        <p:spPr bwMode="auto">
          <a:xfrm flipH="1">
            <a:off x="2460018" y="2296934"/>
            <a:ext cx="297445" cy="422882"/>
          </a:xfrm>
          <a:prstGeom prst="line">
            <a:avLst/>
          </a:prstGeom>
          <a:noFill/>
          <a:ln w="1905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Параллелограмм 13">
            <a:extLst>
              <a:ext uri="{FF2B5EF4-FFF2-40B4-BE49-F238E27FC236}">
                <a16:creationId xmlns:a16="http://schemas.microsoft.com/office/drawing/2014/main" id="{58944DD6-6DB8-4121-8DB7-C804E29C60E5}"/>
              </a:ext>
            </a:extLst>
          </p:cNvPr>
          <p:cNvSpPr/>
          <p:nvPr/>
        </p:nvSpPr>
        <p:spPr bwMode="auto">
          <a:xfrm flipV="1">
            <a:off x="2322562" y="1575855"/>
            <a:ext cx="1584118" cy="718825"/>
          </a:xfrm>
          <a:prstGeom prst="parallelogram">
            <a:avLst>
              <a:gd name="adj" fmla="val 60496"/>
            </a:avLst>
          </a:prstGeom>
          <a:noFill/>
          <a:ln w="12700" cap="flat" cmpd="sng" algn="ctr">
            <a:noFill/>
            <a:prstDash val="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1703" i="1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FC1BE0D-D2E3-4B00-AB3B-6DCAA888123D}"/>
              </a:ext>
            </a:extLst>
          </p:cNvPr>
          <p:cNvSpPr txBox="1"/>
          <p:nvPr/>
        </p:nvSpPr>
        <p:spPr>
          <a:xfrm>
            <a:off x="2333078" y="2674749"/>
            <a:ext cx="155483" cy="3253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514" i="1" dirty="0"/>
              <a:t>А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44FF6B9-1637-4A1C-80EC-BA6876EE27ED}"/>
              </a:ext>
            </a:extLst>
          </p:cNvPr>
          <p:cNvSpPr txBox="1"/>
          <p:nvPr/>
        </p:nvSpPr>
        <p:spPr>
          <a:xfrm>
            <a:off x="3558160" y="2666486"/>
            <a:ext cx="155482" cy="3253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514" i="1" dirty="0"/>
              <a:t>В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55E4BF4-2EE2-4F47-8204-40C4A2335712}"/>
              </a:ext>
            </a:extLst>
          </p:cNvPr>
          <p:cNvSpPr txBox="1"/>
          <p:nvPr/>
        </p:nvSpPr>
        <p:spPr>
          <a:xfrm>
            <a:off x="3851848" y="2248862"/>
            <a:ext cx="155483" cy="3253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514" i="1" dirty="0"/>
              <a:t>С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422544A-FED4-4F9A-86BA-EDC07E0CD2BE}"/>
              </a:ext>
            </a:extLst>
          </p:cNvPr>
          <p:cNvSpPr txBox="1"/>
          <p:nvPr/>
        </p:nvSpPr>
        <p:spPr>
          <a:xfrm>
            <a:off x="1758470" y="1813962"/>
            <a:ext cx="325987" cy="5583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514" i="1" dirty="0"/>
              <a:t>А</a:t>
            </a:r>
            <a:r>
              <a:rPr lang="ru-RU" sz="1514" i="1" baseline="-25000" dirty="0"/>
              <a:t>1</a:t>
            </a:r>
            <a:endParaRPr lang="ru-RU" sz="1514" i="1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A058349-5D78-4352-856D-A6A431149DC6}"/>
              </a:ext>
            </a:extLst>
          </p:cNvPr>
          <p:cNvSpPr txBox="1"/>
          <p:nvPr/>
        </p:nvSpPr>
        <p:spPr>
          <a:xfrm>
            <a:off x="2705635" y="2266889"/>
            <a:ext cx="155483" cy="3253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514" i="1" dirty="0"/>
              <a:t>D</a:t>
            </a:r>
            <a:endParaRPr lang="ru-RU" sz="1514" i="1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1728D93-EDBC-46CC-83B1-D7963FFDFF9A}"/>
              </a:ext>
            </a:extLst>
          </p:cNvPr>
          <p:cNvSpPr txBox="1"/>
          <p:nvPr/>
        </p:nvSpPr>
        <p:spPr>
          <a:xfrm>
            <a:off x="2085208" y="1301696"/>
            <a:ext cx="325236" cy="5583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514" i="1" dirty="0"/>
              <a:t>D</a:t>
            </a:r>
            <a:r>
              <a:rPr lang="ru-RU" sz="1514" i="1" baseline="-25000" dirty="0"/>
              <a:t>1</a:t>
            </a:r>
            <a:endParaRPr lang="ru-RU" sz="1514" i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5D6E065-DD32-415A-A6C0-EAEC6979DFE8}"/>
              </a:ext>
            </a:extLst>
          </p:cNvPr>
          <p:cNvSpPr txBox="1"/>
          <p:nvPr/>
        </p:nvSpPr>
        <p:spPr>
          <a:xfrm>
            <a:off x="3199874" y="1871798"/>
            <a:ext cx="325987" cy="5583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514" i="1" dirty="0"/>
              <a:t>B</a:t>
            </a:r>
            <a:r>
              <a:rPr lang="ru-RU" sz="1514" i="1" baseline="-25000" dirty="0"/>
              <a:t>1</a:t>
            </a:r>
            <a:endParaRPr lang="ru-RU" sz="1514" i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E13A82A-1C62-449E-B2D3-7AE2BCE9159A}"/>
              </a:ext>
            </a:extLst>
          </p:cNvPr>
          <p:cNvSpPr txBox="1"/>
          <p:nvPr/>
        </p:nvSpPr>
        <p:spPr>
          <a:xfrm>
            <a:off x="3383148" y="1319723"/>
            <a:ext cx="325236" cy="5583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514" i="1" dirty="0"/>
              <a:t>C</a:t>
            </a:r>
            <a:r>
              <a:rPr lang="ru-RU" sz="1514" i="1" baseline="-25000" dirty="0"/>
              <a:t>1</a:t>
            </a:r>
            <a:endParaRPr lang="ru-RU" sz="1514" i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BEE1AD9-CA94-496B-B823-AB82A7E343FD}"/>
              </a:ext>
            </a:extLst>
          </p:cNvPr>
          <p:cNvSpPr txBox="1"/>
          <p:nvPr/>
        </p:nvSpPr>
        <p:spPr>
          <a:xfrm>
            <a:off x="1014107" y="702300"/>
            <a:ext cx="3884807" cy="5583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514" i="1" dirty="0"/>
              <a:t>Противоположные грани параллелепипеда параллельны и равны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CE6EA4F-6F2F-46C0-83AE-01FAF07385C7}"/>
              </a:ext>
            </a:extLst>
          </p:cNvPr>
          <p:cNvSpPr txBox="1"/>
          <p:nvPr/>
        </p:nvSpPr>
        <p:spPr>
          <a:xfrm>
            <a:off x="1206500" y="41413"/>
            <a:ext cx="37200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ПАРАЛЛЕЛЕПИПЕД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2A476902-F6E6-4DBC-9839-2A2E2D506E49}"/>
              </a:ext>
            </a:extLst>
          </p:cNvPr>
          <p:cNvSpPr txBox="1"/>
          <p:nvPr/>
        </p:nvSpPr>
        <p:spPr>
          <a:xfrm>
            <a:off x="215900" y="599279"/>
            <a:ext cx="5334000" cy="5291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419" dirty="0">
                <a:latin typeface="Arial" panose="020B0604020202020204" pitchFamily="34" charset="0"/>
                <a:cs typeface="Arial" panose="020B0604020202020204" pitchFamily="34" charset="0"/>
              </a:rPr>
              <a:t>Диагонали параллелепипеда пересекаются в одной точке            и делятся этой точкой пополам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534611F-3B28-4812-8C58-B4A5A67AFC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2118" y="1278301"/>
            <a:ext cx="1762134" cy="10170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173" name="TextBox 2">
            <a:extLst>
              <a:ext uri="{FF2B5EF4-FFF2-40B4-BE49-F238E27FC236}">
                <a16:creationId xmlns:a16="http://schemas.microsoft.com/office/drawing/2014/main" id="{A7825C34-B7B5-40FC-AAA7-76BFC5D0D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2449412"/>
            <a:ext cx="53339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400" b="1" dirty="0">
                <a:latin typeface="Arial" panose="020B0604020202020204" pitchFamily="34" charset="0"/>
              </a:rPr>
              <a:t>Доказательство: </a:t>
            </a:r>
            <a:r>
              <a:rPr lang="ru-RU" altLang="ru-RU" sz="1400" dirty="0">
                <a:latin typeface="Arial" panose="020B0604020202020204" pitchFamily="34" charset="0"/>
              </a:rPr>
              <a:t>если две прямые в пространстве параллельны третьей прямой, то они параллельны.</a:t>
            </a:r>
            <a:endParaRPr lang="ru-RU" altLang="ru-RU" sz="1400" b="1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3E0C7A-89DB-4F17-B826-498CCAADB40E}"/>
              </a:ext>
            </a:extLst>
          </p:cNvPr>
          <p:cNvSpPr txBox="1"/>
          <p:nvPr/>
        </p:nvSpPr>
        <p:spPr>
          <a:xfrm>
            <a:off x="63500" y="41413"/>
            <a:ext cx="5638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СВОЙСТВА ПАРАЛЛЕЛЕПИПЕДА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Box 3">
            <a:extLst>
              <a:ext uri="{FF2B5EF4-FFF2-40B4-BE49-F238E27FC236}">
                <a16:creationId xmlns:a16="http://schemas.microsoft.com/office/drawing/2014/main" id="{E2E648F0-C9A1-44FC-90F2-A419492DA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700" y="638937"/>
            <a:ext cx="5410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dirty="0">
                <a:latin typeface="Arial" panose="020B0604020202020204" pitchFamily="34" charset="0"/>
              </a:rPr>
              <a:t>Квадрат диагонали прямоугольного параллелепипеда равен сумме квадратов трёх его измерений.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3011BD1-C383-4B21-8668-D6E3A269F9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00" y="1172333"/>
            <a:ext cx="1455676" cy="1820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81C6A83-EF20-4722-88A5-715143DA0365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669623" y="1459420"/>
            <a:ext cx="2041362" cy="311756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 sz="852">
                <a:noFill/>
                <a:cs typeface="Arial" charset="0"/>
              </a:rPr>
              <a:t>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D52B9B-CD0E-4F02-9181-8661984D40A7}"/>
              </a:ext>
            </a:extLst>
          </p:cNvPr>
          <p:cNvSpPr txBox="1"/>
          <p:nvPr/>
        </p:nvSpPr>
        <p:spPr>
          <a:xfrm>
            <a:off x="63500" y="41413"/>
            <a:ext cx="5638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СВОЙСТВА ПАРАЛЛЕЛЕПИПЕДА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4">
            <a:extLst>
              <a:ext uri="{FF2B5EF4-FFF2-40B4-BE49-F238E27FC236}">
                <a16:creationId xmlns:a16="http://schemas.microsoft.com/office/drawing/2014/main" id="{AAEF2677-C3D9-45E2-9CFF-B4C323EFC9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442" y="1562414"/>
            <a:ext cx="2248861" cy="1202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2">
            <a:extLst>
              <a:ext uri="{FF2B5EF4-FFF2-40B4-BE49-F238E27FC236}">
                <a16:creationId xmlns:a16="http://schemas.microsoft.com/office/drawing/2014/main" id="{18221C3B-B828-4297-94C2-E9E2CF601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82" y="761433"/>
            <a:ext cx="5486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dirty="0">
                <a:latin typeface="Arial" panose="020B0604020202020204" pitchFamily="34" charset="0"/>
              </a:rPr>
              <a:t>Объём прямоугольного  параллелепипеда  равен произведению трёх его измерений.</a:t>
            </a:r>
          </a:p>
        </p:txBody>
      </p:sp>
      <p:sp>
        <p:nvSpPr>
          <p:cNvPr id="9221" name="TextBox 5">
            <a:extLst>
              <a:ext uri="{FF2B5EF4-FFF2-40B4-BE49-F238E27FC236}">
                <a16:creationId xmlns:a16="http://schemas.microsoft.com/office/drawing/2014/main" id="{83ED90F9-B4EF-4179-AE2D-BC79AB92A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4100" y="1393825"/>
            <a:ext cx="1511259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 dirty="0">
                <a:latin typeface="Arial" panose="020B0604020202020204" pitchFamily="34" charset="0"/>
              </a:rPr>
              <a:t>V=</a:t>
            </a:r>
            <a:r>
              <a:rPr lang="en-US" altLang="ru-RU" sz="2800" b="1" dirty="0" err="1">
                <a:latin typeface="Arial" panose="020B0604020202020204" pitchFamily="34" charset="0"/>
              </a:rPr>
              <a:t>abc</a:t>
            </a:r>
            <a:endParaRPr lang="ru-RU" altLang="ru-RU" sz="2800" b="1" dirty="0">
              <a:latin typeface="Arial" panose="020B0604020202020204" pitchFamily="34" charset="0"/>
            </a:endParaRPr>
          </a:p>
          <a:p>
            <a:pPr eaLnBrk="1" hangingPunct="1"/>
            <a:endParaRPr lang="en-US" altLang="ru-RU" sz="1400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ru-RU" sz="1400" b="1" dirty="0">
                <a:latin typeface="Arial" panose="020B0604020202020204" pitchFamily="34" charset="0"/>
              </a:rPr>
              <a:t>V</a:t>
            </a:r>
            <a:r>
              <a:rPr lang="en-US" altLang="ru-RU" sz="1400" dirty="0">
                <a:latin typeface="Arial" panose="020B0604020202020204" pitchFamily="34" charset="0"/>
              </a:rPr>
              <a:t> </a:t>
            </a:r>
            <a:r>
              <a:rPr lang="ru-RU" altLang="ru-RU" sz="1400" dirty="0">
                <a:latin typeface="Arial" panose="020B0604020202020204" pitchFamily="34" charset="0"/>
              </a:rPr>
              <a:t>-</a:t>
            </a:r>
            <a:r>
              <a:rPr lang="en-US" altLang="ru-RU" sz="1400" dirty="0">
                <a:latin typeface="Arial" panose="020B0604020202020204" pitchFamily="34" charset="0"/>
              </a:rPr>
              <a:t> </a:t>
            </a:r>
            <a:r>
              <a:rPr lang="ru-RU" altLang="ru-RU" sz="1400" dirty="0">
                <a:latin typeface="Arial" panose="020B0604020202020204" pitchFamily="34" charset="0"/>
              </a:rPr>
              <a:t>объём</a:t>
            </a:r>
          </a:p>
          <a:p>
            <a:pPr eaLnBrk="1" hangingPunct="1"/>
            <a:r>
              <a:rPr lang="en-US" altLang="ru-RU" sz="1400" b="1" dirty="0">
                <a:latin typeface="Arial" panose="020B0604020202020204" pitchFamily="34" charset="0"/>
              </a:rPr>
              <a:t>a</a:t>
            </a:r>
            <a:r>
              <a:rPr lang="en-US" altLang="ru-RU" sz="1400" dirty="0">
                <a:latin typeface="Arial" panose="020B0604020202020204" pitchFamily="34" charset="0"/>
              </a:rPr>
              <a:t> </a:t>
            </a:r>
            <a:r>
              <a:rPr lang="ru-RU" altLang="ru-RU" sz="1400" dirty="0">
                <a:latin typeface="Arial" panose="020B0604020202020204" pitchFamily="34" charset="0"/>
              </a:rPr>
              <a:t>- ширина</a:t>
            </a:r>
            <a:r>
              <a:rPr lang="en-US" altLang="ru-RU" sz="1400" dirty="0">
                <a:latin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ru-RU" sz="1400" b="1" dirty="0">
                <a:latin typeface="Arial" panose="020B0604020202020204" pitchFamily="34" charset="0"/>
              </a:rPr>
              <a:t>b</a:t>
            </a:r>
            <a:r>
              <a:rPr lang="en-US" altLang="ru-RU" sz="1400" dirty="0">
                <a:latin typeface="Arial" panose="020B0604020202020204" pitchFamily="34" charset="0"/>
              </a:rPr>
              <a:t> </a:t>
            </a:r>
            <a:r>
              <a:rPr lang="ru-RU" altLang="ru-RU" sz="1400" dirty="0">
                <a:latin typeface="Arial" panose="020B0604020202020204" pitchFamily="34" charset="0"/>
              </a:rPr>
              <a:t>- длина</a:t>
            </a:r>
            <a:endParaRPr lang="en-US" altLang="ru-RU" sz="1400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ru-RU" sz="1400" b="1" dirty="0">
                <a:latin typeface="Arial" panose="020B0604020202020204" pitchFamily="34" charset="0"/>
              </a:rPr>
              <a:t>c</a:t>
            </a:r>
            <a:r>
              <a:rPr lang="en-US" altLang="ru-RU" sz="1400" dirty="0">
                <a:latin typeface="Arial" panose="020B0604020202020204" pitchFamily="34" charset="0"/>
              </a:rPr>
              <a:t> </a:t>
            </a:r>
            <a:r>
              <a:rPr lang="ru-RU" altLang="ru-RU" sz="1400" dirty="0">
                <a:latin typeface="Arial" panose="020B0604020202020204" pitchFamily="34" charset="0"/>
              </a:rPr>
              <a:t>- высота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00CB02-113B-4075-A4B5-F9C672B6509F}"/>
              </a:ext>
            </a:extLst>
          </p:cNvPr>
          <p:cNvSpPr txBox="1"/>
          <p:nvPr/>
        </p:nvSpPr>
        <p:spPr>
          <a:xfrm>
            <a:off x="14782" y="94821"/>
            <a:ext cx="5638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СВОЙСТВА ПАРАЛЛЕЛЕПИПЕДА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Box 2">
            <a:extLst>
              <a:ext uri="{FF2B5EF4-FFF2-40B4-BE49-F238E27FC236}">
                <a16:creationId xmlns:a16="http://schemas.microsoft.com/office/drawing/2014/main" id="{BCFB1554-33D7-4078-A4DC-EB945E3C3B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700" y="619548"/>
            <a:ext cx="45928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dirty="0">
                <a:latin typeface="Arial" panose="020B0604020202020204" pitchFamily="34" charset="0"/>
              </a:rPr>
              <a:t>Объём прямоугольного параллелепипеда равен произведению площади основания на высоту.</a:t>
            </a:r>
          </a:p>
        </p:txBody>
      </p:sp>
      <p:pic>
        <p:nvPicPr>
          <p:cNvPr id="10244" name="Рисунок 3">
            <a:extLst>
              <a:ext uri="{FF2B5EF4-FFF2-40B4-BE49-F238E27FC236}">
                <a16:creationId xmlns:a16="http://schemas.microsoft.com/office/drawing/2014/main" id="{8A6A8234-B992-4D2F-8EB9-EC1D5E941A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00" y="1402400"/>
            <a:ext cx="1157480" cy="1442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Box 4">
            <a:extLst>
              <a:ext uri="{FF2B5EF4-FFF2-40B4-BE49-F238E27FC236}">
                <a16:creationId xmlns:a16="http://schemas.microsoft.com/office/drawing/2014/main" id="{30896482-E6AD-4D91-A313-97D49AF9E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2900" y="1317625"/>
            <a:ext cx="16637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000" b="1" dirty="0">
                <a:latin typeface="Arial" panose="020B0604020202020204" pitchFamily="34" charset="0"/>
              </a:rPr>
              <a:t>V=</a:t>
            </a:r>
            <a:r>
              <a:rPr lang="en-US" altLang="ru-RU" sz="2000" b="1" dirty="0" err="1">
                <a:latin typeface="Arial" panose="020B0604020202020204" pitchFamily="34" charset="0"/>
              </a:rPr>
              <a:t>Sh</a:t>
            </a:r>
            <a:endParaRPr lang="ru-RU" altLang="ru-RU" sz="2000" b="1" dirty="0">
              <a:latin typeface="Arial" panose="020B0604020202020204" pitchFamily="34" charset="0"/>
            </a:endParaRPr>
          </a:p>
        </p:txBody>
      </p:sp>
      <p:sp>
        <p:nvSpPr>
          <p:cNvPr id="10246" name="TextBox 5">
            <a:extLst>
              <a:ext uri="{FF2B5EF4-FFF2-40B4-BE49-F238E27FC236}">
                <a16:creationId xmlns:a16="http://schemas.microsoft.com/office/drawing/2014/main" id="{78F1E3B7-C937-4DEB-8BB0-2B6D6843B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8100" y="1927225"/>
            <a:ext cx="1676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1600" b="1" dirty="0">
                <a:latin typeface="Arial" panose="020B0604020202020204" pitchFamily="34" charset="0"/>
              </a:rPr>
              <a:t>V </a:t>
            </a:r>
            <a:r>
              <a:rPr lang="en-US" altLang="ru-RU" sz="1600" dirty="0">
                <a:latin typeface="Arial" panose="020B0604020202020204" pitchFamily="34" charset="0"/>
              </a:rPr>
              <a:t>– </a:t>
            </a:r>
            <a:r>
              <a:rPr lang="ru-RU" altLang="ru-RU" sz="1600" dirty="0">
                <a:latin typeface="Arial" panose="020B0604020202020204" pitchFamily="34" charset="0"/>
              </a:rPr>
              <a:t>объём</a:t>
            </a:r>
          </a:p>
          <a:p>
            <a:pPr marL="360363" indent="-360363" eaLnBrk="1" hangingPunct="1"/>
            <a:r>
              <a:rPr lang="en-US" altLang="ru-RU" sz="1600" b="1" dirty="0">
                <a:latin typeface="Arial" panose="020B0604020202020204" pitchFamily="34" charset="0"/>
              </a:rPr>
              <a:t>S</a:t>
            </a:r>
            <a:r>
              <a:rPr lang="ru-RU" altLang="ru-RU" sz="1600" b="1" dirty="0">
                <a:latin typeface="Arial" panose="020B0604020202020204" pitchFamily="34" charset="0"/>
              </a:rPr>
              <a:t> </a:t>
            </a:r>
            <a:r>
              <a:rPr lang="ru-RU" altLang="ru-RU" sz="1600" dirty="0">
                <a:latin typeface="Arial" panose="020B0604020202020204" pitchFamily="34" charset="0"/>
              </a:rPr>
              <a:t>– площадь основания</a:t>
            </a:r>
          </a:p>
          <a:p>
            <a:pPr eaLnBrk="1" hangingPunct="1"/>
            <a:r>
              <a:rPr lang="en-US" altLang="ru-RU" sz="1600" b="1" dirty="0">
                <a:latin typeface="Arial" panose="020B0604020202020204" pitchFamily="34" charset="0"/>
              </a:rPr>
              <a:t>h</a:t>
            </a:r>
            <a:r>
              <a:rPr lang="ru-RU" altLang="ru-RU" sz="1600" b="1" dirty="0">
                <a:latin typeface="Arial" panose="020B0604020202020204" pitchFamily="34" charset="0"/>
              </a:rPr>
              <a:t> </a:t>
            </a:r>
            <a:r>
              <a:rPr lang="ru-RU" altLang="ru-RU" sz="1600" dirty="0">
                <a:latin typeface="Arial" panose="020B0604020202020204" pitchFamily="34" charset="0"/>
              </a:rPr>
              <a:t>– высота  </a:t>
            </a:r>
            <a:endParaRPr lang="ru-RU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331F08-4E45-4D21-9816-A498CBCEB283}"/>
              </a:ext>
            </a:extLst>
          </p:cNvPr>
          <p:cNvSpPr txBox="1"/>
          <p:nvPr/>
        </p:nvSpPr>
        <p:spPr>
          <a:xfrm>
            <a:off x="63500" y="22225"/>
            <a:ext cx="5638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СВОЙСТВА ПАРАЛЛЕЛЕПИПЕДА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32EA6A5F-093A-4ABC-96E4-A90335FAA503}"/>
              </a:ext>
            </a:extLst>
          </p:cNvPr>
          <p:cNvSpPr txBox="1"/>
          <p:nvPr/>
        </p:nvSpPr>
        <p:spPr>
          <a:xfrm>
            <a:off x="215900" y="715820"/>
            <a:ext cx="533399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Если боковые рёбра параллелепипеда перпендикулярны плоскости основания, то такой параллелепипед называется </a:t>
            </a:r>
            <a:r>
              <a:rPr lang="ru-RU" sz="1400" dirty="0">
                <a:solidFill>
                  <a:srgbClr val="AC00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прямым</a:t>
            </a:r>
          </a:p>
        </p:txBody>
      </p:sp>
      <p:grpSp>
        <p:nvGrpSpPr>
          <p:cNvPr id="11268" name="Группа 66">
            <a:extLst>
              <a:ext uri="{FF2B5EF4-FFF2-40B4-BE49-F238E27FC236}">
                <a16:creationId xmlns:a16="http://schemas.microsoft.com/office/drawing/2014/main" id="{EEAF46A5-314C-45CA-8658-252CC843213C}"/>
              </a:ext>
            </a:extLst>
          </p:cNvPr>
          <p:cNvGrpSpPr>
            <a:grpSpLocks/>
          </p:cNvGrpSpPr>
          <p:nvPr/>
        </p:nvGrpSpPr>
        <p:grpSpPr bwMode="auto">
          <a:xfrm>
            <a:off x="1834333" y="1309958"/>
            <a:ext cx="2097135" cy="1627792"/>
            <a:chOff x="2318266" y="3023490"/>
            <a:chExt cx="4432168" cy="3439258"/>
          </a:xfrm>
        </p:grpSpPr>
        <p:sp>
          <p:nvSpPr>
            <p:cNvPr id="65" name="Полилиния 64">
              <a:extLst>
                <a:ext uri="{FF2B5EF4-FFF2-40B4-BE49-F238E27FC236}">
                  <a16:creationId xmlns:a16="http://schemas.microsoft.com/office/drawing/2014/main" id="{B05DA49D-825A-4F9F-A420-DF66C39E5412}"/>
                </a:ext>
              </a:extLst>
            </p:cNvPr>
            <p:cNvSpPr/>
            <p:nvPr/>
          </p:nvSpPr>
          <p:spPr bwMode="auto">
            <a:xfrm>
              <a:off x="5605913" y="5362304"/>
              <a:ext cx="173831" cy="303302"/>
            </a:xfrm>
            <a:custGeom>
              <a:avLst/>
              <a:gdLst>
                <a:gd name="connsiteX0" fmla="*/ 0 w 169682"/>
                <a:gd name="connsiteY0" fmla="*/ 179110 h 367646"/>
                <a:gd name="connsiteX1" fmla="*/ 169682 w 169682"/>
                <a:gd name="connsiteY1" fmla="*/ 0 h 367646"/>
                <a:gd name="connsiteX2" fmla="*/ 169682 w 169682"/>
                <a:gd name="connsiteY2" fmla="*/ 367646 h 3676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9682" h="367646">
                  <a:moveTo>
                    <a:pt x="0" y="179110"/>
                  </a:moveTo>
                  <a:lnTo>
                    <a:pt x="169682" y="0"/>
                  </a:lnTo>
                  <a:lnTo>
                    <a:pt x="169682" y="367646"/>
                  </a:lnTo>
                </a:path>
              </a:pathLst>
            </a:custGeom>
            <a:grpFill/>
            <a:ln w="12700" cap="flat" cmpd="sng" algn="ctr">
              <a:solidFill>
                <a:srgbClr val="FF0A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ru-RU" sz="852"/>
            </a:p>
          </p:txBody>
        </p:sp>
        <p:sp>
          <p:nvSpPr>
            <p:cNvPr id="66" name="Прямоугольник 65">
              <a:extLst>
                <a:ext uri="{FF2B5EF4-FFF2-40B4-BE49-F238E27FC236}">
                  <a16:creationId xmlns:a16="http://schemas.microsoft.com/office/drawing/2014/main" id="{16B467F5-9FC2-495D-8D7D-55C2FE8B5598}"/>
                </a:ext>
              </a:extLst>
            </p:cNvPr>
            <p:cNvSpPr/>
            <p:nvPr/>
          </p:nvSpPr>
          <p:spPr bwMode="auto">
            <a:xfrm>
              <a:off x="5291587" y="5514704"/>
              <a:ext cx="311943" cy="337058"/>
            </a:xfrm>
            <a:prstGeom prst="rect">
              <a:avLst/>
            </a:prstGeom>
            <a:grpFill/>
            <a:ln w="12700" cap="flat" cmpd="sng" algn="ctr">
              <a:solidFill>
                <a:srgbClr val="FF0A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>
                <a:defRPr/>
              </a:pPr>
              <a:endParaRPr lang="ru-RU" sz="852"/>
            </a:p>
          </p:txBody>
        </p:sp>
        <p:grpSp>
          <p:nvGrpSpPr>
            <p:cNvPr id="3" name="Группа 53">
              <a:extLst>
                <a:ext uri="{FF2B5EF4-FFF2-40B4-BE49-F238E27FC236}">
                  <a16:creationId xmlns:a16="http://schemas.microsoft.com/office/drawing/2014/main" id="{B6A94A09-7605-4817-A667-156677CE026B}"/>
                </a:ext>
              </a:extLst>
            </p:cNvPr>
            <p:cNvGrpSpPr/>
            <p:nvPr/>
          </p:nvGrpSpPr>
          <p:grpSpPr>
            <a:xfrm>
              <a:off x="2861810" y="3617536"/>
              <a:ext cx="3425869" cy="2232248"/>
              <a:chOff x="2861810" y="3617536"/>
              <a:chExt cx="3425869" cy="2232248"/>
            </a:xfrm>
            <a:noFill/>
          </p:grpSpPr>
          <p:sp>
            <p:nvSpPr>
              <p:cNvPr id="43" name="Куб 42">
                <a:extLst>
                  <a:ext uri="{FF2B5EF4-FFF2-40B4-BE49-F238E27FC236}">
                    <a16:creationId xmlns:a16="http://schemas.microsoft.com/office/drawing/2014/main" id="{24591CFD-337A-477D-B2E7-7190282304C0}"/>
                  </a:ext>
                </a:extLst>
              </p:cNvPr>
              <p:cNvSpPr/>
              <p:nvPr/>
            </p:nvSpPr>
            <p:spPr bwMode="auto">
              <a:xfrm>
                <a:off x="2861810" y="3617536"/>
                <a:ext cx="3420380" cy="2232248"/>
              </a:xfrm>
              <a:prstGeom prst="cube">
                <a:avLst>
                  <a:gd name="adj" fmla="val 30490"/>
                </a:avLst>
              </a:prstGeom>
              <a:grpFill/>
              <a:ln w="1905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1703">
                  <a:latin typeface="Times New Roman" pitchFamily="18" charset="0"/>
                </a:endParaRPr>
              </a:p>
            </p:txBody>
          </p:sp>
          <p:sp>
            <p:nvSpPr>
              <p:cNvPr id="50" name="Полилиния 49">
                <a:extLst>
                  <a:ext uri="{FF2B5EF4-FFF2-40B4-BE49-F238E27FC236}">
                    <a16:creationId xmlns:a16="http://schemas.microsoft.com/office/drawing/2014/main" id="{8D922346-1EDC-4E5C-8219-FB470C016403}"/>
                  </a:ext>
                </a:extLst>
              </p:cNvPr>
              <p:cNvSpPr/>
              <p:nvPr/>
            </p:nvSpPr>
            <p:spPr bwMode="auto">
              <a:xfrm>
                <a:off x="3557589" y="3619893"/>
                <a:ext cx="2730090" cy="1542657"/>
              </a:xfrm>
              <a:custGeom>
                <a:avLst/>
                <a:gdLst>
                  <a:gd name="connsiteX0" fmla="*/ 0 w 2667785"/>
                  <a:gd name="connsiteY0" fmla="*/ 0 h 1583703"/>
                  <a:gd name="connsiteX1" fmla="*/ 0 w 2667785"/>
                  <a:gd name="connsiteY1" fmla="*/ 1583703 h 1583703"/>
                  <a:gd name="connsiteX2" fmla="*/ 2667785 w 2667785"/>
                  <a:gd name="connsiteY2" fmla="*/ 1583703 h 15837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667785" h="1583703">
                    <a:moveTo>
                      <a:pt x="0" y="0"/>
                    </a:moveTo>
                    <a:lnTo>
                      <a:pt x="0" y="1583703"/>
                    </a:lnTo>
                    <a:lnTo>
                      <a:pt x="2667785" y="1583703"/>
                    </a:lnTo>
                  </a:path>
                </a:pathLst>
              </a:custGeom>
              <a:grpFill/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 sz="852" i="1"/>
              </a:p>
            </p:txBody>
          </p:sp>
          <p:cxnSp>
            <p:nvCxnSpPr>
              <p:cNvPr id="52" name="Прямая соединительная линия 51">
                <a:extLst>
                  <a:ext uri="{FF2B5EF4-FFF2-40B4-BE49-F238E27FC236}">
                    <a16:creationId xmlns:a16="http://schemas.microsoft.com/office/drawing/2014/main" id="{B4883E9C-8221-4351-B21C-3FF265578DE9}"/>
                  </a:ext>
                </a:extLst>
              </p:cNvPr>
              <p:cNvCxnSpPr>
                <a:stCxn id="50" idx="1"/>
              </p:cNvCxnSpPr>
              <p:nvPr/>
            </p:nvCxnSpPr>
            <p:spPr bwMode="auto">
              <a:xfrm flipH="1">
                <a:off x="2871788" y="5162550"/>
                <a:ext cx="685801" cy="685800"/>
              </a:xfrm>
              <a:prstGeom prst="line">
                <a:avLst/>
              </a:prstGeom>
              <a:grpFill/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DDE1BFD-5DD1-4354-AC11-42A6782756B5}"/>
                </a:ext>
              </a:extLst>
            </p:cNvPr>
            <p:cNvSpPr txBox="1"/>
            <p:nvPr/>
          </p:nvSpPr>
          <p:spPr>
            <a:xfrm>
              <a:off x="2599246" y="5775347"/>
              <a:ext cx="328602" cy="68740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1514" i="1" dirty="0"/>
                <a:t>А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B2EFEFE9-E5D4-42D2-9B8E-4FC77B4D3919}"/>
                </a:ext>
              </a:extLst>
            </p:cNvPr>
            <p:cNvSpPr txBox="1"/>
            <p:nvPr/>
          </p:nvSpPr>
          <p:spPr>
            <a:xfrm>
              <a:off x="5424910" y="5757889"/>
              <a:ext cx="328602" cy="68740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1514" i="1" dirty="0"/>
                <a:t>В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4E3E9FD8-83A7-4972-AF57-B959CE76D2F1}"/>
                </a:ext>
              </a:extLst>
            </p:cNvPr>
            <p:cNvSpPr txBox="1"/>
            <p:nvPr/>
          </p:nvSpPr>
          <p:spPr>
            <a:xfrm>
              <a:off x="6091641" y="5073892"/>
              <a:ext cx="328602" cy="68740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1514" i="1" dirty="0"/>
                <a:t>С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669899D1-020F-4302-A000-83D293C07495}"/>
                </a:ext>
              </a:extLst>
            </p:cNvPr>
            <p:cNvSpPr txBox="1"/>
            <p:nvPr/>
          </p:nvSpPr>
          <p:spPr>
            <a:xfrm>
              <a:off x="2318266" y="3994733"/>
              <a:ext cx="687369" cy="117971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1514" i="1" dirty="0"/>
                <a:t>А</a:t>
              </a:r>
              <a:r>
                <a:rPr lang="ru-RU" sz="1514" i="1" baseline="-25000" dirty="0"/>
                <a:t>1</a:t>
              </a:r>
              <a:endParaRPr lang="ru-RU" sz="1514" i="1" dirty="0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6297DDA6-2F54-4E2A-93BE-8518CBCE5CD7}"/>
                </a:ext>
              </a:extLst>
            </p:cNvPr>
            <p:cNvSpPr txBox="1"/>
            <p:nvPr/>
          </p:nvSpPr>
          <p:spPr>
            <a:xfrm>
              <a:off x="3461231" y="5045326"/>
              <a:ext cx="328604" cy="68740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514" i="1" dirty="0"/>
                <a:t>D</a:t>
              </a:r>
              <a:endParaRPr lang="ru-RU" sz="1514" i="1" dirty="0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228C5FC9-7C60-43FA-8466-CDFDAE2C3C00}"/>
                </a:ext>
              </a:extLst>
            </p:cNvPr>
            <p:cNvSpPr txBox="1"/>
            <p:nvPr/>
          </p:nvSpPr>
          <p:spPr>
            <a:xfrm>
              <a:off x="3016745" y="3023490"/>
              <a:ext cx="688954" cy="117971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514" i="1" dirty="0"/>
                <a:t>D</a:t>
              </a:r>
              <a:r>
                <a:rPr lang="ru-RU" sz="1514" i="1" baseline="-25000" dirty="0"/>
                <a:t>1</a:t>
              </a:r>
              <a:endParaRPr lang="ru-RU" sz="1514" i="1" dirty="0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EC7A68BA-87C8-468E-B1B9-0C220B68CF92}"/>
                </a:ext>
              </a:extLst>
            </p:cNvPr>
            <p:cNvSpPr txBox="1"/>
            <p:nvPr/>
          </p:nvSpPr>
          <p:spPr>
            <a:xfrm>
              <a:off x="5563019" y="4078845"/>
              <a:ext cx="687369" cy="117971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514" i="1" dirty="0"/>
                <a:t>B</a:t>
              </a:r>
              <a:r>
                <a:rPr lang="ru-RU" sz="1514" i="1" baseline="-25000" dirty="0"/>
                <a:t>1</a:t>
              </a:r>
              <a:endParaRPr lang="ru-RU" sz="1514" i="1" dirty="0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DC59A00E-D994-4B24-BA43-5885170D6978}"/>
                </a:ext>
              </a:extLst>
            </p:cNvPr>
            <p:cNvSpPr txBox="1"/>
            <p:nvPr/>
          </p:nvSpPr>
          <p:spPr>
            <a:xfrm>
              <a:off x="6063067" y="3061578"/>
              <a:ext cx="687367" cy="117971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514" i="1" dirty="0"/>
                <a:t>C</a:t>
              </a:r>
              <a:r>
                <a:rPr lang="ru-RU" sz="1514" i="1" baseline="-25000" dirty="0"/>
                <a:t>1</a:t>
              </a:r>
              <a:endParaRPr lang="ru-RU" sz="1514" i="1" dirty="0"/>
            </a:p>
          </p:txBody>
        </p:sp>
      </p:grp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F3551884-DC21-427C-99B4-16A123F3B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2436" y="2813627"/>
            <a:ext cx="2960926" cy="296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325" dirty="0">
                <a:solidFill>
                  <a:srgbClr val="40458C"/>
                </a:solidFill>
                <a:latin typeface="Arial" panose="020B0604020202020204" pitchFamily="34" charset="0"/>
              </a:rPr>
              <a:t>боковые грани – прямоугольники </a:t>
            </a:r>
            <a:endParaRPr lang="ru-RU" altLang="ru-RU" sz="1135" dirty="0">
              <a:latin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954504D-E38D-4DEB-9D08-17B69E201067}"/>
              </a:ext>
            </a:extLst>
          </p:cNvPr>
          <p:cNvSpPr txBox="1"/>
          <p:nvPr/>
        </p:nvSpPr>
        <p:spPr>
          <a:xfrm>
            <a:off x="215900" y="41413"/>
            <a:ext cx="5486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ПРЯМОЙ ПАРАЛЛЕЛЕПИПЕД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ee05566dd218d344d9a5652679250b1818178a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6736</TotalTime>
  <Words>510</Words>
  <Application>Microsoft Macintosh PowerPoint</Application>
  <PresentationFormat>Произвольный</PresentationFormat>
  <Paragraphs>154</Paragraphs>
  <Slides>20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9" baseType="lpstr">
      <vt:lpstr>Arial</vt:lpstr>
      <vt:lpstr>Calibri</vt:lpstr>
      <vt:lpstr>Cambria</vt:lpstr>
      <vt:lpstr>PT Sans</vt:lpstr>
      <vt:lpstr>Tahoma</vt:lpstr>
      <vt:lpstr>Times New Roman</vt:lpstr>
      <vt:lpstr>Office Theme</vt:lpstr>
      <vt:lpstr>1_Office Theme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РЕШЕНИЕ ЗАДАЧ</vt:lpstr>
      <vt:lpstr>РЕШЕНИЕ ЗАДАЧ</vt:lpstr>
      <vt:lpstr>РЕШЕНИЕ ЗАДАЧ</vt:lpstr>
      <vt:lpstr>РЕШЕНИЕ ЗАДАЧ</vt:lpstr>
      <vt:lpstr>ЗАДАНИЕ ДЛЯ САМОСТОЯТЕЛЬНОГО РЕШЕНИЯ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Закирова Ф.М</dc:creator>
  <cp:lastModifiedBy>Rano7kh@icloud.com</cp:lastModifiedBy>
  <cp:revision>665</cp:revision>
  <dcterms:created xsi:type="dcterms:W3CDTF">2020-04-13T08:05:16Z</dcterms:created>
  <dcterms:modified xsi:type="dcterms:W3CDTF">2021-02-25T01:43:16Z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