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9" r:id="rId3"/>
    <p:sldId id="293" r:id="rId4"/>
    <p:sldId id="282" r:id="rId5"/>
    <p:sldId id="294" r:id="rId6"/>
    <p:sldId id="295" r:id="rId7"/>
    <p:sldId id="296" r:id="rId8"/>
    <p:sldId id="297" r:id="rId9"/>
    <p:sldId id="298" r:id="rId10"/>
    <p:sldId id="299" r:id="rId11"/>
    <p:sldId id="276" r:id="rId12"/>
  </p:sldIdLst>
  <p:sldSz cx="9144000" cy="5143500" type="screen16x9"/>
  <p:notesSz cx="6858000" cy="9144000"/>
  <p:custDataLst>
    <p:tags r:id="rId14"/>
  </p:custData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6"/>
  </p:normalViewPr>
  <p:slideViewPr>
    <p:cSldViewPr snapToGrid="0">
      <p:cViewPr varScale="1">
        <p:scale>
          <a:sx n="65" d="100"/>
          <a:sy n="65" d="100"/>
        </p:scale>
        <p:origin x="75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4088" y="1984921"/>
            <a:ext cx="5707350" cy="259998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900"/>
              </a:spcAft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ТЕМА</a:t>
            </a:r>
            <a:r>
              <a:rPr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29189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68922" y="2017639"/>
            <a:ext cx="537116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200290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200290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22632" y="479141"/>
            <a:ext cx="2002906" cy="579408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ru-RU" sz="5400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68923" y="3238221"/>
            <a:ext cx="537116" cy="13455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xmlns="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82" y="855514"/>
            <a:ext cx="8666018" cy="11618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4.57.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 параллельном проектировании может ли быть проекция квадратом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а) квадратом; г) прямоугольником;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трапецией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97" y="2048252"/>
            <a:ext cx="8928587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266700" algn="just"/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45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квадрат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параллелен плоскости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то его проекция квадрат.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44450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две противоположные стороны квадрата параллельны плоскости, то его проекцией будет прямоугольник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07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2800" b="1" kern="0" dirty="0"/>
              <a:t>ЗАДАНИЯ ДЛЯ САМОСТОЯТЕЛЬНОГО РЕШЕНИЯ 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149" y="1286431"/>
            <a:ext cx="879516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4.58,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2" y="2280379"/>
            <a:ext cx="4100344" cy="26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130" y="880795"/>
                <a:ext cx="8728364" cy="393184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>
                  <a:spcAft>
                    <a:spcPts val="338"/>
                  </a:spcAft>
                </a:pP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4.38.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Плоскости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Прямые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плоскости </a:t>
                </a:r>
                <a14:m>
                  <m:oMath xmlns:m="http://schemas.openxmlformats.org/officeDocument/2006/math"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а прямые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плоскости</a:t>
                </a:r>
                <a14:m>
                  <m:oMath xmlns:m="http://schemas.openxmlformats.org/officeDocument/2006/math">
                    <m:r>
                      <a:rPr lang="ru-RU" sz="21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1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Какие из следующих утверждений верны?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338"/>
                  </a:spcAft>
                </a:pPr>
                <a:r>
                  <a:rPr lang="ru-RU" sz="2100" dirty="0">
                    <a:cs typeface="Arial" panose="020B0604020202020204" pitchFamily="34" charset="0"/>
                  </a:rPr>
                  <a:t>      </a:t>
                </a:r>
                <a:r>
                  <a:rPr lang="en-US" sz="2100" dirty="0">
                    <a:cs typeface="Arial" panose="020B060402020202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7)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Aft>
                    <a:spcPts val="338"/>
                  </a:spcAft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8)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||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ru-RU" sz="21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верно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30" y="880795"/>
                <a:ext cx="8728364" cy="3931846"/>
              </a:xfrm>
              <a:prstGeom prst="rect">
                <a:avLst/>
              </a:prstGeom>
              <a:blipFill>
                <a:blip r:embed="rId2"/>
                <a:stretch>
                  <a:fillRect l="-1017" t="-1290" b="-2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4597311" y="1891146"/>
            <a:ext cx="3501737" cy="1309255"/>
          </a:xfrm>
          <a:prstGeom prst="parallelogram">
            <a:avLst>
              <a:gd name="adj" fmla="val 77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566651" y="1891145"/>
                <a:ext cx="356508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67" y="2521527"/>
                <a:ext cx="471603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5164282" y="2070040"/>
            <a:ext cx="1828800" cy="7874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538246" y="1865168"/>
                <a:ext cx="335220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661" y="2486891"/>
                <a:ext cx="442557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5725391" y="2222959"/>
            <a:ext cx="1267691" cy="6605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829215" y="2545772"/>
                <a:ext cx="329769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620" y="3394363"/>
                <a:ext cx="43697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араллелограмм 19"/>
          <p:cNvSpPr/>
          <p:nvPr/>
        </p:nvSpPr>
        <p:spPr>
          <a:xfrm>
            <a:off x="4711612" y="3408222"/>
            <a:ext cx="3501737" cy="1309255"/>
          </a:xfrm>
          <a:prstGeom prst="parallelogram">
            <a:avLst>
              <a:gd name="adj" fmla="val 7738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680950" y="3408222"/>
                <a:ext cx="358110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9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67" y="4544296"/>
                <a:ext cx="473206" cy="477054"/>
              </a:xfrm>
              <a:prstGeom prst="rect">
                <a:avLst/>
              </a:prstGeom>
              <a:blipFill>
                <a:blip r:embed="rId6"/>
                <a:stretch>
                  <a:fillRect l="-3846" r="-2564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/>
          <p:nvPr/>
        </p:nvCxnSpPr>
        <p:spPr>
          <a:xfrm flipV="1">
            <a:off x="5361709" y="4062851"/>
            <a:ext cx="2133819" cy="14546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255796" y="3757687"/>
                <a:ext cx="312970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395" y="5010249"/>
                <a:ext cx="414472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единительная линия 23"/>
          <p:cNvCxnSpPr/>
          <p:nvPr/>
        </p:nvCxnSpPr>
        <p:spPr>
          <a:xfrm>
            <a:off x="5839692" y="3740037"/>
            <a:ext cx="508489" cy="84232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292626" y="4299572"/>
                <a:ext cx="341824" cy="361637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167" y="5732763"/>
                <a:ext cx="452945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330" y="893617"/>
            <a:ext cx="8925791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4.39.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Укажите три рисунка, на которых изображены две пересекающиеся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плоскости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660" t="29261" r="12414" b="36648"/>
          <a:stretch/>
        </p:blipFill>
        <p:spPr>
          <a:xfrm>
            <a:off x="2772640" y="1602384"/>
            <a:ext cx="5652655" cy="1870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383" t="29450" r="32112" b="42141"/>
          <a:stretch/>
        </p:blipFill>
        <p:spPr>
          <a:xfrm>
            <a:off x="230332" y="3443832"/>
            <a:ext cx="3855028" cy="155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8641" y="3692236"/>
            <a:ext cx="336665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B, </a:t>
            </a:r>
            <a:r>
              <a:rPr lang="en-US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60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207163"/>
            <a:ext cx="89285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663" y="953373"/>
            <a:ext cx="8682737" cy="39010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Параллельным проектированием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пространственной фигуры в плоскости называется такое отображение, при котором каждая точка фигуры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переносится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плоскость по прямым, параллельным заданному направлению проектирования.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Параллельное проектирование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сравнить с тенью некоторого предмета на стене, созданного с помощью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лучей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света. </a:t>
            </a:r>
          </a:p>
          <a:p>
            <a:pPr algn="just"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Таким образом, при параллельном проектировании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берётся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некоторая фигура и плоскость, называемая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плоскостью проектирования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также выбирается 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проектирования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т.е. некоторая прямая. Эта прямая проектирования должна пересекаться с плоскостью проектирования. </a:t>
            </a:r>
          </a:p>
          <a:p>
            <a:pPr algn="just">
              <a:spcAft>
                <a:spcPts val="600"/>
              </a:spcAft>
            </a:pPr>
            <a:endParaRPr lang="ru-RU" sz="2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124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7426" y="852050"/>
                <a:ext cx="8841065" cy="163634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Предположим, что заданы произвольная плоскость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прямая проектирования </a:t>
                </a:r>
                <a:r>
                  <a:rPr lang="e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также точка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лежащая ни в плоскости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прямой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рис.1а).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точку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проведём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прямую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параллельную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прямой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 плоскости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эта прямая пересекает плоскость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рис.1б).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6" y="852050"/>
                <a:ext cx="8841065" cy="1636345"/>
              </a:xfrm>
              <a:prstGeom prst="rect">
                <a:avLst/>
              </a:prstGeom>
              <a:blipFill rotWithShape="0">
                <a:blip r:embed="rId2"/>
                <a:stretch>
                  <a:fillRect l="-965" t="-2612" r="-1723" b="-4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023" t="33807" r="8153" b="36269"/>
          <a:stretch/>
        </p:blipFill>
        <p:spPr>
          <a:xfrm>
            <a:off x="1650423" y="2655758"/>
            <a:ext cx="6130636" cy="16417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7427" y="4261421"/>
                <a:ext cx="8849858" cy="71301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Найденная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" sz="2000" i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0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называется </a:t>
                </a:r>
                <a:r>
                  <a:rPr lang="ru-RU" sz="2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параллельной </a:t>
                </a:r>
                <a:r>
                  <a:rPr lang="ru-RU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проекцией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точки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плоскость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" y="4261421"/>
                <a:ext cx="8849858" cy="713016"/>
              </a:xfrm>
              <a:prstGeom prst="rect">
                <a:avLst/>
              </a:prstGeom>
              <a:blipFill rotWithShape="0">
                <a:blip r:embed="rId5"/>
                <a:stretch>
                  <a:fillRect l="-964" t="-5983" b="-16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18697" y="169063"/>
            <a:ext cx="8928588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8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608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653" y="840795"/>
            <a:ext cx="892858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Докажем следующие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свойства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Проекции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прямолинейных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отрезков фигуры также являются отрезками.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949" t="47254" r="10388" b="18656"/>
          <a:stretch/>
        </p:blipFill>
        <p:spPr>
          <a:xfrm>
            <a:off x="5152159" y="2088205"/>
            <a:ext cx="3699164" cy="2762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92677" y="1982840"/>
                <a:ext cx="4779818" cy="233140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indent="361950"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Действительно, все прямые, проектирующие точки отрезка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𝑪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плоскости,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пересекающей плоскость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Произвольная точка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отрезка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переносится в точку </a:t>
                </a:r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отрезка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indent="361950" algn="just">
                  <a:lnSpc>
                    <a:spcPct val="150000"/>
                  </a:lnSpc>
                </a:pPr>
                <a:endParaRPr lang="ru-RU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77" y="1982840"/>
                <a:ext cx="4779818" cy="2331407"/>
              </a:xfrm>
              <a:prstGeom prst="rect">
                <a:avLst/>
              </a:prstGeom>
              <a:blipFill rotWithShape="0">
                <a:blip r:embed="rId4"/>
                <a:stretch>
                  <a:fillRect l="-1786" t="-1567" r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68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991" y="1020155"/>
            <a:ext cx="8808294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Проекции параллельных отрезков фигуры также параллельные отрезки.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950" t="33996" r="9856" b="31156"/>
          <a:stretch/>
        </p:blipFill>
        <p:spPr>
          <a:xfrm>
            <a:off x="5110595" y="2034886"/>
            <a:ext cx="3771900" cy="28212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61505" y="2207436"/>
                <a:ext cx="4779818" cy="191590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indent="361950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𝑩𝑫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параллельные отрезки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некоторой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фигуры. Их проекции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также отрезки, так как они получились при пересечении плоскости </a:t>
                </a:r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двух параллельных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плоскостей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05" y="2207436"/>
                <a:ext cx="4779818" cy="1915909"/>
              </a:xfrm>
              <a:prstGeom prst="rect">
                <a:avLst/>
              </a:prstGeom>
              <a:blipFill rotWithShape="0">
                <a:blip r:embed="rId4"/>
                <a:stretch>
                  <a:fillRect l="-1786" t="-1911" r="-3189" b="-5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7960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ПАРАЛЛЕЛЬНАЯ ПРОЕКЦИЯ В ПРОСТРАНСТВЕ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991" y="905855"/>
            <a:ext cx="8808294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Свойство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Отношение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отрезков, лежащих на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прямой или 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на параллельных прямых, равно отношению длин их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проекций.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417" t="37974" r="8898" b="27178"/>
          <a:stretch/>
        </p:blipFill>
        <p:spPr>
          <a:xfrm>
            <a:off x="5324475" y="2347479"/>
            <a:ext cx="3685385" cy="26081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38990" y="2098974"/>
                <a:ext cx="5152160" cy="2954655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Действительно, прямые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и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лежат в плоскости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Через точку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отрезке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проведём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прямую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параллельную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Полученные треугольники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𝑩𝑨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𝑩𝑪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подобны. Из подобия треугольников и равенств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получим искомое отношение: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361950" algn="ctr"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90" y="2098974"/>
                <a:ext cx="5152160" cy="2954655"/>
              </a:xfrm>
              <a:prstGeom prst="rect">
                <a:avLst/>
              </a:prstGeom>
              <a:blipFill rotWithShape="0">
                <a:blip r:embed="rId4"/>
                <a:stretch>
                  <a:fillRect l="-1657" t="-1237" r="-2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471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69063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ru-RU" sz="3000" b="1" dirty="0">
                <a:solidFill>
                  <a:schemeClr val="bg1"/>
                </a:solidFill>
                <a:latin typeface="Arial"/>
                <a:cs typeface="Arial"/>
              </a:rPr>
              <a:t>РЕШЕНИЕ ЗАДАЧ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82" y="914400"/>
            <a:ext cx="8666018" cy="11618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4.56.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При параллельном проектировании может ли быть проекция а) отрезком; б)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точкой?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520" y="1934750"/>
            <a:ext cx="7686542" cy="20697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en-US" sz="2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Если отрезок не перпендикулярен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плоскости,              то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его проекция будет отрезком. </a:t>
            </a:r>
          </a:p>
          <a:p>
            <a:pPr marL="514350" indent="-514350">
              <a:buAutoNum type="alphaLcParenR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Если отрезок перпендикулярен плоскости,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то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его проекция будет точкой </a:t>
            </a:r>
          </a:p>
        </p:txBody>
      </p:sp>
    </p:spTree>
    <p:extLst>
      <p:ext uri="{BB962C8B-B14F-4D97-AF65-F5344CB8AC3E}">
        <p14:creationId xmlns:p14="http://schemas.microsoft.com/office/powerpoint/2010/main" val="1103277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6a6e749a7a63b6104c926c5e5802433fc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426</Words>
  <Application>Microsoft Office PowerPoint</Application>
  <PresentationFormat>Экран (16:9)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108</cp:revision>
  <dcterms:created xsi:type="dcterms:W3CDTF">2021-01-07T07:05:37Z</dcterms:created>
  <dcterms:modified xsi:type="dcterms:W3CDTF">2021-01-20T10:56:59Z</dcterms:modified>
</cp:coreProperties>
</file>