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1381" r:id="rId2"/>
    <p:sldId id="1554" r:id="rId3"/>
    <p:sldId id="1553" r:id="rId4"/>
    <p:sldId id="1555" r:id="rId5"/>
    <p:sldId id="1556" r:id="rId6"/>
    <p:sldId id="1557" r:id="rId7"/>
    <p:sldId id="1558" r:id="rId8"/>
    <p:sldId id="1560" r:id="rId9"/>
    <p:sldId id="1561" r:id="rId10"/>
    <p:sldId id="1562" r:id="rId11"/>
    <p:sldId id="1563" r:id="rId12"/>
    <p:sldId id="1536" r:id="rId13"/>
  </p:sldIdLst>
  <p:sldSz cx="9144000" cy="5143500" type="screen16x9"/>
  <p:notesSz cx="5765800" cy="3244850"/>
  <p:custDataLst>
    <p:tags r:id="rId15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1" autoAdjust="0"/>
    <p:restoredTop sz="94618" autoAdjust="0"/>
  </p:normalViewPr>
  <p:slideViewPr>
    <p:cSldViewPr>
      <p:cViewPr varScale="1">
        <p:scale>
          <a:sx n="65" d="100"/>
          <a:sy n="65" d="100"/>
        </p:scale>
        <p:origin x="806" y="53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0.png"/><Relationship Id="rId4" Type="http://schemas.openxmlformats.org/officeDocument/2006/relationships/image" Target="../media/image2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3532" y="-666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29397" y="2319476"/>
            <a:ext cx="6010434" cy="1489107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ВЗАИМНОЕ РАСПОЛОЖЕНИЕ ПЛОСКОСТЕЙ В</a:t>
            </a:r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ПРОСТРАНСТВЕ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2319476"/>
            <a:ext cx="545553" cy="15343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588224" y="361576"/>
            <a:ext cx="1915005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588224" y="361576"/>
            <a:ext cx="1915005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594947" y="480082"/>
            <a:ext cx="1948356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10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ГЕОМЕТРИЯ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xmlns="" id="{7327FCA0-AD07-3D49-8705-439D297BCF58}"/>
              </a:ext>
            </a:extLst>
          </p:cNvPr>
          <p:cNvSpPr/>
          <p:nvPr/>
        </p:nvSpPr>
        <p:spPr>
          <a:xfrm>
            <a:off x="7000147" y="2158673"/>
            <a:ext cx="1837429" cy="2310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5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46A917B8-D015-E34E-A852-A214A8CF8C72}"/>
              </a:ext>
            </a:extLst>
          </p:cNvPr>
          <p:cNvSpPr/>
          <p:nvPr/>
        </p:nvSpPr>
        <p:spPr>
          <a:xfrm>
            <a:off x="416127" y="210895"/>
            <a:ext cx="932000" cy="98500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6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420" y="843557"/>
            <a:ext cx="8795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E0352D-466E-B543-80EC-B53AD88FF68E}"/>
              </a:ext>
            </a:extLst>
          </p:cNvPr>
          <p:cNvSpPr txBox="1"/>
          <p:nvPr/>
        </p:nvSpPr>
        <p:spPr>
          <a:xfrm>
            <a:off x="4379976" y="502920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A02DF2-6F79-6B4E-BCA3-02ED5602B244}"/>
              </a:ext>
            </a:extLst>
          </p:cNvPr>
          <p:cNvSpPr txBox="1"/>
          <p:nvPr/>
        </p:nvSpPr>
        <p:spPr>
          <a:xfrm>
            <a:off x="4361688" y="301752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2CFFBA7-6495-6A43-871B-38D17E17A026}"/>
                  </a:ext>
                </a:extLst>
              </p:cNvPr>
              <p:cNvSpPr txBox="1"/>
              <p:nvPr/>
            </p:nvSpPr>
            <p:spPr>
              <a:xfrm>
                <a:off x="251520" y="941381"/>
                <a:ext cx="8703156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/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-середина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середина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Значит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средняя линия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𝐴𝐶𝐷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Следовательно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endParaRPr lang="e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середина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середина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Значит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𝑈𝑉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средняя линия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Следовательно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𝑈𝑉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endParaRPr lang="e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𝑈𝑉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ru-R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значит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𝑈𝑉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:endParaRPr lang="ru-RU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𝑀𝑉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𝑁𝑈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𝑈𝑉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значит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𝑀𝑁𝑈𝑉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параллелограмм </a:t>
                </a:r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:endParaRPr lang="ru-RU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CFFBA7-6495-6A43-871B-38D17E17A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41381"/>
                <a:ext cx="8703156" cy="4524315"/>
              </a:xfrm>
              <a:prstGeom prst="rect">
                <a:avLst/>
              </a:prstGeom>
              <a:blipFill>
                <a:blip r:embed="rId2"/>
                <a:stretch>
                  <a:fillRect l="-1019" t="-83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3ABEBC07-F20C-7F41-B252-7D4379475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5"/>
          <a:stretch/>
        </p:blipFill>
        <p:spPr bwMode="auto">
          <a:xfrm>
            <a:off x="6342438" y="1192965"/>
            <a:ext cx="2534212" cy="275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9356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6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420" y="843557"/>
            <a:ext cx="8795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E0352D-466E-B543-80EC-B53AD88FF68E}"/>
              </a:ext>
            </a:extLst>
          </p:cNvPr>
          <p:cNvSpPr txBox="1"/>
          <p:nvPr/>
        </p:nvSpPr>
        <p:spPr>
          <a:xfrm>
            <a:off x="4379976" y="502920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A02DF2-6F79-6B4E-BCA3-02ED5602B244}"/>
              </a:ext>
            </a:extLst>
          </p:cNvPr>
          <p:cNvSpPr txBox="1"/>
          <p:nvPr/>
        </p:nvSpPr>
        <p:spPr>
          <a:xfrm>
            <a:off x="4361688" y="301752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2CFFBA7-6495-6A43-871B-38D17E17A026}"/>
                  </a:ext>
                </a:extLst>
              </p:cNvPr>
              <p:cNvSpPr txBox="1"/>
              <p:nvPr/>
            </p:nvSpPr>
            <p:spPr>
              <a:xfrm>
                <a:off x="251520" y="941381"/>
                <a:ext cx="8703156" cy="3007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dirty="0" smtClean="0">
                          <a:latin typeface="Cambria Math" panose="02040503050406030204" pitchFamily="18" charset="0"/>
                        </a:rPr>
                        <m:t>3) </m:t>
                      </m:r>
                      <m:r>
                        <a:rPr lang="ru-RU" sz="2400" i="1" dirty="0" smtClean="0">
                          <a:latin typeface="Cambria Math" panose="02040503050406030204" pitchFamily="18" charset="0"/>
                        </a:rPr>
                        <m:t>﻿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𝑀𝑉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𝑁𝑈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" i="1" dirty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" i="1" dirty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0=1</m:t>
                      </m:r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см</m:t>
                          </m:r>
                        </m:e>
                      </m:d>
                      <m:r>
                        <a:rPr lang="ru-RU" i="1" dirty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fontAlgn="base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" i="1" dirty="0" smtClean="0">
                          <a:latin typeface="Cambria Math" panose="02040503050406030204" pitchFamily="18" charset="0"/>
                        </a:rPr>
                        <m:t>𝑀𝑁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𝑈𝑉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" i="1" dirty="0">
                          <a:latin typeface="Cambria Math" panose="02040503050406030204" pitchFamily="18" charset="0"/>
                        </a:rPr>
                        <m:t>​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𝐶𝐷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" i="1" dirty="0">
                          <a:latin typeface="Cambria Math" panose="02040503050406030204" pitchFamily="18" charset="0"/>
                        </a:rPr>
                        <m:t>​⋅</m:t>
                      </m:r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i="1" dirty="0">
                          <a:latin typeface="Cambria Math" panose="02040503050406030204" pitchFamily="18" charset="0"/>
                        </a:rPr>
                        <m:t>см);</m:t>
                      </m:r>
                      <m:r>
                        <a:rPr lang="ru-RU" i="1" dirty="0">
                          <a:latin typeface="Cambria Math" panose="02040503050406030204" pitchFamily="18" charset="0"/>
                        </a:rPr>
                        <m:t>﻿</m:t>
                      </m:r>
                    </m:oMath>
                  </m:oMathPara>
                </a14:m>
                <a:endParaRPr lang="ru-RU" dirty="0"/>
              </a:p>
              <a:p>
                <a:pPr fontAlgn="base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dirty="0" smtClean="0">
                          <a:latin typeface="Cambria Math" panose="02040503050406030204" pitchFamily="18" charset="0"/>
                        </a:rPr>
                        <m:t>﻿</m:t>
                      </m:r>
                      <m:sSub>
                        <m:sSubPr>
                          <m:ctrlPr>
                            <a:rPr lang="ru-RU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" i="1" dirty="0">
                              <a:latin typeface="Cambria Math" panose="02040503050406030204" pitchFamily="18" charset="0"/>
                            </a:rPr>
                            <m:t>𝑀𝑁𝐾𝑉</m:t>
                          </m:r>
                        </m:sub>
                      </m:sSub>
                      <m:r>
                        <a:rPr lang="en" i="1" dirty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𝑀𝑁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𝑁𝑈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)⋅2=(15+20)⋅2=70(см).</m:t>
                      </m:r>
                    </m:oMath>
                  </m:oMathPara>
                </a14:m>
                <a:endParaRPr lang="en-US" dirty="0"/>
              </a:p>
              <a:p>
                <a:pPr fontAlgn="base"/>
                <a:endParaRPr lang="ru-RU" b="1" i="1" dirty="0" smtClean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fontAlgn="base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ru-RU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Ответ</m:t>
                      </m:r>
                      <m:r>
                        <a:rPr lang="ru-RU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ru-RU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ru-RU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ru-RU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см</m:t>
                      </m:r>
                    </m:oMath>
                  </m:oMathPara>
                </a14:m>
                <a:endParaRPr lang="ru-RU" b="1" dirty="0">
                  <a:solidFill>
                    <a:schemeClr val="accent1">
                      <a:lumMod val="75000"/>
                    </a:schemeClr>
                  </a:solidFill>
                  <a:effectLst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2CFFBA7-6495-6A43-871B-38D17E17A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41381"/>
                <a:ext cx="8703156" cy="30074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7920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56" y="2139702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320" y="915566"/>
            <a:ext cx="879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Выполнить задания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4.38, </a:t>
            </a: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4.39 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</a:t>
            </a:r>
          </a:p>
        </p:txBody>
      </p:sp>
    </p:spTree>
    <p:extLst>
      <p:ext uri="{BB962C8B-B14F-4D97-AF65-F5344CB8AC3E}">
        <p14:creationId xmlns:p14="http://schemas.microsoft.com/office/powerpoint/2010/main" val="11731433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ПРОВЕРКА САМОСТОЯТЕЛЬНОЙ РАБОТЫ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420" y="843557"/>
            <a:ext cx="8795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E0352D-466E-B543-80EC-B53AD88FF68E}"/>
              </a:ext>
            </a:extLst>
          </p:cNvPr>
          <p:cNvSpPr txBox="1"/>
          <p:nvPr/>
        </p:nvSpPr>
        <p:spPr>
          <a:xfrm>
            <a:off x="4379976" y="502920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A02DF2-6F79-6B4E-BCA3-02ED5602B244}"/>
              </a:ext>
            </a:extLst>
          </p:cNvPr>
          <p:cNvSpPr txBox="1"/>
          <p:nvPr/>
        </p:nvSpPr>
        <p:spPr>
          <a:xfrm>
            <a:off x="4361688" y="301752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2CFFBA7-6495-6A43-871B-38D17E17A026}"/>
                  </a:ext>
                </a:extLst>
              </p:cNvPr>
              <p:cNvSpPr txBox="1"/>
              <p:nvPr/>
            </p:nvSpPr>
            <p:spPr>
              <a:xfrm>
                <a:off x="169468" y="1177378"/>
                <a:ext cx="870315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4.28. 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Плоскость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пересекает стороны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треугольника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 точках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Если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=3:1,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=12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endParaRPr lang="ru-RU" sz="24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 найдите длину отрезка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CFFBA7-6495-6A43-871B-38D17E17A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68" y="1177378"/>
                <a:ext cx="8703156" cy="2308324"/>
              </a:xfrm>
              <a:prstGeom prst="rect">
                <a:avLst/>
              </a:prstGeom>
              <a:blipFill>
                <a:blip r:embed="rId2"/>
                <a:stretch>
                  <a:fillRect l="-1166" t="-218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xmlns="" id="{4BEA3142-1309-C54D-B7A0-CB0420B80E08}"/>
              </a:ext>
            </a:extLst>
          </p:cNvPr>
          <p:cNvSpPr/>
          <p:nvPr/>
        </p:nvSpPr>
        <p:spPr>
          <a:xfrm>
            <a:off x="6012160" y="3485702"/>
            <a:ext cx="2448272" cy="635982"/>
          </a:xfrm>
          <a:prstGeom prst="parallelogram">
            <a:avLst>
              <a:gd name="adj" fmla="val 7924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3" name="Трапеция 12">
            <a:extLst>
              <a:ext uri="{FF2B5EF4-FFF2-40B4-BE49-F238E27FC236}">
                <a16:creationId xmlns:a16="http://schemas.microsoft.com/office/drawing/2014/main" xmlns="" id="{F88BF792-E74F-9443-B929-583FEE7D9021}"/>
              </a:ext>
            </a:extLst>
          </p:cNvPr>
          <p:cNvSpPr/>
          <p:nvPr/>
        </p:nvSpPr>
        <p:spPr>
          <a:xfrm rot="21058242">
            <a:off x="6875362" y="3796927"/>
            <a:ext cx="936104" cy="798661"/>
          </a:xfrm>
          <a:prstGeom prst="trapezoid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Треугольник 13">
            <a:extLst>
              <a:ext uri="{FF2B5EF4-FFF2-40B4-BE49-F238E27FC236}">
                <a16:creationId xmlns:a16="http://schemas.microsoft.com/office/drawing/2014/main" xmlns="" id="{FA231BC8-55C3-6C41-8416-DCED9FF14EEE}"/>
              </a:ext>
            </a:extLst>
          </p:cNvPr>
          <p:cNvSpPr/>
          <p:nvPr/>
        </p:nvSpPr>
        <p:spPr>
          <a:xfrm rot="10209624" flipV="1">
            <a:off x="6917389" y="3021943"/>
            <a:ext cx="564140" cy="780366"/>
          </a:xfrm>
          <a:prstGeom prst="triangl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ACE1A610-06FB-2342-85F9-414EB32E85BC}"/>
                  </a:ext>
                </a:extLst>
              </p:cNvPr>
              <p:cNvSpPr txBox="1"/>
              <p:nvPr/>
            </p:nvSpPr>
            <p:spPr>
              <a:xfrm>
                <a:off x="6176844" y="3800294"/>
                <a:ext cx="1977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none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x-none" sz="1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CE1A610-06FB-2342-85F9-414EB32E8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844" y="3800294"/>
                <a:ext cx="197746" cy="276999"/>
              </a:xfrm>
              <a:prstGeom prst="rect">
                <a:avLst/>
              </a:prstGeom>
              <a:blipFill>
                <a:blip r:embed="rId3"/>
                <a:stretch>
                  <a:fillRect l="-17647" r="-1176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="" id="{2AD2AAE6-FC88-4F4A-B436-7A331EEA3CB6}"/>
                  </a:ext>
                </a:extLst>
              </p:cNvPr>
              <p:cNvSpPr/>
              <p:nvPr/>
            </p:nvSpPr>
            <p:spPr>
              <a:xfrm>
                <a:off x="6966358" y="2623502"/>
                <a:ext cx="4521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2AD2AAE6-FC88-4F4A-B436-7A331EEA3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358" y="2623502"/>
                <a:ext cx="4521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8B152FA9-18CA-994F-956A-4B6ED7B1B2CA}"/>
                  </a:ext>
                </a:extLst>
              </p:cNvPr>
              <p:cNvSpPr/>
              <p:nvPr/>
            </p:nvSpPr>
            <p:spPr>
              <a:xfrm>
                <a:off x="6561561" y="4407241"/>
                <a:ext cx="4638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8B152FA9-18CA-994F-956A-4B6ED7B1B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561" y="4407241"/>
                <a:ext cx="46384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xmlns="" id="{A16D2A23-DE3A-3F4E-BDBC-2DA9CAA58964}"/>
                  </a:ext>
                </a:extLst>
              </p:cNvPr>
              <p:cNvSpPr/>
              <p:nvPr/>
            </p:nvSpPr>
            <p:spPr>
              <a:xfrm>
                <a:off x="7831737" y="4266364"/>
                <a:ext cx="4514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A16D2A23-DE3A-3F4E-BDBC-2DA9CAA589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737" y="4266364"/>
                <a:ext cx="45146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40791645-4F27-3848-870F-7D2944E2AA00}"/>
                  </a:ext>
                </a:extLst>
              </p:cNvPr>
              <p:cNvSpPr/>
              <p:nvPr/>
            </p:nvSpPr>
            <p:spPr>
              <a:xfrm>
                <a:off x="6560443" y="3504457"/>
                <a:ext cx="5935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x-none" sz="2400" dirty="0"/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40791645-4F27-3848-870F-7D2944E2AA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443" y="3504457"/>
                <a:ext cx="593560" cy="461665"/>
              </a:xfrm>
              <a:prstGeom prst="rect">
                <a:avLst/>
              </a:prstGeom>
              <a:blipFill>
                <a:blip r:embed="rId7"/>
                <a:stretch>
                  <a:fillRect l="-208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xmlns="" id="{D7BCFB1C-140E-8E4D-AF98-BC1542502E1E}"/>
                  </a:ext>
                </a:extLst>
              </p:cNvPr>
              <p:cNvSpPr/>
              <p:nvPr/>
            </p:nvSpPr>
            <p:spPr>
              <a:xfrm>
                <a:off x="7470825" y="3415074"/>
                <a:ext cx="5554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D7BCFB1C-140E-8E4D-AF98-BC1542502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25" y="3415074"/>
                <a:ext cx="555408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828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ПРОВЕРКА САМОСТОЯТЕЛЬНОЙ РАБОТЫ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420" y="843557"/>
            <a:ext cx="8795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E0352D-466E-B543-80EC-B53AD88FF68E}"/>
              </a:ext>
            </a:extLst>
          </p:cNvPr>
          <p:cNvSpPr txBox="1"/>
          <p:nvPr/>
        </p:nvSpPr>
        <p:spPr>
          <a:xfrm>
            <a:off x="4379976" y="502920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A02DF2-6F79-6B4E-BCA3-02ED5602B244}"/>
              </a:ext>
            </a:extLst>
          </p:cNvPr>
          <p:cNvSpPr txBox="1"/>
          <p:nvPr/>
        </p:nvSpPr>
        <p:spPr>
          <a:xfrm>
            <a:off x="4361688" y="301752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2CFFBA7-6495-6A43-871B-38D17E17A026}"/>
                  </a:ext>
                </a:extLst>
              </p:cNvPr>
              <p:cNvSpPr txBox="1"/>
              <p:nvPr/>
            </p:nvSpPr>
            <p:spPr>
              <a:xfrm>
                <a:off x="174420" y="949723"/>
                <a:ext cx="8703156" cy="3963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коэффициент пропорциональности. 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Тогда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x-none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∼∆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( по признаку подобия)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en-US" sz="2400" i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4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(см)</a:t>
                </a:r>
                <a:endParaRPr lang="en-US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𝑩𝑪</m:t>
                    </m:r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ru-RU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</m:oMath>
                </a14:m>
                <a:r>
                  <a:rPr lang="ru-RU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см</a:t>
                </a:r>
                <a:endParaRPr lang="en-US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2CFFBA7-6495-6A43-871B-38D17E17A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949723"/>
                <a:ext cx="8703156" cy="3963906"/>
              </a:xfrm>
              <a:prstGeom prst="rect">
                <a:avLst/>
              </a:prstGeom>
              <a:blipFill rotWithShape="0">
                <a:blip r:embed="rId2"/>
                <a:stretch>
                  <a:fillRect l="-1121" t="-1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xmlns="" id="{4BEA3142-1309-C54D-B7A0-CB0420B80E08}"/>
              </a:ext>
            </a:extLst>
          </p:cNvPr>
          <p:cNvSpPr/>
          <p:nvPr/>
        </p:nvSpPr>
        <p:spPr>
          <a:xfrm>
            <a:off x="5508104" y="3303921"/>
            <a:ext cx="2448272" cy="635982"/>
          </a:xfrm>
          <a:prstGeom prst="parallelogram">
            <a:avLst>
              <a:gd name="adj" fmla="val 7924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3" name="Трапеция 12">
            <a:extLst>
              <a:ext uri="{FF2B5EF4-FFF2-40B4-BE49-F238E27FC236}">
                <a16:creationId xmlns:a16="http://schemas.microsoft.com/office/drawing/2014/main" xmlns="" id="{F88BF792-E74F-9443-B929-583FEE7D9021}"/>
              </a:ext>
            </a:extLst>
          </p:cNvPr>
          <p:cNvSpPr/>
          <p:nvPr/>
        </p:nvSpPr>
        <p:spPr>
          <a:xfrm rot="550560" flipV="1">
            <a:off x="6456620" y="2784506"/>
            <a:ext cx="936104" cy="798661"/>
          </a:xfrm>
          <a:prstGeom prst="trapezoid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Треугольник 13">
            <a:extLst>
              <a:ext uri="{FF2B5EF4-FFF2-40B4-BE49-F238E27FC236}">
                <a16:creationId xmlns:a16="http://schemas.microsoft.com/office/drawing/2014/main" xmlns="" id="{FA231BC8-55C3-6C41-8416-DCED9FF14EEE}"/>
              </a:ext>
            </a:extLst>
          </p:cNvPr>
          <p:cNvSpPr/>
          <p:nvPr/>
        </p:nvSpPr>
        <p:spPr>
          <a:xfrm rot="11390376">
            <a:off x="6507651" y="3565047"/>
            <a:ext cx="576064" cy="792089"/>
          </a:xfrm>
          <a:prstGeom prst="triangl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ACE1A610-06FB-2342-85F9-414EB32E85BC}"/>
                  </a:ext>
                </a:extLst>
              </p:cNvPr>
              <p:cNvSpPr txBox="1"/>
              <p:nvPr/>
            </p:nvSpPr>
            <p:spPr>
              <a:xfrm>
                <a:off x="5672788" y="3618513"/>
                <a:ext cx="1977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none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x-none" sz="1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CE1A610-06FB-2342-85F9-414EB32E8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788" y="3618513"/>
                <a:ext cx="197746" cy="276999"/>
              </a:xfrm>
              <a:prstGeom prst="rect">
                <a:avLst/>
              </a:prstGeom>
              <a:blipFill>
                <a:blip r:embed="rId3"/>
                <a:stretch>
                  <a:fillRect l="-11765" r="-1176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="" id="{2AD2AAE6-FC88-4F4A-B436-7A331EEA3CB6}"/>
                  </a:ext>
                </a:extLst>
              </p:cNvPr>
              <p:cNvSpPr/>
              <p:nvPr/>
            </p:nvSpPr>
            <p:spPr>
              <a:xfrm>
                <a:off x="6444207" y="4279309"/>
                <a:ext cx="4521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2AD2AAE6-FC88-4F4A-B436-7A331EEA3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7" y="4279309"/>
                <a:ext cx="4521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8B152FA9-18CA-994F-956A-4B6ED7B1B2CA}"/>
                  </a:ext>
                </a:extLst>
              </p:cNvPr>
              <p:cNvSpPr/>
              <p:nvPr/>
            </p:nvSpPr>
            <p:spPr>
              <a:xfrm>
                <a:off x="6247256" y="2337901"/>
                <a:ext cx="4638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8B152FA9-18CA-994F-956A-4B6ED7B1B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256" y="2337901"/>
                <a:ext cx="46384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xmlns="" id="{A16D2A23-DE3A-3F4E-BDBC-2DA9CAA58964}"/>
                  </a:ext>
                </a:extLst>
              </p:cNvPr>
              <p:cNvSpPr/>
              <p:nvPr/>
            </p:nvSpPr>
            <p:spPr>
              <a:xfrm>
                <a:off x="7342869" y="2502850"/>
                <a:ext cx="4514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A16D2A23-DE3A-3F4E-BDBC-2DA9CAA589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869" y="2502850"/>
                <a:ext cx="45146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40791645-4F27-3848-870F-7D2944E2AA00}"/>
                  </a:ext>
                </a:extLst>
              </p:cNvPr>
              <p:cNvSpPr/>
              <p:nvPr/>
            </p:nvSpPr>
            <p:spPr>
              <a:xfrm>
                <a:off x="6147427" y="3254870"/>
                <a:ext cx="5935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x-none" sz="2400" dirty="0"/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40791645-4F27-3848-870F-7D2944E2AA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427" y="3254870"/>
                <a:ext cx="593560" cy="461665"/>
              </a:xfrm>
              <a:prstGeom prst="rect">
                <a:avLst/>
              </a:prstGeom>
              <a:blipFill>
                <a:blip r:embed="rId7"/>
                <a:stretch>
                  <a:fillRect l="-2083" b="-270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xmlns="" id="{D7BCFB1C-140E-8E4D-AF98-BC1542502E1E}"/>
                  </a:ext>
                </a:extLst>
              </p:cNvPr>
              <p:cNvSpPr/>
              <p:nvPr/>
            </p:nvSpPr>
            <p:spPr>
              <a:xfrm>
                <a:off x="7071483" y="3470914"/>
                <a:ext cx="5554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D7BCFB1C-140E-8E4D-AF98-BC1542502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483" y="3470914"/>
                <a:ext cx="555408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xmlns="" id="{2E2399B7-3044-C943-9C4D-AB02FADB648C}"/>
                  </a:ext>
                </a:extLst>
              </p:cNvPr>
              <p:cNvSpPr/>
              <p:nvPr/>
            </p:nvSpPr>
            <p:spPr>
              <a:xfrm>
                <a:off x="6147427" y="3807978"/>
                <a:ext cx="6024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</m:oMath>
                  </m:oMathPara>
                </a14:m>
                <a:endParaRPr lang="x-none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2E2399B7-3044-C943-9C4D-AB02FADB6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427" y="3807978"/>
                <a:ext cx="60247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xmlns="" id="{DB3C9EA2-7632-6F43-A098-4D1D717DBBC7}"/>
                  </a:ext>
                </a:extLst>
              </p:cNvPr>
              <p:cNvSpPr/>
              <p:nvPr/>
            </p:nvSpPr>
            <p:spPr>
              <a:xfrm>
                <a:off x="6050257" y="2850302"/>
                <a:ext cx="432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</m:oMath>
                  </m:oMathPara>
                </a14:m>
                <a:endParaRPr lang="x-none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DB3C9EA2-7632-6F43-A098-4D1D717DBB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257" y="2850302"/>
                <a:ext cx="43255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0266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56610" y="103295"/>
            <a:ext cx="897961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400" b="1" kern="0" dirty="0"/>
              <a:t>ВЗАИМНОЕ РАСПОЛОЖЕНИЕ ПЛОСКОСТЕЙ </a:t>
            </a:r>
            <a:endParaRPr lang="en-US" sz="2400" b="1" kern="0" dirty="0"/>
          </a:p>
          <a:p>
            <a:pPr algn="ctr" defTabSz="914400"/>
            <a:r>
              <a:rPr lang="ru-RU" sz="2400" b="1" kern="0" dirty="0"/>
              <a:t>В ПРОСТРАНСТВЕ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420" y="843557"/>
            <a:ext cx="8795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E0352D-466E-B543-80EC-B53AD88FF68E}"/>
              </a:ext>
            </a:extLst>
          </p:cNvPr>
          <p:cNvSpPr txBox="1"/>
          <p:nvPr/>
        </p:nvSpPr>
        <p:spPr>
          <a:xfrm>
            <a:off x="4379976" y="502920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A02DF2-6F79-6B4E-BCA3-02ED5602B244}"/>
              </a:ext>
            </a:extLst>
          </p:cNvPr>
          <p:cNvSpPr txBox="1"/>
          <p:nvPr/>
        </p:nvSpPr>
        <p:spPr>
          <a:xfrm>
            <a:off x="4361688" y="301752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2CFFBA7-6495-6A43-871B-38D17E17A026}"/>
              </a:ext>
            </a:extLst>
          </p:cNvPr>
          <p:cNvSpPr txBox="1"/>
          <p:nvPr/>
        </p:nvSpPr>
        <p:spPr>
          <a:xfrm>
            <a:off x="174420" y="1289833"/>
            <a:ext cx="8703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Теорема 7.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Если две пересекающиеся прямые одной плоскости соответственно параллельны двум прямым другой плоскости, то эти плоскости параллельны.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ECAB6EA-9879-254C-B79D-DC0E23C1A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280" y="2859493"/>
            <a:ext cx="3592704" cy="194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659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56610" y="103295"/>
            <a:ext cx="897961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400" b="1" kern="0" dirty="0"/>
              <a:t>ВЗАИМНОЕ РАСПОЛОЖЕНИЕ ПЛОСКОСТЕЙ </a:t>
            </a:r>
            <a:endParaRPr lang="en-US" sz="2400" b="1" kern="0" dirty="0"/>
          </a:p>
          <a:p>
            <a:pPr algn="ctr" defTabSz="914400"/>
            <a:r>
              <a:rPr lang="ru-RU" sz="2400" b="1" kern="0" dirty="0"/>
              <a:t>В ПРОСТРАНСТВЕ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420" y="843557"/>
            <a:ext cx="8795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E0352D-466E-B543-80EC-B53AD88FF68E}"/>
              </a:ext>
            </a:extLst>
          </p:cNvPr>
          <p:cNvSpPr txBox="1"/>
          <p:nvPr/>
        </p:nvSpPr>
        <p:spPr>
          <a:xfrm>
            <a:off x="4379976" y="502920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A02DF2-6F79-6B4E-BCA3-02ED5602B244}"/>
              </a:ext>
            </a:extLst>
          </p:cNvPr>
          <p:cNvSpPr txBox="1"/>
          <p:nvPr/>
        </p:nvSpPr>
        <p:spPr>
          <a:xfrm>
            <a:off x="4361688" y="301752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2CFFBA7-6495-6A43-871B-38D17E17A026}"/>
              </a:ext>
            </a:extLst>
          </p:cNvPr>
          <p:cNvSpPr txBox="1"/>
          <p:nvPr/>
        </p:nvSpPr>
        <p:spPr>
          <a:xfrm>
            <a:off x="174420" y="1289833"/>
            <a:ext cx="8703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Теорема 8.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Прямые пересечения двух плоскостей с третьей взаимно параллельны.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A836E3F-7A4F-D244-8CD8-59A657360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2143644"/>
            <a:ext cx="2790056" cy="280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376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56610" y="103295"/>
            <a:ext cx="897961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400" b="1" kern="0" dirty="0"/>
              <a:t>ВЗАИМНОЕ РАСПОЛОЖЕНИЕ ПЛОСКОСТЕЙ </a:t>
            </a:r>
            <a:endParaRPr lang="en-US" sz="2400" b="1" kern="0" dirty="0"/>
          </a:p>
          <a:p>
            <a:pPr algn="ctr" defTabSz="914400"/>
            <a:r>
              <a:rPr lang="ru-RU" sz="2400" b="1" kern="0" dirty="0"/>
              <a:t>В ПРОСТРАНСТВЕ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420" y="843557"/>
            <a:ext cx="8795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E0352D-466E-B543-80EC-B53AD88FF68E}"/>
              </a:ext>
            </a:extLst>
          </p:cNvPr>
          <p:cNvSpPr txBox="1"/>
          <p:nvPr/>
        </p:nvSpPr>
        <p:spPr>
          <a:xfrm>
            <a:off x="4379976" y="502920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A02DF2-6F79-6B4E-BCA3-02ED5602B244}"/>
              </a:ext>
            </a:extLst>
          </p:cNvPr>
          <p:cNvSpPr txBox="1"/>
          <p:nvPr/>
        </p:nvSpPr>
        <p:spPr>
          <a:xfrm>
            <a:off x="4361688" y="301752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2CFFBA7-6495-6A43-871B-38D17E17A026}"/>
              </a:ext>
            </a:extLst>
          </p:cNvPr>
          <p:cNvSpPr txBox="1"/>
          <p:nvPr/>
        </p:nvSpPr>
        <p:spPr>
          <a:xfrm>
            <a:off x="174420" y="1135944"/>
            <a:ext cx="8703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Теорема 9.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Через точку вне данной плоскости можно провести плоскость, параллельную данной и притом только одну.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3D65D16-E198-6D43-A836-A8F87EBE4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325461"/>
            <a:ext cx="2633464" cy="271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4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56610" y="103295"/>
            <a:ext cx="897961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400" b="1" kern="0" dirty="0"/>
              <a:t>ВЗАИМНОЕ РАСПОЛОЖЕНИЕ ПЛОСКОСТЕЙ </a:t>
            </a:r>
            <a:endParaRPr lang="en-US" sz="2400" b="1" kern="0" dirty="0"/>
          </a:p>
          <a:p>
            <a:pPr algn="ctr" defTabSz="914400"/>
            <a:r>
              <a:rPr lang="ru-RU" sz="2400" b="1" kern="0" dirty="0"/>
              <a:t>В ПРОСТРАНСТВЕ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420" y="843557"/>
            <a:ext cx="8795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E0352D-466E-B543-80EC-B53AD88FF68E}"/>
              </a:ext>
            </a:extLst>
          </p:cNvPr>
          <p:cNvSpPr txBox="1"/>
          <p:nvPr/>
        </p:nvSpPr>
        <p:spPr>
          <a:xfrm>
            <a:off x="4379976" y="502920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A02DF2-6F79-6B4E-BCA3-02ED5602B244}"/>
              </a:ext>
            </a:extLst>
          </p:cNvPr>
          <p:cNvSpPr txBox="1"/>
          <p:nvPr/>
        </p:nvSpPr>
        <p:spPr>
          <a:xfrm>
            <a:off x="4361688" y="301752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2CFFBA7-6495-6A43-871B-38D17E17A026}"/>
              </a:ext>
            </a:extLst>
          </p:cNvPr>
          <p:cNvSpPr txBox="1"/>
          <p:nvPr/>
        </p:nvSpPr>
        <p:spPr>
          <a:xfrm>
            <a:off x="174420" y="840361"/>
            <a:ext cx="8703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Теорема 10.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Две плоскости, параллельные третьей плоскости, взаимно параллельны. </a:t>
            </a:r>
          </a:p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Теорема 11.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Отрезки параллельных прямых,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заключённых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между параллельными прямыми равны. </a:t>
            </a:r>
          </a:p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Теорема 12.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Отрезки произвольных параллельных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прямых,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заключённых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между тремя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параллельными плоскостями, взаимно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пропорциональны. 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79F04FC-83EF-F948-8803-A4DEDD3C1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715766"/>
            <a:ext cx="19431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768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6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420" y="843557"/>
            <a:ext cx="8795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E0352D-466E-B543-80EC-B53AD88FF68E}"/>
              </a:ext>
            </a:extLst>
          </p:cNvPr>
          <p:cNvSpPr txBox="1"/>
          <p:nvPr/>
        </p:nvSpPr>
        <p:spPr>
          <a:xfrm>
            <a:off x="4379976" y="502920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A02DF2-6F79-6B4E-BCA3-02ED5602B244}"/>
              </a:ext>
            </a:extLst>
          </p:cNvPr>
          <p:cNvSpPr txBox="1"/>
          <p:nvPr/>
        </p:nvSpPr>
        <p:spPr>
          <a:xfrm>
            <a:off x="4361688" y="301752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2CFFBA7-6495-6A43-871B-38D17E17A026}"/>
                  </a:ext>
                </a:extLst>
              </p:cNvPr>
              <p:cNvSpPr txBox="1"/>
              <p:nvPr/>
            </p:nvSpPr>
            <p:spPr>
              <a:xfrm>
                <a:off x="288605" y="937030"/>
                <a:ext cx="8703156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соответственно середины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треугольной пирамиды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периметр 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четырёхугольника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𝑀𝑁𝑈𝑉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учитывая, что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 см,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 см</m:t>
                    </m:r>
                  </m:oMath>
                </a14:m>
                <a:endParaRPr lang="ru-RU" sz="18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Дано:</a:t>
                </a:r>
                <a:r>
                  <a:rPr lang="ru-RU" sz="24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треугольная пирамида</a:t>
                </a:r>
              </a:p>
              <a:p>
                <a:pPr fontAlgn="base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﻿</a:t>
                </a:r>
                <a:r>
                  <a:rPr lang="en-US" sz="2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-середина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 середина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 середина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 середина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𝐴𝐵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=30 см, 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𝐶𝐷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=40 см</m:t>
                      </m:r>
                    </m:oMath>
                  </m:oMathPara>
                </a14:m>
                <a:endParaRPr lang="ru-RU" sz="20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Найти: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𝑀𝑁𝑈𝑉</m:t>
                        </m:r>
                      </m:sub>
                    </m:sSub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2CFFBA7-6495-6A43-871B-38D17E17A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05" y="937030"/>
                <a:ext cx="8703156" cy="3785652"/>
              </a:xfrm>
              <a:prstGeom prst="rect">
                <a:avLst/>
              </a:prstGeom>
              <a:blipFill rotWithShape="0">
                <a:blip r:embed="rId2"/>
                <a:stretch>
                  <a:fillRect l="-1050" t="-1127" b="-20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3ABEBC07-F20C-7F41-B252-7D4379475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5"/>
          <a:stretch/>
        </p:blipFill>
        <p:spPr bwMode="auto">
          <a:xfrm>
            <a:off x="6156176" y="2211710"/>
            <a:ext cx="2534212" cy="275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5434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6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420" y="843557"/>
            <a:ext cx="8795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E0352D-466E-B543-80EC-B53AD88FF68E}"/>
              </a:ext>
            </a:extLst>
          </p:cNvPr>
          <p:cNvSpPr txBox="1"/>
          <p:nvPr/>
        </p:nvSpPr>
        <p:spPr>
          <a:xfrm>
            <a:off x="4379976" y="502920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A02DF2-6F79-6B4E-BCA3-02ED5602B244}"/>
              </a:ext>
            </a:extLst>
          </p:cNvPr>
          <p:cNvSpPr txBox="1"/>
          <p:nvPr/>
        </p:nvSpPr>
        <p:spPr>
          <a:xfrm>
            <a:off x="4361688" y="301752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2CFFBA7-6495-6A43-871B-38D17E17A026}"/>
                  </a:ext>
                </a:extLst>
              </p:cNvPr>
              <p:cNvSpPr txBox="1"/>
              <p:nvPr/>
            </p:nvSpPr>
            <p:spPr>
              <a:xfrm>
                <a:off x="194841" y="929386"/>
                <a:ext cx="8703156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﻿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-середина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середина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Значит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𝑀𝑉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средняя линия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Следовательно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𝑀𝑉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середина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середина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Значит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𝑁𝑈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средняя линия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Следовательно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𝑀𝑉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значит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𝑀𝑉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𝑁𝑈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CFFBA7-6495-6A43-871B-38D17E17A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41" y="929386"/>
                <a:ext cx="8703156" cy="4154984"/>
              </a:xfrm>
              <a:prstGeom prst="rect">
                <a:avLst/>
              </a:prstGeom>
              <a:blipFill>
                <a:blip r:embed="rId2"/>
                <a:stretch>
                  <a:fillRect l="-1166" t="-91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3ABEBC07-F20C-7F41-B252-7D4379475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5"/>
          <a:stretch/>
        </p:blipFill>
        <p:spPr bwMode="auto">
          <a:xfrm>
            <a:off x="6300192" y="2211710"/>
            <a:ext cx="2534212" cy="275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8074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be497988e1b3a4fd5aca75cdd8fd90ab10548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17042</TotalTime>
  <Words>311</Words>
  <Application>Microsoft Office PowerPoint</Application>
  <PresentationFormat>Экран (16:9)</PresentationFormat>
  <Paragraphs>107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Закирова Ф.М</cp:lastModifiedBy>
  <cp:revision>1335</cp:revision>
  <dcterms:created xsi:type="dcterms:W3CDTF">2020-04-09T07:32:19Z</dcterms:created>
  <dcterms:modified xsi:type="dcterms:W3CDTF">2021-01-20T10:46:25Z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