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1381" r:id="rId2"/>
    <p:sldId id="1554" r:id="rId3"/>
    <p:sldId id="1553" r:id="rId4"/>
    <p:sldId id="1555" r:id="rId5"/>
    <p:sldId id="1556" r:id="rId6"/>
    <p:sldId id="1557" r:id="rId7"/>
    <p:sldId id="1558" r:id="rId8"/>
    <p:sldId id="1560" r:id="rId9"/>
    <p:sldId id="1561" r:id="rId10"/>
    <p:sldId id="1562" r:id="rId11"/>
    <p:sldId id="1563" r:id="rId12"/>
    <p:sldId id="1536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1" autoAdjust="0"/>
    <p:restoredTop sz="94618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7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10.png"/><Relationship Id="rId4" Type="http://schemas.openxmlformats.org/officeDocument/2006/relationships/image" Target="../media/image2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3532" y="-66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29397" y="2319476"/>
            <a:ext cx="6010434" cy="148910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ВЗАИМНОЕ РАСПОЛОЖЕНИЕ ПЛОСКОСТЕЙ В</a:t>
            </a:r>
            <a:r>
              <a:rPr lang="en-US" sz="2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ПРОСТРАНСТВЕ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4" y="361576"/>
            <a:ext cx="191500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91500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94947" y="480082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10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7327FCA0-AD07-3D49-8705-439D297BCF58}"/>
              </a:ext>
            </a:extLst>
          </p:cNvPr>
          <p:cNvSpPr/>
          <p:nvPr/>
        </p:nvSpPr>
        <p:spPr>
          <a:xfrm>
            <a:off x="7000147" y="2158673"/>
            <a:ext cx="1837429" cy="23103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416127" y="210895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251520" y="941381"/>
                <a:ext cx="8703156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base"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средняя линия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𝐴𝐶𝐷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endParaRPr lang="e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𝑈𝑉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средняя линия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𝐵𝐶𝐷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𝑈𝑉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endParaRPr lang="e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𝑈𝑉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значит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𝑈𝑉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endParaRPr lang="ru-RU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𝑁𝑈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𝑈𝑉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значит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𝑀𝑁𝑈𝑉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параллелограмм </a:t>
                </a:r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endParaRPr lang="ru-RU" sz="2400" dirty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41381"/>
                <a:ext cx="8703156" cy="4524315"/>
              </a:xfrm>
              <a:prstGeom prst="rect">
                <a:avLst/>
              </a:prstGeom>
              <a:blipFill>
                <a:blip r:embed="rId2"/>
                <a:stretch>
                  <a:fillRect l="-1019" t="-8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3ABEBC07-F20C-7F41-B252-7D4379475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95"/>
          <a:stretch/>
        </p:blipFill>
        <p:spPr bwMode="auto">
          <a:xfrm>
            <a:off x="6342438" y="1192965"/>
            <a:ext cx="2534212" cy="275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9356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251520" y="941381"/>
                <a:ext cx="8703156" cy="3007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base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dirty="0" smtClean="0">
                          <a:latin typeface="Cambria Math" panose="02040503050406030204" pitchFamily="18" charset="0"/>
                        </a:rPr>
                        <m:t>3) </m:t>
                      </m:r>
                      <m:r>
                        <a:rPr lang="ru-RU" sz="2400" i="1" dirty="0" smtClean="0">
                          <a:latin typeface="Cambria Math" panose="02040503050406030204" pitchFamily="18" charset="0"/>
                        </a:rPr>
                        <m:t>﻿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𝑀𝑉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𝑁𝑈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" i="1" dirty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" i="1" dirty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ru-RU" b="0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0=1</m:t>
                      </m:r>
                      <m:r>
                        <a:rPr lang="ru-RU" b="0" i="1" dirty="0" smtClean="0">
                          <a:latin typeface="Cambria Math" panose="02040503050406030204" pitchFamily="18" charset="0"/>
                        </a:rPr>
                        <m:t>5</m:t>
                      </m:r>
                      <m:d>
                        <m:dPr>
                          <m:ctrlPr>
                            <a:rPr lang="en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 dirty="0">
                              <a:latin typeface="Cambria Math" panose="02040503050406030204" pitchFamily="18" charset="0"/>
                            </a:rPr>
                            <m:t>см</m:t>
                          </m:r>
                        </m:e>
                      </m:d>
                      <m:r>
                        <a:rPr lang="ru-RU" i="1" dirty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fontAlgn="base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" i="1" dirty="0" smtClean="0">
                          <a:latin typeface="Cambria Math" panose="02040503050406030204" pitchFamily="18" charset="0"/>
                        </a:rPr>
                        <m:t>𝑀𝑁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𝑈𝑉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" i="1" dirty="0">
                          <a:latin typeface="Cambria Math" panose="02040503050406030204" pitchFamily="18" charset="0"/>
                        </a:rPr>
                        <m:t>​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𝐶𝐷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" i="1" dirty="0">
                          <a:latin typeface="Cambria Math" panose="02040503050406030204" pitchFamily="18" charset="0"/>
                        </a:rPr>
                        <m:t>​⋅</m:t>
                      </m:r>
                      <m:r>
                        <a:rPr lang="ru-RU" b="0" i="1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0=</m:t>
                      </m:r>
                      <m:r>
                        <a:rPr lang="ru-RU" b="0" i="1" dirty="0" smtClean="0"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i="1" dirty="0">
                          <a:latin typeface="Cambria Math" panose="02040503050406030204" pitchFamily="18" charset="0"/>
                        </a:rPr>
                        <m:t>см);</m:t>
                      </m:r>
                      <m:r>
                        <a:rPr lang="ru-RU" i="1" dirty="0">
                          <a:latin typeface="Cambria Math" panose="02040503050406030204" pitchFamily="18" charset="0"/>
                        </a:rPr>
                        <m:t>﻿</m:t>
                      </m:r>
                    </m:oMath>
                  </m:oMathPara>
                </a14:m>
                <a:endParaRPr lang="ru-RU" dirty="0"/>
              </a:p>
              <a:p>
                <a:pPr fontAlgn="base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dirty="0" smtClean="0">
                          <a:latin typeface="Cambria Math" panose="02040503050406030204" pitchFamily="18" charset="0"/>
                        </a:rPr>
                        <m:t>﻿</m:t>
                      </m:r>
                      <m:sSub>
                        <m:sSubPr>
                          <m:ctrlPr>
                            <a:rPr lang="ru-RU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" i="1" dirty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" i="1" dirty="0">
                              <a:latin typeface="Cambria Math" panose="02040503050406030204" pitchFamily="18" charset="0"/>
                            </a:rPr>
                            <m:t>𝑀𝑁𝐾𝑉</m:t>
                          </m:r>
                        </m:sub>
                      </m:sSub>
                      <m:r>
                        <a:rPr lang="en" i="1" dirty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𝑀𝑁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𝑁𝑈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)⋅2=(15+20)⋅2=70(см).</m:t>
                      </m:r>
                    </m:oMath>
                  </m:oMathPara>
                </a14:m>
                <a:endParaRPr lang="en-US" dirty="0"/>
              </a:p>
              <a:p>
                <a:pPr fontAlgn="base"/>
                <a:endParaRPr lang="ru-RU" b="1" i="1" dirty="0" smtClean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fontAlgn="base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ru-RU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</m:t>
                      </m:r>
                      <m:r>
                        <a:rPr lang="ru-RU" b="1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ru-RU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ru-RU" b="1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ru-RU" b="1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см</m:t>
                      </m:r>
                    </m:oMath>
                  </m:oMathPara>
                </a14:m>
                <a:endParaRPr lang="ru-RU" b="1" dirty="0">
                  <a:solidFill>
                    <a:schemeClr val="accent1">
                      <a:lumMod val="75000"/>
                    </a:schemeClr>
                  </a:solidFill>
                  <a:effectLst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41381"/>
                <a:ext cx="8703156" cy="300742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37920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 задания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4.38, 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4.39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169468" y="1177378"/>
                <a:ext cx="8703156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4.28.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Плоскость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пересекает стороны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треугольника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точках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Если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=3:1,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endParaRPr lang="ru-RU" sz="2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 найдите длину отрезка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68" y="1177378"/>
                <a:ext cx="8703156" cy="2308324"/>
              </a:xfrm>
              <a:prstGeom prst="rect">
                <a:avLst/>
              </a:prstGeom>
              <a:blipFill>
                <a:blip r:embed="rId2"/>
                <a:stretch>
                  <a:fillRect l="-1166" t="-21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xmlns="" id="{4BEA3142-1309-C54D-B7A0-CB0420B80E08}"/>
              </a:ext>
            </a:extLst>
          </p:cNvPr>
          <p:cNvSpPr/>
          <p:nvPr/>
        </p:nvSpPr>
        <p:spPr>
          <a:xfrm>
            <a:off x="6012160" y="3485702"/>
            <a:ext cx="2448272" cy="635982"/>
          </a:xfrm>
          <a:prstGeom prst="parallelogram">
            <a:avLst>
              <a:gd name="adj" fmla="val 7924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3" name="Трапеция 12">
            <a:extLst>
              <a:ext uri="{FF2B5EF4-FFF2-40B4-BE49-F238E27FC236}">
                <a16:creationId xmlns:a16="http://schemas.microsoft.com/office/drawing/2014/main" xmlns="" id="{F88BF792-E74F-9443-B929-583FEE7D9021}"/>
              </a:ext>
            </a:extLst>
          </p:cNvPr>
          <p:cNvSpPr/>
          <p:nvPr/>
        </p:nvSpPr>
        <p:spPr>
          <a:xfrm rot="21058242">
            <a:off x="6875362" y="3796927"/>
            <a:ext cx="936104" cy="798661"/>
          </a:xfrm>
          <a:prstGeom prst="trapezoid">
            <a:avLst/>
          </a:prstGeom>
          <a:noFill/>
          <a:ln w="381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Треугольник 13">
            <a:extLst>
              <a:ext uri="{FF2B5EF4-FFF2-40B4-BE49-F238E27FC236}">
                <a16:creationId xmlns:a16="http://schemas.microsoft.com/office/drawing/2014/main" xmlns="" id="{FA231BC8-55C3-6C41-8416-DCED9FF14EEE}"/>
              </a:ext>
            </a:extLst>
          </p:cNvPr>
          <p:cNvSpPr/>
          <p:nvPr/>
        </p:nvSpPr>
        <p:spPr>
          <a:xfrm rot="10209624" flipV="1">
            <a:off x="6917389" y="3021943"/>
            <a:ext cx="564140" cy="780366"/>
          </a:xfrm>
          <a:prstGeom prst="triangle">
            <a:avLst/>
          </a:prstGeom>
          <a:noFill/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ACE1A610-06FB-2342-85F9-414EB32E85BC}"/>
                  </a:ext>
                </a:extLst>
              </p:cNvPr>
              <p:cNvSpPr txBox="1"/>
              <p:nvPr/>
            </p:nvSpPr>
            <p:spPr>
              <a:xfrm>
                <a:off x="6176844" y="3800294"/>
                <a:ext cx="1977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x-none" sz="1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E1A610-06FB-2342-85F9-414EB32E8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6844" y="3800294"/>
                <a:ext cx="197746" cy="276999"/>
              </a:xfrm>
              <a:prstGeom prst="rect">
                <a:avLst/>
              </a:prstGeom>
              <a:blipFill>
                <a:blip r:embed="rId3"/>
                <a:stretch>
                  <a:fillRect l="-17647" r="-1176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2AD2AAE6-FC88-4F4A-B436-7A331EEA3CB6}"/>
                  </a:ext>
                </a:extLst>
              </p:cNvPr>
              <p:cNvSpPr/>
              <p:nvPr/>
            </p:nvSpPr>
            <p:spPr>
              <a:xfrm>
                <a:off x="6966358" y="2623502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2AD2AAE6-FC88-4F4A-B436-7A331EEA3C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358" y="2623502"/>
                <a:ext cx="4521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8B152FA9-18CA-994F-956A-4B6ED7B1B2CA}"/>
                  </a:ext>
                </a:extLst>
              </p:cNvPr>
              <p:cNvSpPr/>
              <p:nvPr/>
            </p:nvSpPr>
            <p:spPr>
              <a:xfrm>
                <a:off x="6561561" y="4407241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8B152FA9-18CA-994F-956A-4B6ED7B1B2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561" y="4407241"/>
                <a:ext cx="46384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A16D2A23-DE3A-3F4E-BDBC-2DA9CAA58964}"/>
                  </a:ext>
                </a:extLst>
              </p:cNvPr>
              <p:cNvSpPr/>
              <p:nvPr/>
            </p:nvSpPr>
            <p:spPr>
              <a:xfrm>
                <a:off x="7831737" y="4266364"/>
                <a:ext cx="4514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A16D2A23-DE3A-3F4E-BDBC-2DA9CAA589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1737" y="4266364"/>
                <a:ext cx="45146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40791645-4F27-3848-870F-7D2944E2AA00}"/>
                  </a:ext>
                </a:extLst>
              </p:cNvPr>
              <p:cNvSpPr/>
              <p:nvPr/>
            </p:nvSpPr>
            <p:spPr>
              <a:xfrm>
                <a:off x="6560443" y="3504457"/>
                <a:ext cx="59356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2400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40791645-4F27-3848-870F-7D2944E2AA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0443" y="3504457"/>
                <a:ext cx="593560" cy="461665"/>
              </a:xfrm>
              <a:prstGeom prst="rect">
                <a:avLst/>
              </a:prstGeom>
              <a:blipFill>
                <a:blip r:embed="rId7"/>
                <a:stretch>
                  <a:fillRect l="-208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xmlns="" id="{D7BCFB1C-140E-8E4D-AF98-BC1542502E1E}"/>
                  </a:ext>
                </a:extLst>
              </p:cNvPr>
              <p:cNvSpPr/>
              <p:nvPr/>
            </p:nvSpPr>
            <p:spPr>
              <a:xfrm>
                <a:off x="7470825" y="3415074"/>
                <a:ext cx="55540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D7BCFB1C-140E-8E4D-AF98-BC1542502E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0825" y="3415074"/>
                <a:ext cx="555408" cy="461665"/>
              </a:xfrm>
              <a:prstGeom prst="rect">
                <a:avLst/>
              </a:prstGeom>
              <a:blipFill>
                <a:blip r:embed="rId8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4828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174420" y="949723"/>
                <a:ext cx="8703156" cy="3963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коэффициент пропорциональности.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Тогда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x-none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∼∆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( по признаку подобия)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16</m:t>
                    </m:r>
                  </m:oMath>
                </a14:m>
                <a:r>
                  <a:rPr lang="en-US" sz="2400" i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40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(см)</a:t>
                </a:r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ru-RU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см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949723"/>
                <a:ext cx="8703156" cy="3963906"/>
              </a:xfrm>
              <a:prstGeom prst="rect">
                <a:avLst/>
              </a:prstGeom>
              <a:blipFill rotWithShape="0">
                <a:blip r:embed="rId2"/>
                <a:stretch>
                  <a:fillRect l="-1121" t="-10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xmlns="" id="{4BEA3142-1309-C54D-B7A0-CB0420B80E08}"/>
              </a:ext>
            </a:extLst>
          </p:cNvPr>
          <p:cNvSpPr/>
          <p:nvPr/>
        </p:nvSpPr>
        <p:spPr>
          <a:xfrm>
            <a:off x="5508104" y="3303921"/>
            <a:ext cx="2448272" cy="635982"/>
          </a:xfrm>
          <a:prstGeom prst="parallelogram">
            <a:avLst>
              <a:gd name="adj" fmla="val 7924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3" name="Трапеция 12">
            <a:extLst>
              <a:ext uri="{FF2B5EF4-FFF2-40B4-BE49-F238E27FC236}">
                <a16:creationId xmlns:a16="http://schemas.microsoft.com/office/drawing/2014/main" xmlns="" id="{F88BF792-E74F-9443-B929-583FEE7D9021}"/>
              </a:ext>
            </a:extLst>
          </p:cNvPr>
          <p:cNvSpPr/>
          <p:nvPr/>
        </p:nvSpPr>
        <p:spPr>
          <a:xfrm rot="550560" flipV="1">
            <a:off x="6456620" y="2784506"/>
            <a:ext cx="936104" cy="798661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Треугольник 13">
            <a:extLst>
              <a:ext uri="{FF2B5EF4-FFF2-40B4-BE49-F238E27FC236}">
                <a16:creationId xmlns:a16="http://schemas.microsoft.com/office/drawing/2014/main" xmlns="" id="{FA231BC8-55C3-6C41-8416-DCED9FF14EEE}"/>
              </a:ext>
            </a:extLst>
          </p:cNvPr>
          <p:cNvSpPr/>
          <p:nvPr/>
        </p:nvSpPr>
        <p:spPr>
          <a:xfrm rot="11390376">
            <a:off x="6507651" y="3565047"/>
            <a:ext cx="576064" cy="792089"/>
          </a:xfrm>
          <a:prstGeom prst="triangl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ACE1A610-06FB-2342-85F9-414EB32E85BC}"/>
                  </a:ext>
                </a:extLst>
              </p:cNvPr>
              <p:cNvSpPr txBox="1"/>
              <p:nvPr/>
            </p:nvSpPr>
            <p:spPr>
              <a:xfrm>
                <a:off x="5672788" y="3618513"/>
                <a:ext cx="1977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x-none" sz="1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E1A610-06FB-2342-85F9-414EB32E8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2788" y="3618513"/>
                <a:ext cx="197746" cy="276999"/>
              </a:xfrm>
              <a:prstGeom prst="rect">
                <a:avLst/>
              </a:prstGeom>
              <a:blipFill>
                <a:blip r:embed="rId3"/>
                <a:stretch>
                  <a:fillRect l="-11765" r="-1176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2AD2AAE6-FC88-4F4A-B436-7A331EEA3CB6}"/>
                  </a:ext>
                </a:extLst>
              </p:cNvPr>
              <p:cNvSpPr/>
              <p:nvPr/>
            </p:nvSpPr>
            <p:spPr>
              <a:xfrm>
                <a:off x="6444207" y="4279309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2AD2AAE6-FC88-4F4A-B436-7A331EEA3C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7" y="4279309"/>
                <a:ext cx="4521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8B152FA9-18CA-994F-956A-4B6ED7B1B2CA}"/>
                  </a:ext>
                </a:extLst>
              </p:cNvPr>
              <p:cNvSpPr/>
              <p:nvPr/>
            </p:nvSpPr>
            <p:spPr>
              <a:xfrm>
                <a:off x="6247256" y="2337901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8B152FA9-18CA-994F-956A-4B6ED7B1B2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256" y="2337901"/>
                <a:ext cx="46384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A16D2A23-DE3A-3F4E-BDBC-2DA9CAA58964}"/>
                  </a:ext>
                </a:extLst>
              </p:cNvPr>
              <p:cNvSpPr/>
              <p:nvPr/>
            </p:nvSpPr>
            <p:spPr>
              <a:xfrm>
                <a:off x="7342869" y="2502850"/>
                <a:ext cx="4514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A16D2A23-DE3A-3F4E-BDBC-2DA9CAA589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869" y="2502850"/>
                <a:ext cx="45146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40791645-4F27-3848-870F-7D2944E2AA00}"/>
                  </a:ext>
                </a:extLst>
              </p:cNvPr>
              <p:cNvSpPr/>
              <p:nvPr/>
            </p:nvSpPr>
            <p:spPr>
              <a:xfrm>
                <a:off x="6147427" y="3254870"/>
                <a:ext cx="59356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2400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40791645-4F27-3848-870F-7D2944E2AA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7427" y="3254870"/>
                <a:ext cx="593560" cy="461665"/>
              </a:xfrm>
              <a:prstGeom prst="rect">
                <a:avLst/>
              </a:prstGeom>
              <a:blipFill>
                <a:blip r:embed="rId7"/>
                <a:stretch>
                  <a:fillRect l="-2083"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xmlns="" id="{D7BCFB1C-140E-8E4D-AF98-BC1542502E1E}"/>
                  </a:ext>
                </a:extLst>
              </p:cNvPr>
              <p:cNvSpPr/>
              <p:nvPr/>
            </p:nvSpPr>
            <p:spPr>
              <a:xfrm>
                <a:off x="7071483" y="3470914"/>
                <a:ext cx="55540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D7BCFB1C-140E-8E4D-AF98-BC1542502E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1483" y="3470914"/>
                <a:ext cx="555408" cy="461665"/>
              </a:xfrm>
              <a:prstGeom prst="rect">
                <a:avLst/>
              </a:prstGeom>
              <a:blipFill>
                <a:blip r:embed="rId8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xmlns="" id="{2E2399B7-3044-C943-9C4D-AB02FADB648C}"/>
                  </a:ext>
                </a:extLst>
              </p:cNvPr>
              <p:cNvSpPr/>
              <p:nvPr/>
            </p:nvSpPr>
            <p:spPr>
              <a:xfrm>
                <a:off x="6147427" y="3807978"/>
                <a:ext cx="60247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</m:oMath>
                  </m:oMathPara>
                </a14:m>
                <a:endParaRPr lang="x-none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2E2399B7-3044-C943-9C4D-AB02FADB64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7427" y="3807978"/>
                <a:ext cx="602473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xmlns="" id="{DB3C9EA2-7632-6F43-A098-4D1D717DBBC7}"/>
                  </a:ext>
                </a:extLst>
              </p:cNvPr>
              <p:cNvSpPr/>
              <p:nvPr/>
            </p:nvSpPr>
            <p:spPr>
              <a:xfrm>
                <a:off x="6050257" y="2850302"/>
                <a:ext cx="4325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</m:oMath>
                  </m:oMathPara>
                </a14:m>
                <a:endParaRPr lang="x-none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DB3C9EA2-7632-6F43-A098-4D1D717DBB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257" y="2850302"/>
                <a:ext cx="432554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40266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56610" y="103295"/>
            <a:ext cx="8979617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ВЗАИМНОЕ РАСПОЛОЖЕНИЕ ПЛОСКОСТЕЙ </a:t>
            </a:r>
            <a:endParaRPr lang="en-US" sz="2400" b="1" kern="0" dirty="0"/>
          </a:p>
          <a:p>
            <a:pPr algn="ctr" defTabSz="914400"/>
            <a:r>
              <a:rPr lang="ru-RU" sz="2400" b="1" kern="0" dirty="0"/>
              <a:t>В ПРОСТРАНСТВЕ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2CFFBA7-6495-6A43-871B-38D17E17A026}"/>
              </a:ext>
            </a:extLst>
          </p:cNvPr>
          <p:cNvSpPr txBox="1"/>
          <p:nvPr/>
        </p:nvSpPr>
        <p:spPr>
          <a:xfrm>
            <a:off x="174420" y="1289833"/>
            <a:ext cx="87031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7.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Если две пересекающиеся прямые одной плоскости соответственно параллельны двум прямым другой плоскости, то эти плоскости параллельны.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ECAB6EA-9879-254C-B79D-DC0E23C1A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0280" y="2859493"/>
            <a:ext cx="3592704" cy="194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9659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56610" y="103295"/>
            <a:ext cx="8979617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ВЗАИМНОЕ РАСПОЛОЖЕНИЕ ПЛОСКОСТЕЙ </a:t>
            </a:r>
            <a:endParaRPr lang="en-US" sz="2400" b="1" kern="0" dirty="0"/>
          </a:p>
          <a:p>
            <a:pPr algn="ctr" defTabSz="914400"/>
            <a:r>
              <a:rPr lang="ru-RU" sz="2400" b="1" kern="0" dirty="0"/>
              <a:t>В ПРОСТРАНСТВЕ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2CFFBA7-6495-6A43-871B-38D17E17A026}"/>
              </a:ext>
            </a:extLst>
          </p:cNvPr>
          <p:cNvSpPr txBox="1"/>
          <p:nvPr/>
        </p:nvSpPr>
        <p:spPr>
          <a:xfrm>
            <a:off x="174420" y="1289833"/>
            <a:ext cx="8703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8.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Прямые пересечения двух плоскостей с третьей взаимно параллельны.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836E3F-7A4F-D244-8CD8-59A657360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2143644"/>
            <a:ext cx="2790056" cy="280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8376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56610" y="103295"/>
            <a:ext cx="8979617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ВЗАИМНОЕ РАСПОЛОЖЕНИЕ ПЛОСКОСТЕЙ </a:t>
            </a:r>
            <a:endParaRPr lang="en-US" sz="2400" b="1" kern="0" dirty="0"/>
          </a:p>
          <a:p>
            <a:pPr algn="ctr" defTabSz="914400"/>
            <a:r>
              <a:rPr lang="ru-RU" sz="2400" b="1" kern="0" dirty="0"/>
              <a:t>В ПРОСТРАНСТВЕ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2CFFBA7-6495-6A43-871B-38D17E17A026}"/>
              </a:ext>
            </a:extLst>
          </p:cNvPr>
          <p:cNvSpPr txBox="1"/>
          <p:nvPr/>
        </p:nvSpPr>
        <p:spPr>
          <a:xfrm>
            <a:off x="174420" y="1135944"/>
            <a:ext cx="8703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9.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Через точку вне данной плоскости можно провести плоскость, параллельную данной и притом только одну.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3D65D16-E198-6D43-A836-A8F87EBE4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2325461"/>
            <a:ext cx="2633464" cy="271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44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56610" y="103295"/>
            <a:ext cx="8979617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ВЗАИМНОЕ РАСПОЛОЖЕНИЕ ПЛОСКОСТЕЙ </a:t>
            </a:r>
            <a:endParaRPr lang="en-US" sz="2400" b="1" kern="0" dirty="0"/>
          </a:p>
          <a:p>
            <a:pPr algn="ctr" defTabSz="914400"/>
            <a:r>
              <a:rPr lang="ru-RU" sz="2400" b="1" kern="0" dirty="0"/>
              <a:t>В ПРОСТРАНСТВЕ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2CFFBA7-6495-6A43-871B-38D17E17A026}"/>
              </a:ext>
            </a:extLst>
          </p:cNvPr>
          <p:cNvSpPr txBox="1"/>
          <p:nvPr/>
        </p:nvSpPr>
        <p:spPr>
          <a:xfrm>
            <a:off x="174420" y="840361"/>
            <a:ext cx="8703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10.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Две плоскости, параллельные третьей плоскости, взаимно параллельны. </a:t>
            </a:r>
          </a:p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11.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Отрезки параллельных прямых,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заключённых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между параллельными прямыми равны. </a:t>
            </a:r>
          </a:p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12.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Отрезки произвольных параллельных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прямых,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заключённых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между тремя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параллельными плоскостями, взаимно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пропорциональны.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79F04FC-83EF-F948-8803-A4DEDD3C1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0" y="2715766"/>
            <a:ext cx="1943100" cy="20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3768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288605" y="937030"/>
                <a:ext cx="8703156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соответственно середины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треугольной пирамиды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периметр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четырёхугольника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𝑀𝑁𝑈𝑉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учитывая, что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см,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 см</m:t>
                    </m:r>
                  </m:oMath>
                </a14:m>
                <a:endParaRPr lang="ru-RU" sz="1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  <a:r>
                  <a:rPr lang="ru-RU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треугольная пирамида</a:t>
                </a:r>
              </a:p>
              <a:p>
                <a:pPr fontAlgn="base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﻿</a:t>
                </a:r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-середина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=30 см, 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𝐶𝐷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=40 см</m:t>
                      </m:r>
                    </m:oMath>
                  </m:oMathPara>
                </a14:m>
                <a:endParaRPr lang="ru-RU" sz="20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Найти: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𝑀𝑁𝑈𝑉</m:t>
                        </m:r>
                      </m:sub>
                    </m:sSub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05" y="937030"/>
                <a:ext cx="8703156" cy="3785652"/>
              </a:xfrm>
              <a:prstGeom prst="rect">
                <a:avLst/>
              </a:prstGeom>
              <a:blipFill rotWithShape="0">
                <a:blip r:embed="rId2"/>
                <a:stretch>
                  <a:fillRect l="-1050" t="-1127" b="-20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3ABEBC07-F20C-7F41-B252-7D4379475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95"/>
          <a:stretch/>
        </p:blipFill>
        <p:spPr bwMode="auto">
          <a:xfrm>
            <a:off x="6156176" y="2211710"/>
            <a:ext cx="2534212" cy="275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5434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194841" y="929386"/>
                <a:ext cx="8703156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﻿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средняя линия 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𝑁𝑈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средняя линия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𝐴𝐵𝐷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𝑁𝑈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𝑁𝑈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значит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𝑁𝑈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41" y="929386"/>
                <a:ext cx="8703156" cy="4154984"/>
              </a:xfrm>
              <a:prstGeom prst="rect">
                <a:avLst/>
              </a:prstGeom>
              <a:blipFill>
                <a:blip r:embed="rId2"/>
                <a:stretch>
                  <a:fillRect l="-1166" t="-91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3ABEBC07-F20C-7F41-B252-7D4379475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95"/>
          <a:stretch/>
        </p:blipFill>
        <p:spPr bwMode="auto">
          <a:xfrm>
            <a:off x="6300192" y="2211710"/>
            <a:ext cx="2534212" cy="275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8074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be497988e1b3a4fd5aca75cdd8fd90ab10548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17042</TotalTime>
  <Words>311</Words>
  <Application>Microsoft Office PowerPoint</Application>
  <PresentationFormat>Экран (16:9)</PresentationFormat>
  <Paragraphs>107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1335</cp:revision>
  <dcterms:created xsi:type="dcterms:W3CDTF">2020-04-09T07:32:19Z</dcterms:created>
  <dcterms:modified xsi:type="dcterms:W3CDTF">2021-01-20T10:46:25Z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