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99" r:id="rId3"/>
    <p:sldId id="314" r:id="rId4"/>
    <p:sldId id="313" r:id="rId5"/>
    <p:sldId id="315" r:id="rId6"/>
    <p:sldId id="304" r:id="rId7"/>
    <p:sldId id="276" r:id="rId8"/>
  </p:sldIdLst>
  <p:sldSz cx="9144000" cy="5143500" type="screen16x9"/>
  <p:notesSz cx="6858000" cy="9144000"/>
  <p:custDataLst>
    <p:tags r:id="rId10"/>
  </p:custDataLst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65" d="100"/>
          <a:sy n="65" d="100"/>
        </p:scale>
        <p:origin x="758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50029-9BEE-4534-A2EC-53C2F3A9A0A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42514-324F-40E9-8EBE-9A872DB7F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795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2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795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0090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67950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81152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584471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7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500" y="2127560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2"/>
            <a:ext cx="2893250" cy="304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5"/>
            <a:ext cx="3977641" cy="2908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01363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5488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25147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1039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2879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65340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026918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95163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3146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16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pull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18" Type="http://schemas.openxmlformats.org/officeDocument/2006/relationships/image" Target="../media/image12.png"/><Relationship Id="rId3" Type="http://schemas.openxmlformats.org/officeDocument/2006/relationships/hyperlink" Target="http://5terka.com/images/atan1011geom/atan1011resh1-748.png" TargetMode="External"/><Relationship Id="rId7" Type="http://schemas.openxmlformats.org/officeDocument/2006/relationships/hyperlink" Target="http://5terka.com/images/atan1011geom/atan1011resh1-750.png" TargetMode="External"/><Relationship Id="rId12" Type="http://schemas.openxmlformats.org/officeDocument/2006/relationships/hyperlink" Target="http://5terka.com/images/atan1011geom/atan1011resh1-752.png" TargetMode="External"/><Relationship Id="rId17" Type="http://schemas.openxmlformats.org/officeDocument/2006/relationships/hyperlink" Target="http://5terka.com/images/atan1011geom/atan1011resh1-755.png" TargetMode="External"/><Relationship Id="rId2" Type="http://schemas.openxmlformats.org/officeDocument/2006/relationships/image" Target="../media/image3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hyperlink" Target="http://5terka.com/images/atan1011geom/atan1011resh1-749.png" TargetMode="External"/><Relationship Id="rId15" Type="http://schemas.openxmlformats.org/officeDocument/2006/relationships/hyperlink" Target="http://5terka.com/images/atan1011geom/atan1011resh1-754.pn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hyperlink" Target="http://5terka.com/images/atan1011geom/atan1011resh1-747.png" TargetMode="External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5terka.com/images/geom10class/geom10class-82.jpg" TargetMode="External"/><Relationship Id="rId7" Type="http://schemas.openxmlformats.org/officeDocument/2006/relationships/hyperlink" Target="http://5terka.com/images/geom10class/geom10class-84.jpg" TargetMode="External"/><Relationship Id="rId12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jpeg"/><Relationship Id="rId11" Type="http://schemas.openxmlformats.org/officeDocument/2006/relationships/hyperlink" Target="http://5terka.com/images/geom10class/geom10class-86.jpg" TargetMode="External"/><Relationship Id="rId5" Type="http://schemas.openxmlformats.org/officeDocument/2006/relationships/hyperlink" Target="http://5terka.com/images/geom10class/geom10class-83.jpg" TargetMode="External"/><Relationship Id="rId10" Type="http://schemas.openxmlformats.org/officeDocument/2006/relationships/image" Target="../media/image17.jpeg"/><Relationship Id="rId4" Type="http://schemas.openxmlformats.org/officeDocument/2006/relationships/image" Target="../media/image14.jpeg"/><Relationship Id="rId9" Type="http://schemas.openxmlformats.org/officeDocument/2006/relationships/hyperlink" Target="http://5terka.com/images/geom10class/geom10class-85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4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09139" y="2061954"/>
            <a:ext cx="6341470" cy="2146018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1200"/>
              </a:spcAft>
            </a:pPr>
            <a:r>
              <a:rPr lang="ru-RU" sz="32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189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ОРТОГОНАЛЬНАЯ ПРОЕКЦИЯ В ПРОСТРАНСТВЕ И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ЕЁ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В ТЕХНИКЕ</a:t>
            </a:r>
            <a:endParaRPr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9" y="2041085"/>
            <a:ext cx="389432" cy="53066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26022" y="479141"/>
            <a:ext cx="1951050" cy="579408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600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3600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10"/>
            <a:ext cx="4808049" cy="854070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574">
              <a:spcBef>
                <a:spcPts val="181"/>
              </a:spcBef>
              <a:defRPr/>
            </a:pPr>
            <a:r>
              <a:rPr lang="ru-RU" sz="5400" kern="0" spc="8" dirty="0">
                <a:solidFill>
                  <a:sysClr val="window" lastClr="FFFFFF"/>
                </a:solidFill>
              </a:rPr>
              <a:t>ГЕОМЕТРИЯ</a:t>
            </a:r>
            <a:endParaRPr lang="en-US" sz="54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372" y="2207834"/>
            <a:ext cx="2147096" cy="199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323529" y="2752260"/>
            <a:ext cx="379076" cy="152713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800"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xmlns="" id="{46A917B8-D015-E34E-A852-A214A8CF8C72}"/>
              </a:ext>
            </a:extLst>
          </p:cNvPr>
          <p:cNvSpPr/>
          <p:nvPr/>
        </p:nvSpPr>
        <p:spPr>
          <a:xfrm>
            <a:off x="459639" y="320800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4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35633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ПРОВЕРКА САМОСТОЯТЕЛЬНОЙ РАБОТЫ</a:t>
            </a: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198881" y="862780"/>
            <a:ext cx="87462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5.44.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Ребро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треугольной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пирамиды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перпендикулярно к плоскости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двугранные углы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DACB,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DABC,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BDCA,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AB=BC=AC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BD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Определим линейную меру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DACB.</a:t>
            </a:r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ADC ⊥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пл. АВС, тогда двугранный угол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DACB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соответствующий ему линейный угол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DCB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равны 90</a:t>
            </a:r>
            <a:r>
              <a:rPr lang="ru-R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Определим линейную меру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DABC.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E4F151E-5F74-9D47-904F-76E982BB1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943" y="3118582"/>
            <a:ext cx="1912901" cy="1786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0536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E4F151E-5F74-9D47-904F-76E982BB1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755" y="878788"/>
            <a:ext cx="1731774" cy="161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ПРОВЕРКА САМОСТОЯТЕЛЬНОЙ РАБОТЫ</a:t>
            </a: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198881" y="873349"/>
            <a:ext cx="87462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Проведем отрезок СМ ⊥ АВ, соединим точки М 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по теореме о 3-х перпендикулярах,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определению, ∠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DMC 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линейный угол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DABC</a:t>
            </a:r>
            <a:r>
              <a:rPr lang="en" dirty="0"/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теореме Пифагора: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Определим линейную меру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BDCA</a:t>
            </a:r>
            <a:r>
              <a:rPr lang="en" dirty="0"/>
              <a:t>.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>
            <a:hlinkClick r:id="rId3" tooltip="Нажмите, чтобы увеличить"/>
            <a:extLst>
              <a:ext uri="{FF2B5EF4-FFF2-40B4-BE49-F238E27FC236}">
                <a16:creationId xmlns:a16="http://schemas.microsoft.com/office/drawing/2014/main" xmlns="" id="{1B62D7E7-1E4B-8E47-AF5E-600A387A93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9" b="-1"/>
          <a:stretch/>
        </p:blipFill>
        <p:spPr bwMode="auto">
          <a:xfrm>
            <a:off x="272295" y="1803459"/>
            <a:ext cx="1662832" cy="38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hlinkClick r:id="rId5" tooltip="Нажмите, чтобы увеличить"/>
            <a:extLst>
              <a:ext uri="{FF2B5EF4-FFF2-40B4-BE49-F238E27FC236}">
                <a16:creationId xmlns:a16="http://schemas.microsoft.com/office/drawing/2014/main" xmlns="" id="{E6D53907-7124-5144-BF76-E553B9E0D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886" y="2562075"/>
            <a:ext cx="1679511" cy="147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>
            <a:hlinkClick r:id="rId7" tooltip="Нажмите, чтобы увеличить"/>
            <a:extLst>
              <a:ext uri="{FF2B5EF4-FFF2-40B4-BE49-F238E27FC236}">
                <a16:creationId xmlns:a16="http://schemas.microsoft.com/office/drawing/2014/main" xmlns="" id="{95000BDC-007F-4D4A-B182-C8B6E34C9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16" y="2493987"/>
            <a:ext cx="2492697" cy="80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hlinkClick r:id="rId9" tooltip="Нажмите, чтобы увеличить"/>
            <a:extLst>
              <a:ext uri="{FF2B5EF4-FFF2-40B4-BE49-F238E27FC236}">
                <a16:creationId xmlns:a16="http://schemas.microsoft.com/office/drawing/2014/main" xmlns="" id="{B52CEB36-0418-8D44-8B25-07FFA96A59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68"/>
          <a:stretch/>
        </p:blipFill>
        <p:spPr bwMode="auto">
          <a:xfrm>
            <a:off x="272294" y="1213023"/>
            <a:ext cx="2573097" cy="32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xmlns="" id="{D548D008-7400-0848-A38C-D9DC372847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"/>
          <a:stretch/>
        </p:blipFill>
        <p:spPr bwMode="auto">
          <a:xfrm>
            <a:off x="3104702" y="3233220"/>
            <a:ext cx="4465920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hlinkClick r:id="rId12" tooltip="Нажмите, чтобы увеличить"/>
            <a:extLst>
              <a:ext uri="{FF2B5EF4-FFF2-40B4-BE49-F238E27FC236}">
                <a16:creationId xmlns:a16="http://schemas.microsoft.com/office/drawing/2014/main" xmlns="" id="{AF102323-1116-E342-BEC5-99B1074F4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16" y="3677513"/>
            <a:ext cx="2152456" cy="604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xmlns="" id="{0F92FF9E-18D3-9A49-8718-6A015CD111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19"/>
          <a:stretch/>
        </p:blipFill>
        <p:spPr bwMode="auto">
          <a:xfrm>
            <a:off x="2798115" y="3801571"/>
            <a:ext cx="2492697" cy="32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hlinkClick r:id="rId15" tooltip="Нажмите, чтобы увеличить"/>
            <a:extLst>
              <a:ext uri="{FF2B5EF4-FFF2-40B4-BE49-F238E27FC236}">
                <a16:creationId xmlns:a16="http://schemas.microsoft.com/office/drawing/2014/main" xmlns="" id="{76B0F6BE-DF66-6748-8213-2549D8DAE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94" y="4627095"/>
            <a:ext cx="2492697" cy="319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hlinkClick r:id="rId17" tooltip="Нажмите, чтобы увеличить"/>
            <a:extLst>
              <a:ext uri="{FF2B5EF4-FFF2-40B4-BE49-F238E27FC236}">
                <a16:creationId xmlns:a16="http://schemas.microsoft.com/office/drawing/2014/main" xmlns="" id="{D7902324-5303-6D46-88E8-A24FF4AC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991" y="4663447"/>
            <a:ext cx="2492698" cy="28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3372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184535"/>
            <a:ext cx="89519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ОРТОГОНАЛЬНАЯ ПРОЕКЦИЯ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913027"/>
            <a:ext cx="872103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направление проектирования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перпендикулярно плоскости проектирования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такое параллельное проектирование называется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ортогональным проектированием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Фигура, полученная при ортогональном проектировании, называется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ортогональной проекцией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фигуры или сокращенно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проекцией.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5.13.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Площадь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ортогональной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проекции многоугольника к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плоскости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равна произведению площади многоугольника на косинус угла между плоскостью этого многоугольника и плоскостью проектирования</a:t>
            </a:r>
            <a:r>
              <a:rPr lang="ru-RU" dirty="0"/>
              <a:t>. </a:t>
            </a:r>
            <a:endParaRPr lang="ru-RU" sz="2000" dirty="0"/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5143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184535"/>
            <a:ext cx="89519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ОРТОГОНАЛЬНАЯ ПРОЕКЦИЯ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913027"/>
            <a:ext cx="87210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Ортогональная проекция используется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техническом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черчении при проектировании разных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деталей.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Чертежи разных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машин получаются путем ортогонального проектирования на одну, две или три взаимно перпендикулярные плоскости. 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Эти проекции в зависимости от направления проектирования называются также вертикальными, горизонтальными и фронтальными проекциями </a:t>
            </a:r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4152B6E-6C1C-D849-BC82-FA0844EC1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0967" y="2898406"/>
            <a:ext cx="2110268" cy="1799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699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91174"/>
            <a:ext cx="8951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88274"/>
            <a:ext cx="881481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Стороны равностороннего треугольника равны 3 м.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расстояние до плоскости треугольника от точки, которая находится на расстоянии 2 м от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его вершин.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Проведем АН ⊥ (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BCD).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Так как АВ = АС =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AD = 2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м,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проекции этих наклонных также равны: НВ = НС =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HD.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Значит, Н — центр описанной около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BCD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окружности,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так что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Далее так как АН⊥(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BCD),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треугольник АНВ прямоугольный,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поэтому: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/>
          </a:p>
        </p:txBody>
      </p:sp>
      <p:pic>
        <p:nvPicPr>
          <p:cNvPr id="3074" name="Picture 2">
            <a:hlinkClick r:id="rId3" tooltip="Нажмите, чтобы увеличить"/>
            <a:extLst>
              <a:ext uri="{FF2B5EF4-FFF2-40B4-BE49-F238E27FC236}">
                <a16:creationId xmlns:a16="http://schemas.microsoft.com/office/drawing/2014/main" xmlns="" id="{57722646-E64D-9C4F-97B4-246C49F9D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502" y="2820360"/>
            <a:ext cx="1919427" cy="155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>
            <a:hlinkClick r:id="rId5" tooltip="Нажмите, чтобы увеличить"/>
            <a:extLst>
              <a:ext uri="{FF2B5EF4-FFF2-40B4-BE49-F238E27FC236}">
                <a16:creationId xmlns:a16="http://schemas.microsoft.com/office/drawing/2014/main" xmlns="" id="{736DF299-EC5D-CB46-86A9-B54299D92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606" y="1594716"/>
            <a:ext cx="1691220" cy="122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>
            <a:hlinkClick r:id="rId7" tooltip="Нажмите, чтобы увеличить"/>
            <a:extLst>
              <a:ext uri="{FF2B5EF4-FFF2-40B4-BE49-F238E27FC236}">
                <a16:creationId xmlns:a16="http://schemas.microsoft.com/office/drawing/2014/main" xmlns="" id="{F662C4F0-F7BC-6A42-847B-AD9ED7E574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5"/>
          <a:stretch/>
        </p:blipFill>
        <p:spPr bwMode="auto">
          <a:xfrm>
            <a:off x="1106963" y="3343906"/>
            <a:ext cx="2670370" cy="499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hlinkClick r:id="rId9" tooltip="Нажмите, чтобы увеличить"/>
            <a:extLst>
              <a:ext uri="{FF2B5EF4-FFF2-40B4-BE49-F238E27FC236}">
                <a16:creationId xmlns:a16="http://schemas.microsoft.com/office/drawing/2014/main" xmlns="" id="{AD8D2372-A964-D343-8B98-10A97DF09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367" y="3505231"/>
            <a:ext cx="1056415" cy="126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hlinkClick r:id="rId11" tooltip="Нажмите, чтобы увеличить"/>
            <a:extLst>
              <a:ext uri="{FF2B5EF4-FFF2-40B4-BE49-F238E27FC236}">
                <a16:creationId xmlns:a16="http://schemas.microsoft.com/office/drawing/2014/main" xmlns="" id="{C6173F15-3238-BA40-A041-327519F94B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135"/>
          <a:stretch/>
        </p:blipFill>
        <p:spPr bwMode="auto">
          <a:xfrm>
            <a:off x="233173" y="4593971"/>
            <a:ext cx="3865815" cy="40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9733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1" y="239962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378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5" y="843558"/>
            <a:ext cx="8979617" cy="1067326"/>
          </a:xfrm>
          <a:prstGeom prst="rect">
            <a:avLst/>
          </a:prstGeom>
        </p:spPr>
        <p:txBody>
          <a:bodyPr vert="horz" lIns="81643" tIns="40822" rIns="81643" bIns="40822" rtlCol="0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335" y="915683"/>
            <a:ext cx="8795160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адача 5.57</a:t>
            </a:r>
          </a:p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 139</a:t>
            </a:r>
            <a:endParaRPr lang="x-none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684" y="2311778"/>
            <a:ext cx="4166632" cy="236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4937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584b173d778192bd9540cd3fa44c8829875fb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334</Words>
  <Application>Microsoft Office PowerPoint</Application>
  <PresentationFormat>Экран (16:9)</PresentationFormat>
  <Paragraphs>53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180</cp:revision>
  <dcterms:created xsi:type="dcterms:W3CDTF">2021-01-07T07:05:37Z</dcterms:created>
  <dcterms:modified xsi:type="dcterms:W3CDTF">2021-02-19T08:27:01Z</dcterms:modified>
</cp:coreProperties>
</file>