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99" r:id="rId3"/>
    <p:sldId id="307" r:id="rId4"/>
    <p:sldId id="306" r:id="rId5"/>
    <p:sldId id="308" r:id="rId6"/>
    <p:sldId id="309" r:id="rId7"/>
    <p:sldId id="310" r:id="rId8"/>
    <p:sldId id="311" r:id="rId9"/>
    <p:sldId id="312" r:id="rId10"/>
    <p:sldId id="313" r:id="rId11"/>
    <p:sldId id="276" r:id="rId12"/>
  </p:sldIdLst>
  <p:sldSz cx="9144000" cy="5143500" type="screen16x9"/>
  <p:notesSz cx="6858000" cy="9144000"/>
  <p:custDataLst>
    <p:tags r:id="rId14"/>
  </p:custDataLst>
  <p:defaultTextStyle>
    <a:defPPr>
      <a:defRPr lang="ru-RU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98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2"/>
  </p:normalViewPr>
  <p:slideViewPr>
    <p:cSldViewPr snapToGrid="0">
      <p:cViewPr varScale="1">
        <p:scale>
          <a:sx n="65" d="100"/>
          <a:sy n="65" d="100"/>
        </p:scale>
        <p:origin x="758" y="5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50029-9BEE-4534-A2EC-53C2F3A9A0AD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C42514-324F-40E9-8EBE-9A872DB7F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49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42514-324F-40E9-8EBE-9A872DB7FBC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108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42514-324F-40E9-8EBE-9A872DB7FBC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243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42514-324F-40E9-8EBE-9A872DB7FBC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69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42514-324F-40E9-8EBE-9A872DB7FBC1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6078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42514-324F-40E9-8EBE-9A872DB7FBC1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6472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42514-324F-40E9-8EBE-9A872DB7FBC1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867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42514-324F-40E9-8EBE-9A872DB7FBC1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795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700903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679504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581152"/>
      </p:ext>
    </p:extLst>
  </p:cSld>
  <p:clrMapOvr>
    <a:masterClrMapping/>
  </p:clrMapOvr>
  <p:transition spd="med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4" indent="-114284">
              <a:buFont typeface="Arial" panose="020B0604020202020204" pitchFamily="34" charset="0"/>
              <a:buChar char="•"/>
              <a:defRPr sz="1000"/>
            </a:lvl2pPr>
            <a:lvl3pPr marL="228569" indent="-114284">
              <a:defRPr sz="1000"/>
            </a:lvl3pPr>
            <a:lvl4pPr marL="399996" indent="-171427">
              <a:defRPr sz="1000"/>
            </a:lvl4pPr>
            <a:lvl5pPr marL="571423" indent="-171427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4" indent="-114284">
              <a:buFont typeface="Arial" panose="020B0604020202020204" pitchFamily="34" charset="0"/>
              <a:buChar char="•"/>
              <a:defRPr sz="1000"/>
            </a:lvl2pPr>
            <a:lvl3pPr marL="228569" indent="-114284">
              <a:defRPr sz="1000"/>
            </a:lvl3pPr>
            <a:lvl4pPr marL="399996" indent="-171427">
              <a:defRPr sz="1000"/>
            </a:lvl4pPr>
            <a:lvl5pPr marL="571423" indent="-171427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4" indent="-114284">
              <a:buFont typeface="Arial" panose="020B0604020202020204" pitchFamily="34" charset="0"/>
              <a:buChar char="•"/>
              <a:defRPr sz="1000"/>
            </a:lvl2pPr>
            <a:lvl3pPr marL="228569" indent="-114284">
              <a:defRPr sz="1000"/>
            </a:lvl3pPr>
            <a:lvl4pPr marL="399996" indent="-171427">
              <a:defRPr sz="1000"/>
            </a:lvl4pPr>
            <a:lvl5pPr marL="571423" indent="-171427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5844711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7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500" y="2127560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2"/>
            <a:ext cx="2893250" cy="3046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2" y="1183005"/>
            <a:ext cx="3977641" cy="2908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0013635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054883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025147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010390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228797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653403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026918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951630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131466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0B315-69B2-49AD-9EE4-44100904CD47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A2CEE-A57F-4641-8DC5-B2DA183C3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161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>
    <p:pull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5terka.com/images/atan1011geom/atan1011resh1-763.png" TargetMode="External"/><Relationship Id="rId3" Type="http://schemas.openxmlformats.org/officeDocument/2006/relationships/image" Target="../media/image17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5terka.com/images/atan1011geom/atan1011resh1-762.png" TargetMode="External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5terka.com/images/geom10class/geom10class-87.jpg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3.jpeg"/><Relationship Id="rId7" Type="http://schemas.openxmlformats.org/officeDocument/2006/relationships/hyperlink" Target="http://5terka.com/images/geom10class/geom10class-91.jpg" TargetMode="External"/><Relationship Id="rId2" Type="http://schemas.openxmlformats.org/officeDocument/2006/relationships/hyperlink" Target="http://5terka.com/images/geom10class/geom10class-88.jpg" TargetMode="Externa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hyperlink" Target="http://5terka.com/images/geom10class/geom10class-89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5terka.com/images/atan1011geom/atan1011resh1-715.pn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4.png"/><Relationship Id="rId5" Type="http://schemas.openxmlformats.org/officeDocument/2006/relationships/hyperlink" Target="http://5terka.com/images/atan1011geom/atan1011resh1-716.png" TargetMode="Externa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2704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800" dirty="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809138" y="1960351"/>
            <a:ext cx="6012285" cy="2392239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spcAft>
                <a:spcPts val="1200"/>
              </a:spcAft>
            </a:pPr>
            <a:r>
              <a:rPr lang="ru-RU" sz="3600" b="1" dirty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sz="3600" b="1" dirty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189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ПЕРПЕНДИКУЛЯРНОСТЬ ПЛОСКОСТЕЙ В ПРОСТРАНСТВЕ</a:t>
            </a:r>
            <a:endParaRPr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323529" y="2041085"/>
            <a:ext cx="389432" cy="53066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588225" y="361577"/>
            <a:ext cx="1988847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588225" y="361577"/>
            <a:ext cx="1988847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626022" y="479141"/>
            <a:ext cx="1951050" cy="579408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600" b="1" spc="16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r>
              <a:rPr lang="ru-RU" sz="3600" b="1" spc="16" dirty="0">
                <a:solidFill>
                  <a:srgbClr val="FEFEFE"/>
                </a:solidFill>
                <a:latin typeface="Arial"/>
                <a:cs typeface="Arial"/>
              </a:rPr>
              <a:t> класс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10"/>
            <a:ext cx="4808049" cy="854070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574">
              <a:spcBef>
                <a:spcPts val="181"/>
              </a:spcBef>
              <a:defRPr/>
            </a:pPr>
            <a:r>
              <a:rPr lang="ru-RU" sz="5400" kern="0" spc="8" dirty="0">
                <a:solidFill>
                  <a:sysClr val="window" lastClr="FFFFFF"/>
                </a:solidFill>
              </a:rPr>
              <a:t>ГЕОМЕТРИЯ</a:t>
            </a:r>
            <a:endParaRPr lang="en-US" sz="5400" kern="0" spc="8" dirty="0">
              <a:solidFill>
                <a:sysClr val="window" lastClr="FFFFFF"/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1463" y="2456369"/>
            <a:ext cx="1918497" cy="19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323529" y="2752260"/>
            <a:ext cx="379076" cy="152713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800"/>
          </a:p>
        </p:txBody>
      </p:sp>
      <p:sp>
        <p:nvSpPr>
          <p:cNvPr id="23" name="object 11">
            <a:extLst>
              <a:ext uri="{FF2B5EF4-FFF2-40B4-BE49-F238E27FC236}">
                <a16:creationId xmlns:a16="http://schemas.microsoft.com/office/drawing/2014/main" xmlns="" id="{46A917B8-D015-E34E-A852-A214A8CF8C72}"/>
              </a:ext>
            </a:extLst>
          </p:cNvPr>
          <p:cNvSpPr/>
          <p:nvPr/>
        </p:nvSpPr>
        <p:spPr>
          <a:xfrm>
            <a:off x="459639" y="320800"/>
            <a:ext cx="699000" cy="73875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endParaRPr sz="14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356337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A5CB6-CCC1-5B4A-A3EC-42654AF9B625}"/>
              </a:ext>
            </a:extLst>
          </p:cNvPr>
          <p:cNvSpPr/>
          <p:nvPr/>
        </p:nvSpPr>
        <p:spPr>
          <a:xfrm>
            <a:off x="96011" y="82030"/>
            <a:ext cx="89519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189" algn="ctr"/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C79936-A048-D942-8C60-B12A02AF2BE8}"/>
              </a:ext>
            </a:extLst>
          </p:cNvPr>
          <p:cNvSpPr txBox="1"/>
          <p:nvPr/>
        </p:nvSpPr>
        <p:spPr>
          <a:xfrm>
            <a:off x="96011" y="913027"/>
            <a:ext cx="872103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BC ⊥ AC, BC ⊥ DC,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то по признаку перпендикулярности прямой и плоскости ВС ⊥ пл.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ADC,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следовательно, ∠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ACD -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линейный угол двугранного угла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ABCD.</a:t>
            </a:r>
          </a:p>
          <a:p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xmlns="" id="{D716E463-93BF-8C48-AD5A-4C4A3848A1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7057" y="2571750"/>
            <a:ext cx="2620245" cy="2347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>
            <a:extLst>
              <a:ext uri="{FF2B5EF4-FFF2-40B4-BE49-F238E27FC236}">
                <a16:creationId xmlns:a16="http://schemas.microsoft.com/office/drawing/2014/main" xmlns="" id="{50167489-4F12-8741-BC67-9E081216AE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637" y="926892"/>
            <a:ext cx="3363977" cy="45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>
            <a:extLst>
              <a:ext uri="{FF2B5EF4-FFF2-40B4-BE49-F238E27FC236}">
                <a16:creationId xmlns:a16="http://schemas.microsoft.com/office/drawing/2014/main" xmlns="" id="{AE17F74A-F983-DE41-A796-503669987C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49" y="1337436"/>
            <a:ext cx="2009553" cy="45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>
            <a:hlinkClick r:id="rId6" tooltip="Нажмите, чтобы увеличить"/>
            <a:extLst>
              <a:ext uri="{FF2B5EF4-FFF2-40B4-BE49-F238E27FC236}">
                <a16:creationId xmlns:a16="http://schemas.microsoft.com/office/drawing/2014/main" xmlns="" id="{AA449A76-0CA2-AD4A-969C-3376871571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261" y="3036492"/>
            <a:ext cx="2955851" cy="734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>
            <a:hlinkClick r:id="rId8" tooltip="Нажмите, чтобы увеличить"/>
            <a:extLst>
              <a:ext uri="{FF2B5EF4-FFF2-40B4-BE49-F238E27FC236}">
                <a16:creationId xmlns:a16="http://schemas.microsoft.com/office/drawing/2014/main" xmlns="" id="{C7F4A0E5-9DF3-064A-8448-2F0966DA15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81" y="3929237"/>
            <a:ext cx="1961361" cy="46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651436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1" y="239962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378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5" y="843558"/>
            <a:ext cx="8979617" cy="1067326"/>
          </a:xfrm>
          <a:prstGeom prst="rect">
            <a:avLst/>
          </a:prstGeom>
        </p:spPr>
        <p:txBody>
          <a:bodyPr vert="horz" lIns="81643" tIns="40822" rIns="81643" bIns="40822" rtlCol="0">
            <a:normAutofit/>
          </a:bodyPr>
          <a:lstStyle/>
          <a:p>
            <a:pPr marL="0" indent="0">
              <a:buNone/>
            </a:pPr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pPr marL="0" indent="0">
              <a:buNone/>
            </a:pPr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1335" y="915683"/>
            <a:ext cx="8795160" cy="117724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36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x-none" sz="36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адача 5.44</a:t>
            </a:r>
          </a:p>
          <a:p>
            <a:pPr algn="ctr"/>
            <a:r>
              <a:rPr lang="ru-RU" sz="36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x-none" sz="36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тр. 136</a:t>
            </a:r>
            <a:endParaRPr lang="x-none" sz="3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8684" y="2311778"/>
            <a:ext cx="4166632" cy="2365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049379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A5CB6-CCC1-5B4A-A3EC-42654AF9B625}"/>
              </a:ext>
            </a:extLst>
          </p:cNvPr>
          <p:cNvSpPr/>
          <p:nvPr/>
        </p:nvSpPr>
        <p:spPr>
          <a:xfrm>
            <a:off x="96011" y="59276"/>
            <a:ext cx="895197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189" algn="ctr"/>
            <a:r>
              <a:rPr lang="ru-RU" sz="3200" b="1" dirty="0">
                <a:solidFill>
                  <a:schemeClr val="bg1"/>
                </a:solidFill>
                <a:latin typeface="Arial"/>
                <a:cs typeface="Arial"/>
              </a:rPr>
              <a:t>ПРОВЕРКА САМОСТОЯТЕЛЬНОЙ РАБОТЫ</a:t>
            </a:r>
            <a:endParaRPr lang="en-US" sz="32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C79936-A048-D942-8C60-B12A02AF2BE8}"/>
              </a:ext>
            </a:extLst>
          </p:cNvPr>
          <p:cNvSpPr txBox="1"/>
          <p:nvPr/>
        </p:nvSpPr>
        <p:spPr>
          <a:xfrm>
            <a:off x="198881" y="862780"/>
            <a:ext cx="874623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5.29.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В равнобедренном треугольнике основание и высота равны 4 м. Данная точка находится на расстоянии в 6 м от плоскости треугольника и на равном расстоянии от его вершин.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Найдите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это расстояние. </a:t>
            </a:r>
          </a:p>
          <a:p>
            <a:endParaRPr lang="ru-RU" sz="20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>
            <a:hlinkClick r:id="rId2" tooltip="Нажмите, чтобы увеличить"/>
            <a:extLst>
              <a:ext uri="{FF2B5EF4-FFF2-40B4-BE49-F238E27FC236}">
                <a16:creationId xmlns:a16="http://schemas.microsoft.com/office/drawing/2014/main" xmlns="" id="{48CBE5F1-509C-A449-9DBB-44327D83D6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7651" y="2706834"/>
            <a:ext cx="6072029" cy="2048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505361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A5CB6-CCC1-5B4A-A3EC-42654AF9B625}"/>
              </a:ext>
            </a:extLst>
          </p:cNvPr>
          <p:cNvSpPr/>
          <p:nvPr/>
        </p:nvSpPr>
        <p:spPr>
          <a:xfrm>
            <a:off x="96011" y="59276"/>
            <a:ext cx="895197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189" algn="ctr"/>
            <a:r>
              <a:rPr lang="ru-RU" sz="3200" b="1" dirty="0">
                <a:solidFill>
                  <a:schemeClr val="bg1"/>
                </a:solidFill>
                <a:latin typeface="Arial"/>
                <a:cs typeface="Arial"/>
              </a:rPr>
              <a:t>ПРОВЕРКА САМОСТОЯТЕЛЬНОЙ РАБОТЫ</a:t>
            </a:r>
            <a:endParaRPr lang="en-US" sz="32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C79936-A048-D942-8C60-B12A02AF2BE8}"/>
              </a:ext>
            </a:extLst>
          </p:cNvPr>
          <p:cNvSpPr txBox="1"/>
          <p:nvPr/>
        </p:nvSpPr>
        <p:spPr>
          <a:xfrm>
            <a:off x="96011" y="862780"/>
            <a:ext cx="884910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  <a:b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Пусть АН высота равнобедренного треугольника АВС с основанием ВС и равными сторонами АВ = АС. Нарисуем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АВС на плоскости (1) и на проекционном чертеже (2). Пусть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данная точка.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Так как точка Р равноудалена от точек А, В, С, т.е. РА = РВ = РС, то проекция О точки Р на плоскость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ВС — центр описанной около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АВС окружности. Значит, точка О лежит на серединном перпендикуляре к стороне ВС, т.е. на прямой АН.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Рассмотрим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ОВН. По теореме Пифагора: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Далее в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POC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теореме Пифагора: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hlinkClick r:id="rId2" tooltip="Нажмите, чтобы увеличить"/>
            <a:extLst>
              <a:ext uri="{FF2B5EF4-FFF2-40B4-BE49-F238E27FC236}">
                <a16:creationId xmlns:a16="http://schemas.microsoft.com/office/drawing/2014/main" xmlns="" id="{35B2D2B3-6F2F-0440-BCF9-38C0E9E438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0" t="25753" r="17196" b="12562"/>
          <a:stretch/>
        </p:blipFill>
        <p:spPr bwMode="auto">
          <a:xfrm>
            <a:off x="265176" y="3706551"/>
            <a:ext cx="4672584" cy="234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hlinkClick r:id="rId4" tooltip="Нажмите, чтобы увеличить"/>
            <a:extLst>
              <a:ext uri="{FF2B5EF4-FFF2-40B4-BE49-F238E27FC236}">
                <a16:creationId xmlns:a16="http://schemas.microsoft.com/office/drawing/2014/main" xmlns="" id="{02D418A8-E2C2-F24A-A036-11E383BABC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8" t="27986" r="20268" b="-16017"/>
          <a:stretch/>
        </p:blipFill>
        <p:spPr bwMode="auto">
          <a:xfrm>
            <a:off x="5158358" y="3637295"/>
            <a:ext cx="3566160" cy="373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xmlns="" id="{9543C542-2E29-AA48-8532-DE06FE636F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6"/>
          <a:stretch/>
        </p:blipFill>
        <p:spPr bwMode="auto">
          <a:xfrm>
            <a:off x="312038" y="4017948"/>
            <a:ext cx="3964663" cy="556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hlinkClick r:id="rId7" tooltip="Нажмите, чтобы увеличить"/>
            <a:extLst>
              <a:ext uri="{FF2B5EF4-FFF2-40B4-BE49-F238E27FC236}">
                <a16:creationId xmlns:a16="http://schemas.microsoft.com/office/drawing/2014/main" xmlns="" id="{FFAA4258-393B-124A-B8C3-3BCE9127B5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5"/>
          <a:stretch/>
        </p:blipFill>
        <p:spPr bwMode="auto">
          <a:xfrm>
            <a:off x="4643286" y="4385375"/>
            <a:ext cx="4365761" cy="56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717429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A5CB6-CCC1-5B4A-A3EC-42654AF9B625}"/>
              </a:ext>
            </a:extLst>
          </p:cNvPr>
          <p:cNvSpPr/>
          <p:nvPr/>
        </p:nvSpPr>
        <p:spPr>
          <a:xfrm>
            <a:off x="96011" y="82030"/>
            <a:ext cx="89519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189" algn="ctr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ПЕРПЕНДИКУЛЯРНОСТЬ ПЛОСКОСТЕЙ</a:t>
            </a:r>
          </a:p>
          <a:p>
            <a:pPr marL="29189" algn="ctr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ПРОСТРАНСТВЕ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C79936-A048-D942-8C60-B12A02AF2BE8}"/>
              </a:ext>
            </a:extLst>
          </p:cNvPr>
          <p:cNvSpPr txBox="1"/>
          <p:nvPr/>
        </p:nvSpPr>
        <p:spPr>
          <a:xfrm>
            <a:off x="96011" y="827314"/>
            <a:ext cx="701802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Двугранным углом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называется геометрическая фигура, образованная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прямой 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 двумя полуплоскостями с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общей границей 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(рис.1) Полуплоскости называются 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гранями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двугранного угла, а прямая 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а,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их ограничивающая, называется 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ребром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двугранного угла.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Из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произвольной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точки ребра двугранного угла в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каждой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грани проведем луч перпендикулярно к ребру.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Образованный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этими лучами угол называется </a:t>
            </a:r>
          </a:p>
          <a:p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линейным 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углом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двугранного угла (рис.3).</a:t>
            </a:r>
            <a:r>
              <a:rPr lang="ru-RU" dirty="0"/>
              <a:t/>
            </a:r>
            <a:br>
              <a:rPr lang="ru-RU" dirty="0"/>
            </a:br>
            <a:endParaRPr lang="ru-RU" sz="2000" dirty="0"/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E0169C0-D31F-924F-A2E6-2001F15A74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6966" y="913027"/>
            <a:ext cx="2032000" cy="15113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5C229A2B-FC0E-2E4A-9D15-697E118BD5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2460" y="2382905"/>
            <a:ext cx="2001012" cy="2575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07223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A5CB6-CCC1-5B4A-A3EC-42654AF9B625}"/>
              </a:ext>
            </a:extLst>
          </p:cNvPr>
          <p:cNvSpPr/>
          <p:nvPr/>
        </p:nvSpPr>
        <p:spPr>
          <a:xfrm>
            <a:off x="96011" y="82030"/>
            <a:ext cx="89519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189" algn="ctr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ПЕРПЕНДИКУЛЯРНОСТЬ ПЛОСКОСТЕЙ</a:t>
            </a:r>
          </a:p>
          <a:p>
            <a:pPr marL="29189" algn="ctr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ПРОСТРАНСТВЕ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C79936-A048-D942-8C60-B12A02AF2BE8}"/>
              </a:ext>
            </a:extLst>
          </p:cNvPr>
          <p:cNvSpPr txBox="1"/>
          <p:nvPr/>
        </p:nvSpPr>
        <p:spPr>
          <a:xfrm>
            <a:off x="96011" y="827314"/>
            <a:ext cx="7368045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Две пересекающиеся плоскости разделяют пространство на четыре двугранных угла с общим его ребром (рис.5). Если один из этих двугранных углов равен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a,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то величина одного из этих углов тоже равна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А величина остальных двух равна 180° –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Среди этих двугранных углов имеется еще угол, величина которого меньше 90°. Величина этого угла принимается за 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угол между пересекающимися плоскостями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Если один из двугранных углов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прямой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угол, т.е. равен 90°, то остальные три тоже являются прямыми углами (рис.6).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Плоскости, пересекающиеся под прямыми углами, называются 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перпендикулярными плоскостями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sz="2000" dirty="0"/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8F9DEB35-67A3-7C47-8C3A-86E544F201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2670" y="964532"/>
            <a:ext cx="1775318" cy="3986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44261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A5CB6-CCC1-5B4A-A3EC-42654AF9B625}"/>
              </a:ext>
            </a:extLst>
          </p:cNvPr>
          <p:cNvSpPr/>
          <p:nvPr/>
        </p:nvSpPr>
        <p:spPr>
          <a:xfrm>
            <a:off x="96011" y="82030"/>
            <a:ext cx="89519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189" algn="ctr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ПЕРПЕНДИКУЛЯРНОСТЬ ПЛОСКОСТЕЙ</a:t>
            </a:r>
          </a:p>
          <a:p>
            <a:pPr marL="29189" algn="ctr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ПРОСТРАНСТВЕ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C79936-A048-D942-8C60-B12A02AF2BE8}"/>
              </a:ext>
            </a:extLst>
          </p:cNvPr>
          <p:cNvSpPr txBox="1"/>
          <p:nvPr/>
        </p:nvSpPr>
        <p:spPr>
          <a:xfrm>
            <a:off x="108794" y="1388956"/>
            <a:ext cx="658123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Теорема 5.11.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Если одна из двух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плоскостей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проходит через прямую, перпендикулярную к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другой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плоскости, то такие плоскости перпендикулярны.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Следствие.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Плоскость, перпендикулярная к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прямой,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которой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пересекаются две данные плоскости, перпендикулярна к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каждой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из этих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плоскостей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(рис.9).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C9C3CFA-9C4C-5049-BFDB-C390C0EA7E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0458" y="962001"/>
            <a:ext cx="2387600" cy="2165894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3D347D3-A67D-F347-8CB9-CA084DD035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9602" y="3127894"/>
            <a:ext cx="1810321" cy="1794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6270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A5CB6-CCC1-5B4A-A3EC-42654AF9B625}"/>
              </a:ext>
            </a:extLst>
          </p:cNvPr>
          <p:cNvSpPr/>
          <p:nvPr/>
        </p:nvSpPr>
        <p:spPr>
          <a:xfrm>
            <a:off x="96011" y="82030"/>
            <a:ext cx="89519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189" algn="ctr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ПЕРПЕНДИКУЛЯРНОСТЬ ПЛОСКОСТЕЙ</a:t>
            </a:r>
          </a:p>
          <a:p>
            <a:pPr marL="29189" algn="ctr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ПРОСТРАНСТВЕ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C79936-A048-D942-8C60-B12A02AF2BE8}"/>
              </a:ext>
            </a:extLst>
          </p:cNvPr>
          <p:cNvSpPr txBox="1"/>
          <p:nvPr/>
        </p:nvSpPr>
        <p:spPr>
          <a:xfrm>
            <a:off x="96011" y="913027"/>
            <a:ext cx="872103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Теорема 5.12.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Если через какую-нибудь точку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одной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из двух перпендикулярных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плоскостей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провести прямую, перпендикулярную к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второй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плоскости, то эта прямая лежит в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первой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плоскости. 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Следствие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Если две плоскости перпендикулярны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третьей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плоскости, то прямая, их пересечения тоже перпендикулярна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этой плоскости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(рис.10).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870D8DF9-2F68-1740-9C04-1E81291F3E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668" y="2998381"/>
            <a:ext cx="2048164" cy="183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76346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hlinkClick r:id="rId3" tooltip="Нажмите, чтобы увеличить"/>
            <a:extLst>
              <a:ext uri="{FF2B5EF4-FFF2-40B4-BE49-F238E27FC236}">
                <a16:creationId xmlns:a16="http://schemas.microsoft.com/office/drawing/2014/main" xmlns="" id="{25179D76-C229-A34C-A132-E400D0D505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4716" y="3165283"/>
            <a:ext cx="2269816" cy="1644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A5CB6-CCC1-5B4A-A3EC-42654AF9B625}"/>
              </a:ext>
            </a:extLst>
          </p:cNvPr>
          <p:cNvSpPr/>
          <p:nvPr/>
        </p:nvSpPr>
        <p:spPr>
          <a:xfrm>
            <a:off x="96011" y="82030"/>
            <a:ext cx="89519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189" algn="ctr"/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C79936-A048-D942-8C60-B12A02AF2BE8}"/>
              </a:ext>
            </a:extLst>
          </p:cNvPr>
          <p:cNvSpPr txBox="1"/>
          <p:nvPr/>
        </p:nvSpPr>
        <p:spPr>
          <a:xfrm>
            <a:off x="96011" y="913027"/>
            <a:ext cx="872103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5.42.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Даны два двугранных угла, у которых одна грань общая, а две другие грани являются различными полуплоскостями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одной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плоскости. Докажите, что сумма этих двухгранных углов равна 180°. </a:t>
            </a:r>
          </a:p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Пусть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α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β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пересекаются по АВ. Выберем произвольную т. О ∈ АВ. В пл.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α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проведем прямую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CD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через т. О так, чтобы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CD ⊥ AB.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пл.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β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проведем луч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так, чтобы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OF ⊥ AB.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Двугранному углу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DABF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соответствует линейный угол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FOD;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двугранному углу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CABF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соответствует линейный угол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FOC.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Углы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FOD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FOC -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смежные,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Сумма двугранных углов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DABF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CABF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равна 180</a:t>
            </a:r>
            <a:r>
              <a:rPr lang="ru-RU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Что и требовалось доказать.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>
            <a:hlinkClick r:id="rId5" tooltip="Нажмите, чтобы увеличить"/>
            <a:extLst>
              <a:ext uri="{FF2B5EF4-FFF2-40B4-BE49-F238E27FC236}">
                <a16:creationId xmlns:a16="http://schemas.microsoft.com/office/drawing/2014/main" xmlns="" id="{2DBBC13F-2BDB-2F41-923D-123FCE4E10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9364" y="3654809"/>
            <a:ext cx="2937869" cy="36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57308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xmlns="" id="{D716E463-93BF-8C48-AD5A-4C4A3848A1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2412" y="1505582"/>
            <a:ext cx="2095575" cy="1877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A5CB6-CCC1-5B4A-A3EC-42654AF9B625}"/>
              </a:ext>
            </a:extLst>
          </p:cNvPr>
          <p:cNvSpPr/>
          <p:nvPr/>
        </p:nvSpPr>
        <p:spPr>
          <a:xfrm>
            <a:off x="96011" y="82030"/>
            <a:ext cx="89519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189" algn="ctr"/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C79936-A048-D942-8C60-B12A02AF2BE8}"/>
              </a:ext>
            </a:extLst>
          </p:cNvPr>
          <p:cNvSpPr txBox="1"/>
          <p:nvPr/>
        </p:nvSpPr>
        <p:spPr>
          <a:xfrm>
            <a:off x="96010" y="913027"/>
            <a:ext cx="895197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5.46.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треугольной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пирамиде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ABCD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углы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DAB, DAC, ACB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прямые и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AC = CB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= 5 va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DB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= 5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√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Найдите двугранный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угол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Построим линейный угол двугранного угла 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ABCD.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АС ⊥ СВ по условию, следовательно,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надо найти еще один отрезок, перпендикулярный СВ.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Нам по условию даны несколько прямоугольных треугольников; подсчитаем остальные ребра тетраэдра по теореме Пифагора: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00" name="Picture 4">
            <a:extLst>
              <a:ext uri="{FF2B5EF4-FFF2-40B4-BE49-F238E27FC236}">
                <a16:creationId xmlns:a16="http://schemas.microsoft.com/office/drawing/2014/main" xmlns="" id="{6C5CEDEF-160C-CB4C-B156-AB9AF1E6A7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993" y="3755340"/>
            <a:ext cx="5048015" cy="1231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138638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a156b44e11d694b6e8ef7b2a6f35d81ee9996db5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1567</TotalTime>
  <Words>523</Words>
  <Application>Microsoft Office PowerPoint</Application>
  <PresentationFormat>Экран (16:9)</PresentationFormat>
  <Paragraphs>77</Paragraphs>
  <Slides>11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Закирова Ф.М</cp:lastModifiedBy>
  <cp:revision>176</cp:revision>
  <dcterms:created xsi:type="dcterms:W3CDTF">2021-01-07T07:05:37Z</dcterms:created>
  <dcterms:modified xsi:type="dcterms:W3CDTF">2021-02-19T08:27:11Z</dcterms:modified>
</cp:coreProperties>
</file>