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99" r:id="rId3"/>
    <p:sldId id="307" r:id="rId4"/>
    <p:sldId id="306" r:id="rId5"/>
    <p:sldId id="308" r:id="rId6"/>
    <p:sldId id="309" r:id="rId7"/>
    <p:sldId id="310" r:id="rId8"/>
    <p:sldId id="311" r:id="rId9"/>
    <p:sldId id="312" r:id="rId10"/>
    <p:sldId id="313" r:id="rId11"/>
    <p:sldId id="276" r:id="rId12"/>
  </p:sldIdLst>
  <p:sldSz cx="9144000" cy="5143500" type="screen16x9"/>
  <p:notesSz cx="6858000" cy="9144000"/>
  <p:custDataLst>
    <p:tags r:id="rId14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65" d="100"/>
          <a:sy n="65" d="100"/>
        </p:scale>
        <p:origin x="758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108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24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9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607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647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867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79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5terka.com/images/atan1011geom/atan1011resh1-763.png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5terka.com/images/atan1011geom/atan1011resh1-762.png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5terka.com/images/geom10class/geom10class-87.jpg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openxmlformats.org/officeDocument/2006/relationships/hyperlink" Target="http://5terka.com/images/geom10class/geom10class-91.jpg" TargetMode="External"/><Relationship Id="rId2" Type="http://schemas.openxmlformats.org/officeDocument/2006/relationships/hyperlink" Target="http://5terka.com/images/geom10class/geom10class-88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://5terka.com/images/geom10class/geom10class-89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5terka.com/images/atan1011geom/atan1011resh1-715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hyperlink" Target="http://5terka.com/images/atan1011geom/atan1011resh1-716.png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09138" y="1960351"/>
            <a:ext cx="6012285" cy="239223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189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ПЕРПЕНДИКУЛЯРНОСТЬ ПЛОСКОСТЕЙ В ПРОСТРАНСТВЕ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5306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26022" y="479141"/>
            <a:ext cx="1951050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463" y="2456369"/>
            <a:ext cx="1918497" cy="19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3529" y="2752260"/>
            <a:ext cx="379076" cy="1527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913027"/>
            <a:ext cx="87210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BC ⊥ AC, BC ⊥ DC,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по признаку перпендикулярности прямой и плоскости ВС ⊥ пл.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ADC,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следовательно, ∠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ACD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линейный угол двугранного угла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ABCD.</a:t>
            </a:r>
          </a:p>
          <a:p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D716E463-93BF-8C48-AD5A-4C4A3848A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057" y="2571750"/>
            <a:ext cx="2620245" cy="234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50167489-4F12-8741-BC67-9E081216A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37" y="926892"/>
            <a:ext cx="3363977" cy="45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AE17F74A-F983-DE41-A796-503669987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49" y="1337436"/>
            <a:ext cx="2009553" cy="45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hlinkClick r:id="rId6" tooltip="Нажмите, чтобы увеличить"/>
            <a:extLst>
              <a:ext uri="{FF2B5EF4-FFF2-40B4-BE49-F238E27FC236}">
                <a16:creationId xmlns:a16="http://schemas.microsoft.com/office/drawing/2014/main" xmlns="" id="{AA449A76-0CA2-AD4A-969C-337687157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1" y="3036492"/>
            <a:ext cx="2955851" cy="73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hlinkClick r:id="rId8" tooltip="Нажмите, чтобы увеличить"/>
            <a:extLst>
              <a:ext uri="{FF2B5EF4-FFF2-40B4-BE49-F238E27FC236}">
                <a16:creationId xmlns:a16="http://schemas.microsoft.com/office/drawing/2014/main" xmlns="" id="{C7F4A0E5-9DF3-064A-8448-2F0966DA1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81" y="3929237"/>
            <a:ext cx="1961361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5143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239962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335" y="915683"/>
            <a:ext cx="879516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 5.44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 136</a:t>
            </a:r>
            <a:endParaRPr lang="x-none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84" y="2311778"/>
            <a:ext cx="4166632" cy="23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198881" y="862780"/>
            <a:ext cx="87462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5.29.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равнобедренном треугольнике основание и высота равны 4 м. Данная точка находится на расстоянии в 6 м от плоскости треугольника и на равном расстоянии от его вершин.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расстояние. </a:t>
            </a:r>
          </a:p>
          <a:p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hlinkClick r:id="rId2" tooltip="Нажмите, чтобы увеличить"/>
            <a:extLst>
              <a:ext uri="{FF2B5EF4-FFF2-40B4-BE49-F238E27FC236}">
                <a16:creationId xmlns:a16="http://schemas.microsoft.com/office/drawing/2014/main" xmlns="" id="{48CBE5F1-509C-A449-9DBB-44327D83D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651" y="2706834"/>
            <a:ext cx="6072029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536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62780"/>
            <a:ext cx="88491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b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АН высота равнобедренного треугольника АВС с основанием ВС и равными сторонами АВ = АС. Нарисуем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АВС на плоскости (1) и на проекционном чертеже (2). Пусть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данная точка.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как точка Р равноудалена от точек А, В, С, т.е. РА = РВ = РС, то проекция О точки Р на плоскость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ВС — центр описанной около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АВС окружности. Значит, точка О лежит на серединном перпендикуляре к стороне ВС, т.е. на прямой АН.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Рассмотрим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ОВН. По теореме Пифагора: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в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POC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теореме Пифагора: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rId2" tooltip="Нажмите, чтобы увеличить"/>
            <a:extLst>
              <a:ext uri="{FF2B5EF4-FFF2-40B4-BE49-F238E27FC236}">
                <a16:creationId xmlns:a16="http://schemas.microsoft.com/office/drawing/2014/main" xmlns="" id="{35B2D2B3-6F2F-0440-BCF9-38C0E9E43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" t="25753" r="17196" b="12562"/>
          <a:stretch/>
        </p:blipFill>
        <p:spPr bwMode="auto">
          <a:xfrm>
            <a:off x="265176" y="3706551"/>
            <a:ext cx="4672584" cy="23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4" tooltip="Нажмите, чтобы увеличить"/>
            <a:extLst>
              <a:ext uri="{FF2B5EF4-FFF2-40B4-BE49-F238E27FC236}">
                <a16:creationId xmlns:a16="http://schemas.microsoft.com/office/drawing/2014/main" xmlns="" id="{02D418A8-E2C2-F24A-A036-11E383BABC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" t="27986" r="20268" b="-16017"/>
          <a:stretch/>
        </p:blipFill>
        <p:spPr bwMode="auto">
          <a:xfrm>
            <a:off x="5158358" y="3637295"/>
            <a:ext cx="3566160" cy="37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9543C542-2E29-AA48-8532-DE06FE636F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/>
          <a:stretch/>
        </p:blipFill>
        <p:spPr bwMode="auto">
          <a:xfrm>
            <a:off x="312038" y="4017948"/>
            <a:ext cx="3964663" cy="55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hlinkClick r:id="rId7" tooltip="Нажмите, чтобы увеличить"/>
            <a:extLst>
              <a:ext uri="{FF2B5EF4-FFF2-40B4-BE49-F238E27FC236}">
                <a16:creationId xmlns:a16="http://schemas.microsoft.com/office/drawing/2014/main" xmlns="" id="{FFAA4258-393B-124A-B8C3-3BCE9127B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"/>
          <a:stretch/>
        </p:blipFill>
        <p:spPr bwMode="auto">
          <a:xfrm>
            <a:off x="4643286" y="4385375"/>
            <a:ext cx="4365761" cy="56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1742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ПЕРПЕНДИКУЛЯРНОСТЬ ПЛОСКОСТЕЙ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27314"/>
            <a:ext cx="70180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Двугранным углом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называется геометрическая фигура, образованная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двумя полуплоскостями 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общей границей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(рис.1) Полуплоскости называются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гранями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двугранного угла, а прямая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их ограничивающая, называется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ребром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двугранного угла.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произвольной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точки ребра двугранного угла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грани проведем луч перпендикулярно к ребру.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этими лучами угол называется </a:t>
            </a:r>
          </a:p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линейным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углом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двугранного угла (рис.3).</a:t>
            </a:r>
            <a:r>
              <a:rPr lang="ru-RU" dirty="0"/>
              <a:t/>
            </a:r>
            <a:br>
              <a:rPr lang="ru-RU" dirty="0"/>
            </a:br>
            <a:endParaRPr lang="ru-RU" sz="2000" dirty="0"/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0169C0-D31F-924F-A2E6-2001F15A7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966" y="913027"/>
            <a:ext cx="2032000" cy="1511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C229A2B-FC0E-2E4A-9D15-697E118BD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460" y="2382905"/>
            <a:ext cx="2001012" cy="257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722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ПЕРПЕНДИКУЛЯРНОСТЬ ПЛОСКОСТЕЙ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27314"/>
            <a:ext cx="7368045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Две пересекающиеся плоскости разделяют пространство на четыре двугранных угла с общим его ребром (рис.5). Если один из этих двугранных углов равен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величина одного из этих углов тоже равна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величина остальных двух равна 180° –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Среди этих двугранных углов имеется еще угол, величина которого меньше 90°. Величина этого угла принимается за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угол между пересекающимися плоскостями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один из двугранных углов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угол, т.е. равен 90°, то остальные три тоже являются прямыми углами (рис.6).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Плоскости, пересекающиеся под прямыми углами, называются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перпендикулярными плоскостями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sz="2000" dirty="0"/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F9DEB35-67A3-7C47-8C3A-86E544F20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670" y="964532"/>
            <a:ext cx="1775318" cy="398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426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ПЕРПЕНДИКУЛЯРНОСТЬ ПЛОСКОСТЕЙ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108794" y="1388956"/>
            <a:ext cx="65812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5.11.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одна из двух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проходит через прямую, перпендикулярную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плоскости, то такие плоскости перпендикулярны.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Плоскость, перпендикулярная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пересекаются две данные плоскости, перпендикулярна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этих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(рис.9).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9C3CFA-9C4C-5049-BFDB-C390C0EA7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458" y="962001"/>
            <a:ext cx="2387600" cy="21658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3D347D3-A67D-F347-8CB9-CA084DD03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602" y="3127894"/>
            <a:ext cx="1810321" cy="179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27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ПЕРПЕНДИКУЛЯРНОСТЬ ПЛОСКОСТЕЙ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913027"/>
            <a:ext cx="87210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5.12.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через какую-нибудь точку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двух перпендикулярных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провести прямую, перпендикулярную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плоскости, то эта прямая лежит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Если две плоскости перпендикулярны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третьей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плоскости, то прямая, их пересечения тоже перпендикулярна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этой плоскости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(рис.10).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70D8DF9-2F68-1740-9C04-1E81291F3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668" y="2998381"/>
            <a:ext cx="2048164" cy="183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634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3" tooltip="Нажмите, чтобы увеличить"/>
            <a:extLst>
              <a:ext uri="{FF2B5EF4-FFF2-40B4-BE49-F238E27FC236}">
                <a16:creationId xmlns:a16="http://schemas.microsoft.com/office/drawing/2014/main" xmlns="" id="{25179D76-C229-A34C-A132-E400D0D50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16" y="3165283"/>
            <a:ext cx="2269816" cy="164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913027"/>
            <a:ext cx="87210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5.42.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Даны два двугранных угла, у которых одна грань общая, а две другие грани являются различными полуплоскостями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плоскости. Докажите, что сумма этих двухгранных углов равна 180°. </a:t>
            </a: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пересекаются по АВ. Выберем произвольную т. О ∈ АВ. В пл.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прямую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через т. О так, чтобы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CD ⊥ AB.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пл.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луч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так, чтобы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OF ⊥ AB.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Двугранному углу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DABF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соответствует линейный угол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FOD;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двугранному углу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CABF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соответствует линейный угол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FOC.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Углы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FOD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FOC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смежные,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Сумма двугранных углов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DABF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CABF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равна 180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и требовалось доказать.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>
            <a:hlinkClick r:id="rId5" tooltip="Нажмите, чтобы увеличить"/>
            <a:extLst>
              <a:ext uri="{FF2B5EF4-FFF2-40B4-BE49-F238E27FC236}">
                <a16:creationId xmlns:a16="http://schemas.microsoft.com/office/drawing/2014/main" xmlns="" id="{2DBBC13F-2BDB-2F41-923D-123FCE4E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364" y="3654809"/>
            <a:ext cx="2937869" cy="36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730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D716E463-93BF-8C48-AD5A-4C4A3848A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412" y="1505582"/>
            <a:ext cx="2095575" cy="187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82030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0" y="913027"/>
            <a:ext cx="895197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5.46.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треугольной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пирамиде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углы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DAB, DAC, ACB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прямые 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AC = CB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= 5 va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DB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двугранный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угол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Построим линейный угол двугранного угла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ABCD.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АС ⊥ СВ по условию, следовательно,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надо найти еще один отрезок, перпендикулярный СВ.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Нам по условию даны несколько прямоугольных треугольников; подсчитаем остальные ребра тетраэдра по теореме Пифагора: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6C5CEDEF-160C-CB4C-B156-AB9AF1E6A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3" y="3755340"/>
            <a:ext cx="5048015" cy="123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3863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156b44e11d694b6e8ef7b2a6f35d81ee9996db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523</Words>
  <Application>Microsoft Office PowerPoint</Application>
  <PresentationFormat>Экран (16:9)</PresentationFormat>
  <Paragraphs>77</Paragraphs>
  <Slides>11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176</cp:revision>
  <dcterms:created xsi:type="dcterms:W3CDTF">2021-01-07T07:05:37Z</dcterms:created>
  <dcterms:modified xsi:type="dcterms:W3CDTF">2021-02-19T08:27:11Z</dcterms:modified>
</cp:coreProperties>
</file>