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99" r:id="rId3"/>
    <p:sldId id="302" r:id="rId4"/>
    <p:sldId id="303" r:id="rId5"/>
    <p:sldId id="304" r:id="rId6"/>
    <p:sldId id="305" r:id="rId7"/>
    <p:sldId id="306" r:id="rId8"/>
    <p:sldId id="276" r:id="rId9"/>
  </p:sldIdLst>
  <p:sldSz cx="9144000" cy="5143500" type="screen16x9"/>
  <p:notesSz cx="6858000" cy="9144000"/>
  <p:custDataLst>
    <p:tags r:id="rId11"/>
  </p:custDataLst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98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2"/>
  </p:normalViewPr>
  <p:slideViewPr>
    <p:cSldViewPr snapToGrid="0">
      <p:cViewPr varScale="1">
        <p:scale>
          <a:sx n="65" d="100"/>
          <a:sy n="65" d="100"/>
        </p:scale>
        <p:origin x="763" y="5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50029-9BEE-4534-A2EC-53C2F3A9A0A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42514-324F-40E9-8EBE-9A872DB7F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49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27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33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290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108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700903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679504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581152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84471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7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500" y="2127560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2"/>
            <a:ext cx="2893250" cy="3046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1" cy="290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01363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054883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25147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010390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22879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653403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26918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951630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131466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16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pull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5terka.com/images/geom10class/geom10class-76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hyperlink" Target="http://5terka.com/images/geom10class/geom10class-78.jpg" TargetMode="External"/><Relationship Id="rId7" Type="http://schemas.openxmlformats.org/officeDocument/2006/relationships/hyperlink" Target="http://5terka.com/images/geom10class/geom10class-79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jpeg"/><Relationship Id="rId5" Type="http://schemas.openxmlformats.org/officeDocument/2006/relationships/hyperlink" Target="http://5terka.com/images/geom10class/geom10class-77.jpg" TargetMode="External"/><Relationship Id="rId10" Type="http://schemas.openxmlformats.org/officeDocument/2006/relationships/image" Target="../media/image8.jpeg"/><Relationship Id="rId4" Type="http://schemas.openxmlformats.org/officeDocument/2006/relationships/image" Target="../media/image5.jpeg"/><Relationship Id="rId9" Type="http://schemas.openxmlformats.org/officeDocument/2006/relationships/hyperlink" Target="http://5terka.com/images/geom10class/geom10class-80.jpg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hyperlink" Target="http://5terka.com/images/geom10class/geom10class-82.jpg" TargetMode="External"/><Relationship Id="rId7" Type="http://schemas.openxmlformats.org/officeDocument/2006/relationships/hyperlink" Target="http://5terka.com/images/geom10class/geom10class-84.jpg" TargetMode="External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jpeg"/><Relationship Id="rId11" Type="http://schemas.openxmlformats.org/officeDocument/2006/relationships/hyperlink" Target="http://5terka.com/images/geom10class/geom10class-86.jpg" TargetMode="External"/><Relationship Id="rId5" Type="http://schemas.openxmlformats.org/officeDocument/2006/relationships/hyperlink" Target="http://5terka.com/images/geom10class/geom10class-83.jpg" TargetMode="External"/><Relationship Id="rId10" Type="http://schemas.openxmlformats.org/officeDocument/2006/relationships/image" Target="../media/image12.jpeg"/><Relationship Id="rId4" Type="http://schemas.openxmlformats.org/officeDocument/2006/relationships/image" Target="../media/image9.jpeg"/><Relationship Id="rId9" Type="http://schemas.openxmlformats.org/officeDocument/2006/relationships/hyperlink" Target="http://5terka.com/images/geom10class/geom10class-85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5terka.com/images/geom10class/geom10class-92.jpg" TargetMode="External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5" Type="http://schemas.openxmlformats.org/officeDocument/2006/relationships/hyperlink" Target="http://5terka.com/images/geom10class/geom10class-93.jpg" TargetMode="Externa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5terka.com/images/geom10class/geom10class-97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jpeg"/><Relationship Id="rId5" Type="http://schemas.openxmlformats.org/officeDocument/2006/relationships/hyperlink" Target="http://5terka.com/images/geom10class/geom10class-98.jpg" TargetMode="Externa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4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09139" y="1960351"/>
            <a:ext cx="5707350" cy="183824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ru-RU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189"/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О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ТРЁХ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ПЕРПЕНДИКУЛЯРАХ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9" y="2041085"/>
            <a:ext cx="389432" cy="53066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88225" y="361577"/>
            <a:ext cx="198884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88225" y="361577"/>
            <a:ext cx="198884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6022" y="479141"/>
            <a:ext cx="1951050" cy="579408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600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600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10"/>
            <a:ext cx="4808049" cy="854070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574">
              <a:spcBef>
                <a:spcPts val="181"/>
              </a:spcBef>
              <a:defRPr/>
            </a:pPr>
            <a:r>
              <a:rPr lang="ru-RU" sz="5400" kern="0" spc="8" dirty="0">
                <a:solidFill>
                  <a:sysClr val="window" lastClr="FFFFFF"/>
                </a:solidFill>
              </a:rPr>
              <a:t>ГЕОМЕТРИЯ</a:t>
            </a:r>
            <a:endParaRPr lang="en-US" sz="54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471" y="2084343"/>
            <a:ext cx="2278490" cy="235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23529" y="2752260"/>
            <a:ext cx="379076" cy="10188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800"/>
          </a:p>
        </p:txBody>
      </p:sp>
      <p:sp>
        <p:nvSpPr>
          <p:cNvPr id="23" name="object 11">
            <a:extLst>
              <a:ext uri="{FF2B5EF4-FFF2-40B4-BE49-F238E27FC236}">
                <a16:creationId xmlns="" xmlns:a16="http://schemas.microsoft.com/office/drawing/2014/main" id="{46A917B8-D015-E34E-A852-A214A8CF8C72}"/>
              </a:ext>
            </a:extLst>
          </p:cNvPr>
          <p:cNvSpPr/>
          <p:nvPr/>
        </p:nvSpPr>
        <p:spPr>
          <a:xfrm>
            <a:off x="459639" y="320800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35633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96011" y="59276"/>
            <a:ext cx="89519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3200" b="1" dirty="0">
                <a:solidFill>
                  <a:schemeClr val="bg1"/>
                </a:solidFill>
                <a:latin typeface="Arial"/>
                <a:cs typeface="Arial"/>
              </a:rPr>
              <a:t>ПРОВЕРКА САМОСТОЯТЕЛЬНОЙ РАБОТЫ</a:t>
            </a:r>
            <a:endParaRPr lang="en-US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1C79936-A048-D942-8C60-B12A02AF2BE8}"/>
              </a:ext>
            </a:extLst>
          </p:cNvPr>
          <p:cNvSpPr txBox="1"/>
          <p:nvPr/>
        </p:nvSpPr>
        <p:spPr>
          <a:xfrm>
            <a:off x="198881" y="862780"/>
            <a:ext cx="874623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5.22.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Телефонный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провод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длиной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15 м протянут от телефонного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столба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где он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прикреплён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высоте 8 м от поверхности земли к дому</a:t>
            </a: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высоте 20 м.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расстояние между домом и столбом, считая, что провод не провисает. </a:t>
            </a:r>
          </a:p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b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Проведём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ВЕ ⊥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CD.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Тогда АВ =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DE = 8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м, и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СЕ =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CD - ED = 20 - 8 = 12 (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м).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Далее в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BCE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 теореме Пифагора получаем: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Проведём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ВЕ ⊥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CD.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Тогда АВ =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DE = 8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м, и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СЕ =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CD - ED = 20 - 8 = 12 (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м).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Далее в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BCE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 теореме Пифагора получаем:</a:t>
            </a:r>
          </a:p>
          <a:p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6C9EAD2B-3EFB-324F-A914-618584C76A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0" r="34900"/>
          <a:stretch/>
        </p:blipFill>
        <p:spPr bwMode="auto">
          <a:xfrm>
            <a:off x="6638726" y="2770632"/>
            <a:ext cx="2230953" cy="2095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hlinkClick r:id="rId3" tooltip="Нажмите, чтобы увеличить"/>
            <a:extLst>
              <a:ext uri="{FF2B5EF4-FFF2-40B4-BE49-F238E27FC236}">
                <a16:creationId xmlns="" xmlns:a16="http://schemas.microsoft.com/office/drawing/2014/main" id="{BD0CBD41-234E-BA43-8FBC-BE45E33A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82"/>
          <a:stretch/>
        </p:blipFill>
        <p:spPr bwMode="auto">
          <a:xfrm>
            <a:off x="274321" y="4280720"/>
            <a:ext cx="5751575" cy="61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05361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96011" y="91174"/>
            <a:ext cx="89519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О ТРЕХ ПЕРПЕНДИКУЛЯРАХ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1C79936-A048-D942-8C60-B12A02AF2BE8}"/>
              </a:ext>
            </a:extLst>
          </p:cNvPr>
          <p:cNvSpPr txBox="1"/>
          <p:nvPr/>
        </p:nvSpPr>
        <p:spPr>
          <a:xfrm>
            <a:off x="96011" y="921010"/>
            <a:ext cx="88148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5.9.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Если прямая,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проведённая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плоскости через основание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наклонной,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перпендикулярна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её проекции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эту плоскость, то она перпендикулярна 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самой наклонной.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5.10.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Если прямая, проведенная в плоскости через основание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наклонной,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перпендикулярна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наклонной,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 она перпендикулярна и её проекции. </a:t>
            </a:r>
          </a:p>
          <a:p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2F4F8B8-FEB6-734D-AC77-EE5AB3EDC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9114" y="1497584"/>
            <a:ext cx="2699728" cy="189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4001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hlinkClick r:id="rId3" tooltip="Нажмите, чтобы увеличить"/>
            <a:extLst>
              <a:ext uri="{FF2B5EF4-FFF2-40B4-BE49-F238E27FC236}">
                <a16:creationId xmlns="" xmlns:a16="http://schemas.microsoft.com/office/drawing/2014/main" id="{009A5893-C2C4-F94B-9222-E630CFB31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503" y="3657966"/>
            <a:ext cx="1446011" cy="48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96011" y="91174"/>
            <a:ext cx="89519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1C79936-A048-D942-8C60-B12A02AF2BE8}"/>
              </a:ext>
            </a:extLst>
          </p:cNvPr>
          <p:cNvSpPr txBox="1"/>
          <p:nvPr/>
        </p:nvSpPr>
        <p:spPr>
          <a:xfrm>
            <a:off x="96011" y="888274"/>
            <a:ext cx="88148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5.26.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Точка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лежит на расстоянии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 вершин равностороннего треугольника.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расстояние от точки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 плоскости треугольника.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Пусть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BCD —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равносторонний.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Проведем АН ⊥ (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BCD).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Так как АВ = АС =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AD =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а, то проекции наклонных также равны, то есть: НВ = НС =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HD.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Значит, Н — центр описанной около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BCD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окружности, радиус которой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Далее так как АН ⊥ (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BCD),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 треугольник АНВ прямоугольный.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по теореме Пифагора получаем: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/>
          </a:p>
        </p:txBody>
      </p:sp>
      <p:pic>
        <p:nvPicPr>
          <p:cNvPr id="2050" name="Picture 2">
            <a:hlinkClick r:id="rId5" tooltip="Нажмите, чтобы увеличить"/>
            <a:extLst>
              <a:ext uri="{FF2B5EF4-FFF2-40B4-BE49-F238E27FC236}">
                <a16:creationId xmlns="" xmlns:a16="http://schemas.microsoft.com/office/drawing/2014/main" id="{DF62A094-3B85-154B-AAAE-AA8B2A5862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0" r="7066"/>
          <a:stretch/>
        </p:blipFill>
        <p:spPr bwMode="auto">
          <a:xfrm>
            <a:off x="5841491" y="1636694"/>
            <a:ext cx="3069336" cy="145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>
            <a:hlinkClick r:id="rId7" tooltip="Нажмите, чтобы увеличить"/>
            <a:extLst>
              <a:ext uri="{FF2B5EF4-FFF2-40B4-BE49-F238E27FC236}">
                <a16:creationId xmlns="" xmlns:a16="http://schemas.microsoft.com/office/drawing/2014/main" id="{1CB8CA18-9C17-A644-B536-18C1FEE19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56" y="3887262"/>
            <a:ext cx="1367632" cy="1048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hlinkClick r:id="rId9" tooltip="Нажмите, чтобы увеличить"/>
            <a:extLst>
              <a:ext uri="{FF2B5EF4-FFF2-40B4-BE49-F238E27FC236}">
                <a16:creationId xmlns="" xmlns:a16="http://schemas.microsoft.com/office/drawing/2014/main" id="{1C92796A-4005-4942-86C3-CF6C9163B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914" y="4255226"/>
            <a:ext cx="3166494" cy="680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53005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96011" y="91174"/>
            <a:ext cx="89519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1C79936-A048-D942-8C60-B12A02AF2BE8}"/>
              </a:ext>
            </a:extLst>
          </p:cNvPr>
          <p:cNvSpPr txBox="1"/>
          <p:nvPr/>
        </p:nvSpPr>
        <p:spPr>
          <a:xfrm>
            <a:off x="96011" y="888274"/>
            <a:ext cx="881481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5.28.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Стороны равностороннего треугольника равны 3 м.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расстояние до плоскости треугольника от точки, которая находится на расстоянии 2 м от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каждой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из его вершин.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Проведем АН ⊥ (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BCD).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Так как АВ = АС =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AD = 2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м,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 проекции этих наклонных также равны: НВ = НС =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HD.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Значит, Н — центр описанной около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BCD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окружности,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так что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Далее так как АН⊥(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BCD),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 треугольник АНВ прямоугольный,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поэтому: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/>
          </a:p>
        </p:txBody>
      </p:sp>
      <p:pic>
        <p:nvPicPr>
          <p:cNvPr id="3074" name="Picture 2">
            <a:hlinkClick r:id="rId3" tooltip="Нажмите, чтобы увеличить"/>
            <a:extLst>
              <a:ext uri="{FF2B5EF4-FFF2-40B4-BE49-F238E27FC236}">
                <a16:creationId xmlns="" xmlns:a16="http://schemas.microsoft.com/office/drawing/2014/main" id="{57722646-E64D-9C4F-97B4-246C49F9D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502" y="2820360"/>
            <a:ext cx="1919427" cy="155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>
            <a:hlinkClick r:id="rId5" tooltip="Нажмите, чтобы увеличить"/>
            <a:extLst>
              <a:ext uri="{FF2B5EF4-FFF2-40B4-BE49-F238E27FC236}">
                <a16:creationId xmlns="" xmlns:a16="http://schemas.microsoft.com/office/drawing/2014/main" id="{736DF299-EC5D-CB46-86A9-B54299D92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606" y="1594716"/>
            <a:ext cx="1691220" cy="1225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>
            <a:hlinkClick r:id="rId7" tooltip="Нажмите, чтобы увеличить"/>
            <a:extLst>
              <a:ext uri="{FF2B5EF4-FFF2-40B4-BE49-F238E27FC236}">
                <a16:creationId xmlns="" xmlns:a16="http://schemas.microsoft.com/office/drawing/2014/main" id="{F662C4F0-F7BC-6A42-847B-AD9ED7E574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5"/>
          <a:stretch/>
        </p:blipFill>
        <p:spPr bwMode="auto">
          <a:xfrm>
            <a:off x="1106963" y="3343906"/>
            <a:ext cx="2670370" cy="499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hlinkClick r:id="rId9" tooltip="Нажмите, чтобы увеличить"/>
            <a:extLst>
              <a:ext uri="{FF2B5EF4-FFF2-40B4-BE49-F238E27FC236}">
                <a16:creationId xmlns="" xmlns:a16="http://schemas.microsoft.com/office/drawing/2014/main" id="{AD8D2372-A964-D343-8B98-10A97DF09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367" y="3505231"/>
            <a:ext cx="1056415" cy="126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hlinkClick r:id="rId11" tooltip="Нажмите, чтобы увеличить"/>
            <a:extLst>
              <a:ext uri="{FF2B5EF4-FFF2-40B4-BE49-F238E27FC236}">
                <a16:creationId xmlns="" xmlns:a16="http://schemas.microsoft.com/office/drawing/2014/main" id="{C6173F15-3238-BA40-A041-327519F94B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135"/>
          <a:stretch/>
        </p:blipFill>
        <p:spPr bwMode="auto">
          <a:xfrm>
            <a:off x="233173" y="4593971"/>
            <a:ext cx="3865815" cy="402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34876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96011" y="91174"/>
            <a:ext cx="89519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1C79936-A048-D942-8C60-B12A02AF2BE8}"/>
              </a:ext>
            </a:extLst>
          </p:cNvPr>
          <p:cNvSpPr txBox="1"/>
          <p:nvPr/>
        </p:nvSpPr>
        <p:spPr>
          <a:xfrm>
            <a:off x="96011" y="827314"/>
            <a:ext cx="88148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5.30.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Расстояние от точки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 вершин квадрата равно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расстояние от точки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 плоскости квадрата, если сторона квадрата равна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Пусть АО перпендикуляр, опущенный из точки А на плоскость квадрата. Поскольку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AB = AC = AD = AF,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 и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OB = OC =OD = OF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и,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значит, О — точка пересечения диагоналей.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Тогда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Далее треугольник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AOF —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прямоугольный.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Так что</a:t>
            </a:r>
          </a:p>
          <a:p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098" name="Picture 2">
            <a:hlinkClick r:id="rId3" tooltip="Нажмите, чтобы увеличить"/>
            <a:extLst>
              <a:ext uri="{FF2B5EF4-FFF2-40B4-BE49-F238E27FC236}">
                <a16:creationId xmlns="" xmlns:a16="http://schemas.microsoft.com/office/drawing/2014/main" id="{86785D92-0932-9148-8906-6E5426112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456" y="2987660"/>
            <a:ext cx="2279172" cy="197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hlinkClick r:id="rId5" tooltip="Нажмите, чтобы увеличить"/>
            <a:extLst>
              <a:ext uri="{FF2B5EF4-FFF2-40B4-BE49-F238E27FC236}">
                <a16:creationId xmlns="" xmlns:a16="http://schemas.microsoft.com/office/drawing/2014/main" id="{93406743-199B-6043-AF83-44DB6BFBED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9"/>
          <a:stretch/>
        </p:blipFill>
        <p:spPr bwMode="auto">
          <a:xfrm>
            <a:off x="1018903" y="3246530"/>
            <a:ext cx="1759131" cy="670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="" xmlns:a16="http://schemas.microsoft.com/office/drawing/2014/main" id="{6DD35E84-59BC-4C4C-BFB7-61770B2EF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597" y="4198962"/>
            <a:ext cx="4535273" cy="74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8679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96011" y="91174"/>
            <a:ext cx="89519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1C79936-A048-D942-8C60-B12A02AF2BE8}"/>
              </a:ext>
            </a:extLst>
          </p:cNvPr>
          <p:cNvSpPr txBox="1"/>
          <p:nvPr/>
        </p:nvSpPr>
        <p:spPr>
          <a:xfrm>
            <a:off x="96011" y="827314"/>
            <a:ext cx="88148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5.32.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Из точки к плоскости проведены две наклонные, равные 10 см и 17 см. Разность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проекций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этих наклонных равна 9 см.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проекции наклонных. </a:t>
            </a:r>
          </a:p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Пусть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SA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SB -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данные диагонали. Обозначим проекции АО = у, ОВ = х, х &gt; у, так как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SB &gt; SA.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Пусть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SO —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перпендикуляр к плоскости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Тогда из двух прямоугольных треугольников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AOS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BOS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получаем: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>
            <a:hlinkClick r:id="rId3" tooltip="Нажмите, чтобы увеличить"/>
            <a:extLst>
              <a:ext uri="{FF2B5EF4-FFF2-40B4-BE49-F238E27FC236}">
                <a16:creationId xmlns="" xmlns:a16="http://schemas.microsoft.com/office/drawing/2014/main" id="{5E36DB35-8D4F-474F-AA57-49E6D6D47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055" y="3217990"/>
            <a:ext cx="1832259" cy="1799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>
            <a:hlinkClick r:id="rId5" tooltip="Нажмите, чтобы увеличить"/>
            <a:extLst>
              <a:ext uri="{FF2B5EF4-FFF2-40B4-BE49-F238E27FC236}">
                <a16:creationId xmlns="" xmlns:a16="http://schemas.microsoft.com/office/drawing/2014/main" id="{EA85C365-BEA5-1343-ACB5-1483E55F2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13" y="2977149"/>
            <a:ext cx="3163578" cy="2040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0722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1" y="239962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5" y="84355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pPr marL="0" indent="0">
              <a:buNone/>
            </a:pPr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1335" y="915683"/>
            <a:ext cx="8795160" cy="11772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x-none" sz="36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адача 5.29</a:t>
            </a:r>
          </a:p>
          <a:p>
            <a:pPr algn="ctr"/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x-none" sz="36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тр. 131 </a:t>
            </a:r>
            <a:endParaRPr lang="x-none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84" y="2311778"/>
            <a:ext cx="4166632" cy="236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4937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52f1162957a99a8a76119ba79bfdf84eba462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1539</TotalTime>
  <Words>479</Words>
  <Application>Microsoft Office PowerPoint</Application>
  <PresentationFormat>Экран (16:9)</PresentationFormat>
  <Paragraphs>67</Paragraphs>
  <Slides>8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Закирова Ф.М</cp:lastModifiedBy>
  <cp:revision>173</cp:revision>
  <dcterms:created xsi:type="dcterms:W3CDTF">2021-01-07T07:05:37Z</dcterms:created>
  <dcterms:modified xsi:type="dcterms:W3CDTF">2021-02-19T09:07:56Z</dcterms:modified>
</cp:coreProperties>
</file>