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8" r:id="rId3"/>
    <p:sldId id="299" r:id="rId4"/>
    <p:sldId id="300" r:id="rId5"/>
    <p:sldId id="304" r:id="rId6"/>
    <p:sldId id="302" r:id="rId7"/>
    <p:sldId id="303" r:id="rId8"/>
    <p:sldId id="301" r:id="rId9"/>
    <p:sldId id="276" r:id="rId10"/>
  </p:sldIdLst>
  <p:sldSz cx="9144000" cy="5143500" type="screen16x9"/>
  <p:notesSz cx="6858000" cy="9144000"/>
  <p:custDataLst>
    <p:tags r:id="rId12"/>
  </p:custDataLst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65" d="100"/>
          <a:sy n="65" d="100"/>
        </p:scale>
        <p:origin x="758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50029-9BEE-4534-A2EC-53C2F3A9A0A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2514-324F-40E9-8EBE-9A872DB7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0090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67950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81152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584471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7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500" y="2127560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2"/>
            <a:ext cx="2893250" cy="3046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5"/>
            <a:ext cx="3977641" cy="29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1363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5488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514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1039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2879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5340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2691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5163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3146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6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5terka.com/images/geom10class/geom10class-100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hyperlink" Target="http://5terka.com/images/geom10class/geom10class-99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5terka.com/images/geom10class/geom10class-102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hyperlink" Target="http://5terka.com/images/geom10class/geom10class-101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5terka.com/images/geom10class/geom10class-72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5terka.com/images/geom10class/geom10class-74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5terka.com/images/geom10class/geom10class-73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4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09139" y="2086316"/>
            <a:ext cx="6350613" cy="2146018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Aft>
                <a:spcPts val="1200"/>
              </a:spcAft>
            </a:pPr>
            <a:r>
              <a:rPr lang="ru-RU" sz="32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ТЕМА: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189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ПЕРПЕНДИКУЛЯР, НАКЛОННАЯ И РАССТОЯНИЕ В ПРОСТРАНСТВЕ</a:t>
            </a:r>
            <a:endParaRPr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9" y="2041085"/>
            <a:ext cx="389432" cy="53066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588225" y="361577"/>
            <a:ext cx="198884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588225" y="361577"/>
            <a:ext cx="198884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626022" y="479141"/>
            <a:ext cx="1951050" cy="579408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600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ru-RU" sz="3600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10"/>
            <a:ext cx="4808049" cy="854070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574">
              <a:spcBef>
                <a:spcPts val="181"/>
              </a:spcBef>
              <a:defRPr/>
            </a:pPr>
            <a:r>
              <a:rPr lang="ru-RU" sz="5400" kern="0" spc="8" dirty="0">
                <a:solidFill>
                  <a:sysClr val="window" lastClr="FFFFFF"/>
                </a:solidFill>
              </a:rPr>
              <a:t>ГЕОМЕТРИЯ</a:t>
            </a:r>
            <a:endParaRPr lang="en-US" sz="54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95" y="2306417"/>
            <a:ext cx="2278490" cy="235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323529" y="2779777"/>
            <a:ext cx="379076" cy="15852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xmlns="" id="{46A917B8-D015-E34E-A852-A214A8CF8C72}"/>
              </a:ext>
            </a:extLst>
          </p:cNvPr>
          <p:cNvSpPr/>
          <p:nvPr/>
        </p:nvSpPr>
        <p:spPr>
          <a:xfrm>
            <a:off x="459639" y="320800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4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563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ПЕРПЕНДИКУЛЯР, НАКЛОННАЯ И 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РАССТОЯНИЕ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88148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Через точку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 лежащую в плоскости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проведём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 к плоскости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 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рис.1).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Пусть эта прямая пересекает плоскость в точке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соединим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некоторую точку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 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точкой </a:t>
            </a:r>
            <a:r>
              <a:rPr lang="en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Полученные при этом отрезки называются так: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отрезок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перпендикуляр,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опущенный в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плоскость;</a:t>
            </a:r>
            <a:b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отрезок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наклонная, опущенная в плоскость; </a:t>
            </a: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отрезок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проекция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наклонной в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плоскости;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основание перпендикуляра;</a:t>
            </a:r>
            <a:b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основание 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наклонной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879BE1C-25FE-5045-8A8B-020F95D47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984" y="3013731"/>
            <a:ext cx="2249424" cy="192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31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ПЕРПЕНДИКУЛЯР, НАКЛОННАЯ И 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РАССТОЯНИЕ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8814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Треугольник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прямоугольный,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катет, а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гипотенуза,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поэтому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Следовательно, длина перпендикуляра, опущенного из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некоторой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точки в пространстве, меньше длины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наклонной,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проведё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нной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  <a:r>
              <a:rPr lang="ru-RU" dirty="0"/>
              <a:t>. </a:t>
            </a:r>
            <a:endParaRPr lang="ru-RU" sz="2000" dirty="0"/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879BE1C-25FE-5045-8A8B-020F95D47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505" y="2607909"/>
            <a:ext cx="2449322" cy="209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259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ПЕРПЕНДИКУЛЯР, НАКЛОННАЯ И 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РАССТОЯНИЕ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69997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5.7.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прямая параллельна плоскости, то все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её точки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находятся на одинаковом расстоянии от плоскости.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Расстояние от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параллельной 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 называется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расстояние от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этой прямой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плоскости.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5.8.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Две скрещивающиеся прямые имеют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общий единственный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Расстоянием между двумя скрещивающимися прямыми называется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длина их общего перпендикуляра.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4084576-A99D-5D4E-906D-EBD0D5FC9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602" y="1102614"/>
            <a:ext cx="1993900" cy="16764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4DC6D2D-DEBB-2F4E-8D28-1616B832A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0" y="3316986"/>
            <a:ext cx="2235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537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88833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>
              <a:spcBef>
                <a:spcPts val="1200"/>
              </a:spcBef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Задача. </a:t>
            </a:r>
          </a:p>
          <a:p>
            <a:pPr marL="363538">
              <a:spcBef>
                <a:spcPts val="120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точки к плоскости проведены две наклонные. Найдите длины наклонных, если:</a:t>
            </a:r>
          </a:p>
          <a:p>
            <a:pPr marL="363538">
              <a:spcBef>
                <a:spcPts val="120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1) одна на 26 см больше другой, а проекции наклонных равны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12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 и 40 см;</a:t>
            </a:r>
          </a:p>
          <a:p>
            <a:pPr marL="363538">
              <a:spcBef>
                <a:spcPts val="120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наклонные относятся как 1 : 2, а проекции наклонных равны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1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 и 7 см.</a:t>
            </a:r>
          </a:p>
          <a:p>
            <a:pPr marL="363538" algn="just">
              <a:spcBef>
                <a:spcPts val="1200"/>
              </a:spcBef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159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 tooltip="Нажмите, чтобы увеличить"/>
            <a:extLst>
              <a:ext uri="{FF2B5EF4-FFF2-40B4-BE49-F238E27FC236}">
                <a16:creationId xmlns:a16="http://schemas.microsoft.com/office/drawing/2014/main" xmlns="" id="{B40D4465-FF79-8B48-B6B5-83EAB0BE17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/>
          <a:stretch/>
        </p:blipFill>
        <p:spPr bwMode="auto">
          <a:xfrm>
            <a:off x="164592" y="2268529"/>
            <a:ext cx="6665341" cy="168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hlinkClick r:id="rId4" tooltip="Нажмите, чтобы увеличить"/>
            <a:extLst>
              <a:ext uri="{FF2B5EF4-FFF2-40B4-BE49-F238E27FC236}">
                <a16:creationId xmlns:a16="http://schemas.microsoft.com/office/drawing/2014/main" xmlns="" id="{EAF29707-E90F-4E42-9402-D24571250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003" y="2618200"/>
            <a:ext cx="2473405" cy="220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8883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1) Проведем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SO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 к плоскости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α,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обозначим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SA = x, SB = y; x &gt; y,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 как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AO &gt; OB.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двух прямоугольных треугольников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SOA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SOB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получаем: </a:t>
            </a:r>
          </a:p>
          <a:p>
            <a:pPr algn="just"/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486565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>
            <a:hlinkClick r:id="rId2" tooltip="Нажмите, чтобы увеличить"/>
            <a:extLst>
              <a:ext uri="{FF2B5EF4-FFF2-40B4-BE49-F238E27FC236}">
                <a16:creationId xmlns:a16="http://schemas.microsoft.com/office/drawing/2014/main" xmlns="" id="{4692FEF9-4056-8240-824E-73FE251464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9"/>
          <a:stretch/>
        </p:blipFill>
        <p:spPr bwMode="auto">
          <a:xfrm>
            <a:off x="158380" y="2313432"/>
            <a:ext cx="7245938" cy="14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8883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Обозначим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AS =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х, тогда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AS : SB = 1 : 2,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SB = 2x. SO —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прямоугольных треугольниках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BOS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имеем: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>
            <a:hlinkClick r:id="rId4" tooltip="Нажмите, чтобы увеличить"/>
            <a:extLst>
              <a:ext uri="{FF2B5EF4-FFF2-40B4-BE49-F238E27FC236}">
                <a16:creationId xmlns:a16="http://schemas.microsoft.com/office/drawing/2014/main" xmlns="" id="{4DE34EDE-0B96-554C-886D-2289DA259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7"/>
          <a:stretch/>
        </p:blipFill>
        <p:spPr bwMode="auto">
          <a:xfrm>
            <a:off x="6427306" y="2956319"/>
            <a:ext cx="2323502" cy="184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1637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47376"/>
            <a:ext cx="8883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5.21.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Верхние концы двух вертикально стоящих столбов, удаленных на расстоянии 3, 4 м, соединены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перекладиной.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Высота одного столба 5,8м, а другого 3,9м.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длину перекладины.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>
            <a:hlinkClick r:id="rId2" tooltip="Нажмите, чтобы увеличить"/>
            <a:extLst>
              <a:ext uri="{FF2B5EF4-FFF2-40B4-BE49-F238E27FC236}">
                <a16:creationId xmlns:a16="http://schemas.microsoft.com/office/drawing/2014/main" xmlns="" id="{10CD2E0F-EB6E-4146-ADA2-D1AFC3E00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6895"/>
          <a:stretch/>
        </p:blipFill>
        <p:spPr bwMode="auto">
          <a:xfrm>
            <a:off x="143090" y="2407635"/>
            <a:ext cx="4486855" cy="141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hlinkClick r:id="rId4" tooltip="Нажмите, чтобы увеличить"/>
            <a:extLst>
              <a:ext uri="{FF2B5EF4-FFF2-40B4-BE49-F238E27FC236}">
                <a16:creationId xmlns:a16="http://schemas.microsoft.com/office/drawing/2014/main" xmlns="" id="{4E5CA6E7-86F0-B043-AE41-3E0615C3FF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5"/>
          <a:stretch/>
        </p:blipFill>
        <p:spPr bwMode="auto">
          <a:xfrm>
            <a:off x="6603100" y="1931365"/>
            <a:ext cx="2444887" cy="224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hlinkClick r:id="rId6" tooltip="Нажмите, чтобы увеличить"/>
            <a:extLst>
              <a:ext uri="{FF2B5EF4-FFF2-40B4-BE49-F238E27FC236}">
                <a16:creationId xmlns:a16="http://schemas.microsoft.com/office/drawing/2014/main" xmlns="" id="{97F7D351-391F-3C4E-A901-A34F86618C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42"/>
          <a:stretch/>
        </p:blipFill>
        <p:spPr bwMode="auto">
          <a:xfrm>
            <a:off x="143090" y="4284240"/>
            <a:ext cx="7460857" cy="5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76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1" y="239962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378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5" y="843558"/>
            <a:ext cx="8979617" cy="1067326"/>
          </a:xfrm>
          <a:prstGeom prst="rect">
            <a:avLst/>
          </a:prstGeom>
        </p:spPr>
        <p:txBody>
          <a:bodyPr vert="horz" lIns="81643" tIns="40822" rIns="81643" bIns="40822" rtlCol="0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335" y="915683"/>
            <a:ext cx="8795160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x-none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адача 5.22</a:t>
            </a:r>
          </a:p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x-none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 128 </a:t>
            </a:r>
            <a:endParaRPr lang="x-none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84" y="2311778"/>
            <a:ext cx="4166632" cy="236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4937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8e89c71dd14f3d7a39f453159be6d5f58aa2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360</Words>
  <Application>Microsoft Office PowerPoint</Application>
  <PresentationFormat>Экран (16:9)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172</cp:revision>
  <dcterms:created xsi:type="dcterms:W3CDTF">2021-01-07T07:05:37Z</dcterms:created>
  <dcterms:modified xsi:type="dcterms:W3CDTF">2021-02-19T08:27:28Z</dcterms:modified>
</cp:coreProperties>
</file>